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6" r:id="rId2"/>
    <p:sldId id="257" r:id="rId3"/>
    <p:sldId id="258" r:id="rId4"/>
    <p:sldId id="261" r:id="rId5"/>
    <p:sldId id="277" r:id="rId6"/>
    <p:sldId id="266" r:id="rId7"/>
    <p:sldId id="262" r:id="rId8"/>
    <p:sldId id="271" r:id="rId9"/>
    <p:sldId id="263" r:id="rId10"/>
    <p:sldId id="272" r:id="rId11"/>
    <p:sldId id="273" r:id="rId12"/>
    <p:sldId id="275" r:id="rId13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73" autoAdjust="0"/>
    <p:restoredTop sz="94660"/>
  </p:normalViewPr>
  <p:slideViewPr>
    <p:cSldViewPr snapToGrid="0">
      <p:cViewPr varScale="1">
        <p:scale>
          <a:sx n="76" d="100"/>
          <a:sy n="76" d="100"/>
        </p:scale>
        <p:origin x="869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ísa Magalhães" userId="2932f7bc-6b84-4226-adc4-7f6bc7af21a2" providerId="ADAL" clId="{A25DD070-1DD4-47DB-84CD-9DDCEC8DBBFC}"/>
    <pc:docChg chg="custSel modSld">
      <pc:chgData name="Luísa Magalhães" userId="2932f7bc-6b84-4226-adc4-7f6bc7af21a2" providerId="ADAL" clId="{A25DD070-1DD4-47DB-84CD-9DDCEC8DBBFC}" dt="2026-09-24T16:05:45.210" v="2" actId="478"/>
      <pc:docMkLst>
        <pc:docMk/>
      </pc:docMkLst>
      <pc:sldChg chg="delSp mod">
        <pc:chgData name="Luísa Magalhães" userId="2932f7bc-6b84-4226-adc4-7f6bc7af21a2" providerId="ADAL" clId="{A25DD070-1DD4-47DB-84CD-9DDCEC8DBBFC}" dt="2026-09-24T16:05:45.210" v="2" actId="478"/>
        <pc:sldMkLst>
          <pc:docMk/>
          <pc:sldMk cId="0" sldId="262"/>
        </pc:sldMkLst>
        <pc:spChg chg="del">
          <ac:chgData name="Luísa Magalhães" userId="2932f7bc-6b84-4226-adc4-7f6bc7af21a2" providerId="ADAL" clId="{A25DD070-1DD4-47DB-84CD-9DDCEC8DBBFC}" dt="2026-09-24T16:05:41.460" v="0" actId="478"/>
          <ac:spMkLst>
            <pc:docMk/>
            <pc:sldMk cId="0" sldId="262"/>
            <ac:spMk id="7" creationId="{00000000-0000-0000-0000-000000000000}"/>
          </ac:spMkLst>
        </pc:spChg>
        <pc:spChg chg="del">
          <ac:chgData name="Luísa Magalhães" userId="2932f7bc-6b84-4226-adc4-7f6bc7af21a2" providerId="ADAL" clId="{A25DD070-1DD4-47DB-84CD-9DDCEC8DBBFC}" dt="2026-09-24T16:05:43.943" v="1" actId="478"/>
          <ac:spMkLst>
            <pc:docMk/>
            <pc:sldMk cId="0" sldId="262"/>
            <ac:spMk id="9" creationId="{00000000-0000-0000-0000-000000000000}"/>
          </ac:spMkLst>
        </pc:spChg>
        <pc:spChg chg="del">
          <ac:chgData name="Luísa Magalhães" userId="2932f7bc-6b84-4226-adc4-7f6bc7af21a2" providerId="ADAL" clId="{A25DD070-1DD4-47DB-84CD-9DDCEC8DBBFC}" dt="2026-09-24T16:05:45.210" v="2" actId="478"/>
          <ac:spMkLst>
            <pc:docMk/>
            <pc:sldMk cId="0" sldId="262"/>
            <ac:spMk id="1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5060B3-A348-4153-B95C-C2EBAC80C562}" type="datetimeFigureOut">
              <a:rPr lang="pt-PT" smtClean="0"/>
              <a:t>24/09/2026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40F9DF-6F5F-4392-98CC-CF5B13B4A8C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894524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Abertura: esta é a sessão de consolidação. Cada grupo transforma o protótipo construído nas sessões anteriores num plano pedagógico final, aplicável em contexto real.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Mostrar que o plano final é resultado cumulativo das três sessões anteriores.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Insistir que a literacia mediática deve estar ao serviço da aprendizagem curricular e do pensamento crítico.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Usar esta arquitetura como “espinha dorsal” do plano final.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Reforçar que a planificação deve ser curricularmente defensável.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Esta tabela deve ser fornecida como modelo editável.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Ajudar os formandos a perceber que a reflexão não é resumo; é análise pedagógica fundamentada.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Sugerir que o banco fique em formato partilhável no final da ação.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Encerrar valorizando a aplicabilidade e continuidade.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FE9E6E-BB1C-1DEE-9DB4-18AEF09E17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5226226-693A-DE15-0C66-A1F901116B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F73A798C-A3E9-7573-8E89-1FF2281B8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BD255-C8A9-4AC6-8220-BF12527654EE}" type="datetimeFigureOut">
              <a:rPr lang="pt-PT" smtClean="0"/>
              <a:t>24/09/2026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CBC59EA7-44CC-680D-FA44-21DA9B96D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5F688635-6A6E-A59B-DFF6-09C3411DB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95778-0E09-4E5E-96F9-F5170BC95F6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77039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428C31-FDE8-1599-86F1-518CA5015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6EA5A3ED-EB45-35A4-0DC6-F28744460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F01EA9E8-767D-7F82-A157-A02490934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BD255-C8A9-4AC6-8220-BF12527654EE}" type="datetimeFigureOut">
              <a:rPr lang="pt-PT" smtClean="0"/>
              <a:t>24/09/2026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CAB7F0E5-F0B2-AC70-D6BC-05021E4D7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510D6D44-D3E3-8502-1F53-2E434BA15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95778-0E09-4E5E-96F9-F5170BC95F6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38968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9F5DF3-671C-90DF-3895-D40F29803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EC486270-4516-A105-95EA-9ECD1B0883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FE5EFDE2-C29A-0D1C-5EC0-2BDCA5D57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BD255-C8A9-4AC6-8220-BF12527654EE}" type="datetimeFigureOut">
              <a:rPr lang="pt-PT" smtClean="0"/>
              <a:t>24/09/2026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C2B70BBC-5512-C6FE-FB41-CB02068E3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7A6C4363-5030-5C13-7A74-DC93F07DE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95778-0E09-4E5E-96F9-F5170BC95F6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77687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A0899B-42A8-EEB3-C8D7-191AFF812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A7D88C4D-E9BF-984A-E782-065E261A27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9B32C982-C087-AEDD-9D28-C30903C1BD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7BB23D8B-CE54-D055-55E7-CFD6F9A48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BD255-C8A9-4AC6-8220-BF12527654EE}" type="datetimeFigureOut">
              <a:rPr lang="pt-PT" smtClean="0"/>
              <a:t>24/09/2026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77F6954A-C7F2-B1D6-D811-050AF7FCC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6BF94FEF-C855-7335-E2AB-E1361BB94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95778-0E09-4E5E-96F9-F5170BC95F6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21766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0E4A15-296D-6A4F-E079-624032A3A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227C6AC7-1512-4A75-EFD6-2E037C8B6D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F25E32CC-386F-D92C-385E-E0A033E939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033BBE6C-87D3-3B6E-1C7F-9D70E923B6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63C83821-79B4-1C34-787D-44DD7DC310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1218B079-5645-3E6C-2EAA-A6CE11CA0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BD255-C8A9-4AC6-8220-BF12527654EE}" type="datetimeFigureOut">
              <a:rPr lang="pt-PT" smtClean="0"/>
              <a:t>24/09/2026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C95EB649-29F8-25D9-98E0-AA3B045EC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F704BC0F-191E-10B8-DD11-2711660EC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95778-0E09-4E5E-96F9-F5170BC95F6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937410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A0A406-C6FF-70FA-ACCE-0E1DD7D4C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351AE4C9-B511-79F0-8FE3-8640E91B4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BD255-C8A9-4AC6-8220-BF12527654EE}" type="datetimeFigureOut">
              <a:rPr lang="pt-PT" smtClean="0"/>
              <a:t>24/09/2026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608255A6-D24B-A5BA-435C-9E9A4E971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38B3BDA5-F290-17DC-A378-685E7C844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95778-0E09-4E5E-96F9-F5170BC95F6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05040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60C38666-69ED-319C-C45D-17C61D7D2E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BD255-C8A9-4AC6-8220-BF12527654EE}" type="datetimeFigureOut">
              <a:rPr lang="pt-PT" smtClean="0"/>
              <a:t>24/09/2026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9866880A-15B2-0C76-6F09-9087A4E02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75A2490B-9407-A100-7324-4C3C51D80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95778-0E09-4E5E-96F9-F5170BC95F6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7440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1733C4-5B05-02B4-384B-75B1C1ED8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3ECF35AD-C488-376D-EF71-5D1FBAA389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45DCBA3A-A3A5-50F2-B26B-306C9EBC48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D5C8D4D1-4B10-BE40-E40F-3E5CEC569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BD255-C8A9-4AC6-8220-BF12527654EE}" type="datetimeFigureOut">
              <a:rPr lang="pt-PT" smtClean="0"/>
              <a:t>24/09/2026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CC2891FA-AC67-A9A8-2FBB-C95DF3EC9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7527D779-1E9C-3948-F2ED-A3B1EF655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95778-0E09-4E5E-96F9-F5170BC95F6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63834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25664C-B58D-B013-FDE4-31AFA0CF5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0EECC60D-A78F-3B98-E410-F73EAB537990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A220614E-A0CE-3C28-726C-0A747A1766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6D27D0A5-9159-6D11-D380-B7A99D3FD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BD255-C8A9-4AC6-8220-BF12527654EE}" type="datetimeFigureOut">
              <a:rPr lang="pt-PT" smtClean="0"/>
              <a:t>24/09/2026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FE988D58-4437-3AFD-09A1-064840975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03E151DC-7548-B6C8-9623-691FB2B04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95778-0E09-4E5E-96F9-F5170BC95F6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47733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1FD856-A888-2E78-3D5D-F72C79444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4D3507AC-333C-4EF1-9937-78F24AE45E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25938321-B03F-935C-B184-4B6A9F40A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BD255-C8A9-4AC6-8220-BF12527654EE}" type="datetimeFigureOut">
              <a:rPr lang="pt-PT" smtClean="0"/>
              <a:t>24/09/2026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2A6E2187-EBEC-57F7-EB2D-644A29E7C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CD2082F2-8EE8-3372-9342-063AA51D8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95778-0E09-4E5E-96F9-F5170BC95F6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32088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EB19532-0B05-F4C9-8B2D-1A60AFAF2A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E3235B40-6FA7-E27E-8ACD-658530EE9A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583486D8-4F9F-8FE4-4E83-1AFF65508C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BD255-C8A9-4AC6-8220-BF12527654EE}" type="datetimeFigureOut">
              <a:rPr lang="pt-PT" smtClean="0"/>
              <a:t>24/09/2026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2C2CEF59-3FF8-049F-C479-4F44DE459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E0474810-CE8C-FC2B-39E2-0DFB76E8B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95778-0E09-4E5E-96F9-F5170BC95F6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522671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4953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0F2048AD-DE4B-0B34-B2BD-F1A409C6D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34D70FE1-6B6B-F74E-EA3A-9C5085C693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B16A17B3-5401-B132-08BD-0E74AC3E82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A8BD255-C8A9-4AC6-8220-BF12527654EE}" type="datetimeFigureOut">
              <a:rPr lang="pt-PT" smtClean="0"/>
              <a:t>24/09/2026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2E2EE1EB-F061-7560-E62F-695EDAF6DD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36922B54-F2B3-8C5B-E43A-1967EFF026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595778-0E09-4E5E-96F9-F5170BC95F6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90282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hyperlink" Target="mailto:luisamagalhaes@ucp.pt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hyperlink" Target="mailto:luisamagalhaes@ucp.p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essao4_assets/campaign_tal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5642" y="1744796"/>
            <a:ext cx="4195813" cy="471086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658368"/>
            <a:ext cx="4754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b="1" dirty="0">
                <a:solidFill>
                  <a:srgbClr val="D99A2B"/>
                </a:solidFill>
              </a:rPr>
              <a:t>SESSÃO 4 · LITERACIA MEDIÁTICA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4003942" y="288085"/>
            <a:ext cx="7978391" cy="14280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 err="1"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Aplicação</a:t>
            </a:r>
            <a:r>
              <a:rPr lang="en-US" sz="3200" dirty="0"/>
              <a:t> </a:t>
            </a:r>
            <a:r>
              <a:rPr lang="en-US" sz="3200" b="1" dirty="0" err="1"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pedagógica</a:t>
            </a:r>
            <a:r>
              <a:rPr lang="en-US" sz="3200" b="1" dirty="0"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e </a:t>
            </a:r>
            <a:r>
              <a:rPr lang="en-US" sz="3200" b="1" dirty="0" err="1"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projeto</a:t>
            </a:r>
            <a:r>
              <a:rPr lang="en-US" sz="3200" b="1" dirty="0"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final</a:t>
            </a:r>
            <a:endParaRPr lang="en-US" sz="3200" dirty="0"/>
          </a:p>
        </p:txBody>
      </p:sp>
      <p:sp>
        <p:nvSpPr>
          <p:cNvPr id="7" name="Text 4"/>
          <p:cNvSpPr/>
          <p:nvPr/>
        </p:nvSpPr>
        <p:spPr>
          <a:xfrm>
            <a:off x="636684" y="2158285"/>
            <a:ext cx="5447513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b="1" dirty="0"/>
              <a:t>Da análise crítica à planificação de </a:t>
            </a:r>
            <a:r>
              <a:rPr lang="en-US" b="1" dirty="0" err="1"/>
              <a:t>uma</a:t>
            </a:r>
            <a:r>
              <a:rPr lang="en-US" b="1" dirty="0"/>
              <a:t> aula</a:t>
            </a:r>
          </a:p>
        </p:txBody>
      </p:sp>
      <p:sp>
        <p:nvSpPr>
          <p:cNvPr id="8" name="Text 5"/>
          <p:cNvSpPr/>
          <p:nvPr/>
        </p:nvSpPr>
        <p:spPr>
          <a:xfrm>
            <a:off x="1234640" y="6117336"/>
            <a:ext cx="4480560" cy="338328"/>
          </a:xfrm>
          <a:prstGeom prst="rect">
            <a:avLst/>
          </a:prstGeom>
          <a:solidFill>
            <a:srgbClr val="F2E0BD">
              <a:alpha val="98000"/>
            </a:srgbClr>
          </a:solidFill>
          <a:ln>
            <a:solidFill>
              <a:srgbClr val="F2E0BD">
                <a:alpha val="0"/>
              </a:srgbClr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E2A3A"/>
                </a:solidFill>
              </a:rPr>
              <a:t>Produto: plano final de aula/sequência didática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685800" y="6355080"/>
            <a:ext cx="320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BACAD0"/>
                </a:solidFill>
              </a:rPr>
              <a:t>01</a:t>
            </a:r>
            <a:endParaRPr lang="en-US" sz="850" dirty="0"/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2383834D-DB66-0A6A-AA80-5D72403CBBE2}"/>
              </a:ext>
            </a:extLst>
          </p:cNvPr>
          <p:cNvGrpSpPr/>
          <p:nvPr/>
        </p:nvGrpSpPr>
        <p:grpSpPr>
          <a:xfrm>
            <a:off x="658368" y="3840380"/>
            <a:ext cx="4990986" cy="1843513"/>
            <a:chOff x="452269" y="5385461"/>
            <a:chExt cx="4990986" cy="1843513"/>
          </a:xfrm>
        </p:grpSpPr>
        <p:pic>
          <p:nvPicPr>
            <p:cNvPr id="12" name="Imagem 11">
              <a:extLst>
                <a:ext uri="{FF2B5EF4-FFF2-40B4-BE49-F238E27FC236}">
                  <a16:creationId xmlns:a16="http://schemas.microsoft.com/office/drawing/2014/main" id="{4011EA5D-B05A-5643-00D1-FE3143E1988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6160" y="5385461"/>
              <a:ext cx="1877095" cy="13016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7FF19C31-F012-4FC8-6120-0A05B518B28E}"/>
                </a:ext>
              </a:extLst>
            </p:cNvPr>
            <p:cNvSpPr txBox="1"/>
            <p:nvPr/>
          </p:nvSpPr>
          <p:spPr>
            <a:xfrm>
              <a:off x="452269" y="5474648"/>
              <a:ext cx="2730684" cy="17543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PT" b="1" dirty="0"/>
                <a:t>Luísa Magalhães</a:t>
              </a:r>
            </a:p>
            <a:p>
              <a:endParaRPr lang="pt-PT" b="1" dirty="0"/>
            </a:p>
            <a:p>
              <a:r>
                <a:rPr lang="pt-PT" b="1" dirty="0">
                  <a:hlinkClick r:id="rId5"/>
                </a:rPr>
                <a:t>luisamagalhaes@ucp.pt</a:t>
              </a:r>
              <a:endParaRPr lang="pt-PT" b="1" dirty="0"/>
            </a:p>
            <a:p>
              <a:endParaRPr lang="pt-PT" b="1" dirty="0"/>
            </a:p>
            <a:p>
              <a:r>
                <a:rPr lang="pt-PT" b="1" dirty="0">
                  <a:solidFill>
                    <a:srgbClr val="FF0000"/>
                  </a:solidFill>
                </a:rPr>
                <a:t>962522867</a:t>
              </a:r>
            </a:p>
            <a:p>
              <a:endParaRPr lang="pt-PT" b="1" dirty="0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10789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rgbClr val="0E2A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Da análise à sala de aula</a:t>
            </a:r>
            <a:endParaRPr lang="en-US" sz="3600" b="1" dirty="0"/>
          </a:p>
        </p:txBody>
      </p:sp>
      <p:sp>
        <p:nvSpPr>
          <p:cNvPr id="3" name="Text 1"/>
          <p:cNvSpPr/>
          <p:nvPr/>
        </p:nvSpPr>
        <p:spPr>
          <a:xfrm>
            <a:off x="594359" y="1307591"/>
            <a:ext cx="9906167" cy="3657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54616B"/>
                </a:solidFill>
              </a:rPr>
              <a:t>O projeto só se completa quando se transforma em aprendizagem dos alunos.</a:t>
            </a:r>
            <a:endParaRPr lang="en-US" b="1" dirty="0"/>
          </a:p>
        </p:txBody>
      </p:sp>
      <p:grpSp>
        <p:nvGrpSpPr>
          <p:cNvPr id="20" name="Agrupar 19">
            <a:extLst>
              <a:ext uri="{FF2B5EF4-FFF2-40B4-BE49-F238E27FC236}">
                <a16:creationId xmlns:a16="http://schemas.microsoft.com/office/drawing/2014/main" id="{A873F000-6BCC-061E-03E1-97C00D773C71}"/>
              </a:ext>
            </a:extLst>
          </p:cNvPr>
          <p:cNvGrpSpPr/>
          <p:nvPr/>
        </p:nvGrpSpPr>
        <p:grpSpPr>
          <a:xfrm>
            <a:off x="502920" y="2226564"/>
            <a:ext cx="10927080" cy="1143000"/>
            <a:chOff x="640080" y="1234440"/>
            <a:chExt cx="10927080" cy="1143000"/>
          </a:xfrm>
        </p:grpSpPr>
        <p:sp>
          <p:nvSpPr>
            <p:cNvPr id="4" name="Text 2"/>
            <p:cNvSpPr/>
            <p:nvPr/>
          </p:nvSpPr>
          <p:spPr>
            <a:xfrm>
              <a:off x="640080" y="1234440"/>
              <a:ext cx="2560320" cy="1143000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D4CDC2">
                  <a:alpha val="65000"/>
                </a:srgbClr>
              </a:solidFill>
            </a:ln>
          </p:spPr>
          <p:txBody>
            <a:bodyPr wrap="square" lIns="1651" tIns="1651" rIns="1651" bIns="1651" rtlCol="0" anchor="ctr">
              <a:normAutofit lnSpcReduction="10000"/>
            </a:bodyPr>
            <a:lstStyle/>
            <a:p>
              <a:pPr marL="0" indent="0">
                <a:buNone/>
              </a:pPr>
              <a:r>
                <a:rPr lang="en-US" sz="1600" b="1" dirty="0">
                  <a:solidFill>
                    <a:srgbClr val="0E2A3A"/>
                  </a:solidFill>
                </a:rPr>
                <a:t>Sessão 1</a:t>
              </a:r>
              <a:endParaRPr lang="en-US" sz="1600" b="1" dirty="0"/>
            </a:p>
            <a:p>
              <a:pPr marL="0" indent="0">
                <a:buNone/>
              </a:pPr>
              <a:r>
                <a:rPr lang="en-US" sz="1600" b="1" dirty="0">
                  <a:solidFill>
                    <a:srgbClr val="1B1D1F"/>
                  </a:solidFill>
                </a:rPr>
                <a:t>Carta de Projeto: tema, fontes, questão-problema e enquadramento disciplinar.</a:t>
              </a:r>
              <a:endParaRPr lang="en-US" sz="1600" b="1" dirty="0"/>
            </a:p>
          </p:txBody>
        </p:sp>
        <p:sp>
          <p:nvSpPr>
            <p:cNvPr id="6" name="Text 4"/>
            <p:cNvSpPr/>
            <p:nvPr/>
          </p:nvSpPr>
          <p:spPr>
            <a:xfrm>
              <a:off x="3429000" y="1234440"/>
              <a:ext cx="2560320" cy="1143000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D4CDC2">
                  <a:alpha val="65000"/>
                </a:srgbClr>
              </a:solidFill>
            </a:ln>
          </p:spPr>
          <p:txBody>
            <a:bodyPr wrap="square" lIns="1651" tIns="1651" rIns="1651" bIns="1651" rtlCol="0" anchor="ctr">
              <a:normAutofit/>
            </a:bodyPr>
            <a:lstStyle/>
            <a:p>
              <a:pPr marL="0" indent="0">
                <a:buNone/>
              </a:pPr>
              <a:r>
                <a:rPr lang="en-US" sz="1600" b="1" dirty="0">
                  <a:solidFill>
                    <a:srgbClr val="0E2A3A"/>
                  </a:solidFill>
                </a:rPr>
                <a:t>Sessão 2</a:t>
              </a:r>
              <a:endParaRPr lang="en-US" sz="1600" b="1" dirty="0"/>
            </a:p>
            <a:p>
              <a:pPr marL="0" indent="0">
                <a:buNone/>
              </a:pPr>
              <a:r>
                <a:rPr lang="en-US" sz="1600" b="1" dirty="0">
                  <a:solidFill>
                    <a:srgbClr val="1B1D1F"/>
                  </a:solidFill>
                </a:rPr>
                <a:t>Instrumento de Análise: roteiro, grelha ou protocolo para leitura crítica.</a:t>
              </a:r>
              <a:endParaRPr lang="en-US" sz="1600" b="1" dirty="0"/>
            </a:p>
          </p:txBody>
        </p:sp>
        <p:sp>
          <p:nvSpPr>
            <p:cNvPr id="8" name="Text 6"/>
            <p:cNvSpPr/>
            <p:nvPr/>
          </p:nvSpPr>
          <p:spPr>
            <a:xfrm>
              <a:off x="6217920" y="1234440"/>
              <a:ext cx="2560320" cy="1143000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D4CDC2">
                  <a:alpha val="65000"/>
                </a:srgbClr>
              </a:solidFill>
            </a:ln>
          </p:spPr>
          <p:txBody>
            <a:bodyPr wrap="square" lIns="1651" tIns="1651" rIns="1651" bIns="1651" rtlCol="0" anchor="ctr">
              <a:noAutofit/>
            </a:bodyPr>
            <a:lstStyle/>
            <a:p>
              <a:pPr marL="0" indent="0">
                <a:buNone/>
              </a:pPr>
              <a:r>
                <a:rPr lang="en-US" sz="1600" b="1" dirty="0">
                  <a:solidFill>
                    <a:srgbClr val="0E2A3A"/>
                  </a:solidFill>
                </a:rPr>
                <a:t>Sessão 3</a:t>
              </a:r>
              <a:endParaRPr lang="en-US" sz="1600" b="1" dirty="0"/>
            </a:p>
            <a:p>
              <a:pPr marL="0" indent="0">
                <a:buNone/>
              </a:pPr>
              <a:r>
                <a:rPr lang="en-US" sz="1600" b="1" dirty="0">
                  <a:solidFill>
                    <a:srgbClr val="1B1D1F"/>
                  </a:solidFill>
                </a:rPr>
                <a:t>Protótipo da Atividade: estímulo, investigação, produção e produto dos alunos.</a:t>
              </a:r>
              <a:endParaRPr lang="en-US" sz="1600" b="1" dirty="0"/>
            </a:p>
          </p:txBody>
        </p:sp>
        <p:sp>
          <p:nvSpPr>
            <p:cNvPr id="10" name="Text 8"/>
            <p:cNvSpPr/>
            <p:nvPr/>
          </p:nvSpPr>
          <p:spPr>
            <a:xfrm>
              <a:off x="9006840" y="1234440"/>
              <a:ext cx="2560320" cy="1143000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D4CDC2">
                  <a:alpha val="65000"/>
                </a:srgbClr>
              </a:solidFill>
            </a:ln>
          </p:spPr>
          <p:txBody>
            <a:bodyPr wrap="square" lIns="1651" tIns="1651" rIns="1651" bIns="1651" rtlCol="0" anchor="ctr">
              <a:normAutofit lnSpcReduction="10000"/>
            </a:bodyPr>
            <a:lstStyle/>
            <a:p>
              <a:pPr marL="0" indent="0">
                <a:buNone/>
              </a:pPr>
              <a:r>
                <a:rPr lang="en-US" sz="1600" b="1" dirty="0">
                  <a:solidFill>
                    <a:srgbClr val="0E2A3A"/>
                  </a:solidFill>
                </a:rPr>
                <a:t>Sessão 4</a:t>
              </a:r>
              <a:endParaRPr lang="en-US" sz="1600" b="1" dirty="0"/>
            </a:p>
            <a:p>
              <a:pPr marL="0" indent="0">
                <a:buNone/>
              </a:pPr>
              <a:r>
                <a:rPr lang="en-US" sz="1600" b="1" dirty="0">
                  <a:solidFill>
                    <a:srgbClr val="1B1D1F"/>
                  </a:solidFill>
                </a:rPr>
                <a:t>Plano Final: sequência didática com avaliação e possibilidade de adaptação.</a:t>
              </a:r>
              <a:endParaRPr lang="en-US" sz="1600" b="1" dirty="0"/>
            </a:p>
          </p:txBody>
        </p:sp>
        <p:sp>
          <p:nvSpPr>
            <p:cNvPr id="12" name="Shape 10"/>
            <p:cNvSpPr/>
            <p:nvPr/>
          </p:nvSpPr>
          <p:spPr>
            <a:xfrm>
              <a:off x="3218688" y="1810512"/>
              <a:ext cx="182880" cy="0"/>
            </a:xfrm>
            <a:prstGeom prst="line">
              <a:avLst/>
            </a:prstGeom>
            <a:noFill/>
            <a:ln w="15240">
              <a:solidFill>
                <a:srgbClr val="54616B"/>
              </a:solidFill>
              <a:prstDash val="solid"/>
              <a:tailEnd type="triangle"/>
            </a:ln>
          </p:spPr>
          <p:txBody>
            <a:bodyPr/>
            <a:lstStyle/>
            <a:p>
              <a:endParaRPr lang="pt-PT" sz="2400" b="1"/>
            </a:p>
          </p:txBody>
        </p:sp>
        <p:sp>
          <p:nvSpPr>
            <p:cNvPr id="13" name="Shape 11"/>
            <p:cNvSpPr/>
            <p:nvPr/>
          </p:nvSpPr>
          <p:spPr>
            <a:xfrm>
              <a:off x="6007608" y="1810512"/>
              <a:ext cx="182880" cy="0"/>
            </a:xfrm>
            <a:prstGeom prst="line">
              <a:avLst/>
            </a:prstGeom>
            <a:noFill/>
            <a:ln w="15240">
              <a:solidFill>
                <a:srgbClr val="54616B"/>
              </a:solidFill>
              <a:prstDash val="solid"/>
              <a:tailEnd type="triangle"/>
            </a:ln>
          </p:spPr>
          <p:txBody>
            <a:bodyPr/>
            <a:lstStyle/>
            <a:p>
              <a:endParaRPr lang="pt-PT" sz="2400" b="1"/>
            </a:p>
          </p:txBody>
        </p:sp>
        <p:sp>
          <p:nvSpPr>
            <p:cNvPr id="14" name="Shape 12"/>
            <p:cNvSpPr/>
            <p:nvPr/>
          </p:nvSpPr>
          <p:spPr>
            <a:xfrm>
              <a:off x="8796528" y="1810512"/>
              <a:ext cx="182880" cy="0"/>
            </a:xfrm>
            <a:prstGeom prst="line">
              <a:avLst/>
            </a:prstGeom>
            <a:noFill/>
            <a:ln w="15240">
              <a:solidFill>
                <a:srgbClr val="54616B"/>
              </a:solidFill>
              <a:prstDash val="solid"/>
              <a:tailEnd type="triangle"/>
            </a:ln>
          </p:spPr>
          <p:txBody>
            <a:bodyPr/>
            <a:lstStyle/>
            <a:p>
              <a:endParaRPr lang="pt-PT" sz="2400" b="1"/>
            </a:p>
          </p:txBody>
        </p:sp>
      </p:grpSp>
      <p:sp>
        <p:nvSpPr>
          <p:cNvPr id="15" name="Text 13"/>
          <p:cNvSpPr/>
          <p:nvPr/>
        </p:nvSpPr>
        <p:spPr>
          <a:xfrm>
            <a:off x="1042416" y="4430270"/>
            <a:ext cx="9738360" cy="640080"/>
          </a:xfrm>
          <a:prstGeom prst="rect">
            <a:avLst/>
          </a:prstGeom>
          <a:solidFill>
            <a:srgbClr val="EEE6D8"/>
          </a:solidFill>
          <a:ln>
            <a:solidFill>
              <a:srgbClr val="D4CDC2">
                <a:alpha val="40000"/>
              </a:srgbClr>
            </a:solidFill>
          </a:ln>
        </p:spPr>
        <p:txBody>
          <a:bodyPr wrap="square" lIns="2286" tIns="2286" rIns="2286" bIns="2286" rtlCol="0" anchor="ctr">
            <a:noAutofit/>
          </a:bodyPr>
          <a:lstStyle/>
          <a:p>
            <a:pPr marL="0" indent="0">
              <a:buNone/>
            </a:pPr>
            <a:r>
              <a:rPr lang="en-US" sz="2800" b="1" i="1" dirty="0">
                <a:solidFill>
                  <a:srgbClr val="0E2A3A"/>
                </a:solidFill>
              </a:rPr>
              <a:t>“Aplicar metodologias pedagógicas que integrem a análise crítica dos media e da imagem.”</a:t>
            </a:r>
            <a:endParaRPr lang="en-US" sz="2800" b="1" dirty="0"/>
          </a:p>
        </p:txBody>
      </p:sp>
      <p:sp>
        <p:nvSpPr>
          <p:cNvPr id="16" name="Text 14"/>
          <p:cNvSpPr/>
          <p:nvPr/>
        </p:nvSpPr>
        <p:spPr>
          <a:xfrm>
            <a:off x="914400" y="5623561"/>
            <a:ext cx="9372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b="1" dirty="0">
                <a:solidFill>
                  <a:srgbClr val="54616B"/>
                </a:solidFill>
              </a:rPr>
              <a:t>Objetivo da proposta de formação</a:t>
            </a:r>
            <a:endParaRPr lang="en-US" sz="1050" b="1" dirty="0"/>
          </a:p>
        </p:txBody>
      </p:sp>
      <p:sp>
        <p:nvSpPr>
          <p:cNvPr id="17" name="Shape 15"/>
          <p:cNvSpPr/>
          <p:nvPr/>
        </p:nvSpPr>
        <p:spPr>
          <a:xfrm>
            <a:off x="502920" y="6291072"/>
            <a:ext cx="11155680" cy="0"/>
          </a:xfrm>
          <a:prstGeom prst="line">
            <a:avLst/>
          </a:prstGeom>
          <a:noFill/>
          <a:ln w="10160">
            <a:solidFill>
              <a:srgbClr val="D4CDC2">
                <a:alpha val="75000"/>
              </a:srgbClr>
            </a:solidFill>
            <a:prstDash val="solid"/>
          </a:ln>
        </p:spPr>
        <p:txBody>
          <a:bodyPr/>
          <a:lstStyle/>
          <a:p>
            <a:endParaRPr lang="pt-PT" sz="2400" b="1"/>
          </a:p>
        </p:txBody>
      </p:sp>
      <p:sp>
        <p:nvSpPr>
          <p:cNvPr id="18" name="Text 16"/>
          <p:cNvSpPr/>
          <p:nvPr/>
        </p:nvSpPr>
        <p:spPr>
          <a:xfrm>
            <a:off x="502920" y="6446520"/>
            <a:ext cx="9784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b="1" dirty="0">
                <a:solidFill>
                  <a:srgbClr val="5461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Fonte: proposta da ação — objetivos e metodologia; DGE, Aprendizagens Essenciais.</a:t>
            </a:r>
            <a:endParaRPr lang="en-US" sz="900" b="1" dirty="0"/>
          </a:p>
        </p:txBody>
      </p:sp>
      <p:sp>
        <p:nvSpPr>
          <p:cNvPr id="19" name="Text 17"/>
          <p:cNvSpPr/>
          <p:nvPr/>
        </p:nvSpPr>
        <p:spPr>
          <a:xfrm>
            <a:off x="11283696" y="6446520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5461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10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10789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E2A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Questão orientadora da sessão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31520" y="1508760"/>
            <a:ext cx="57607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0E2A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Como transformar um problema de literacia mediática numa experiência de aprendizagem disciplinar?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94360" y="4350936"/>
            <a:ext cx="5577840" cy="11430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750" b="1" dirty="0">
                <a:solidFill>
                  <a:srgbClr val="0070C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 desafio não é acrescentar “mais um tema” ao programa. </a:t>
            </a:r>
          </a:p>
          <a:p>
            <a:pPr marL="0" indent="0" algn="l">
              <a:buNone/>
            </a:pPr>
            <a:endParaRPr lang="en-US" sz="1750" b="1" dirty="0">
              <a:solidFill>
                <a:srgbClr val="0070C0"/>
              </a:solidFill>
              <a:latin typeface="Aptos" pitchFamily="34" charset="0"/>
              <a:ea typeface="Aptos" pitchFamily="34" charset="-122"/>
              <a:cs typeface="Aptos" pitchFamily="34" charset="-120"/>
            </a:endParaRPr>
          </a:p>
          <a:p>
            <a:pPr marL="0" indent="0" algn="l">
              <a:buNone/>
            </a:pPr>
            <a:r>
              <a:rPr lang="en-US" sz="1750" b="1" dirty="0">
                <a:solidFill>
                  <a:srgbClr val="0070C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É usar a disciplina para ensinar os alunos a observar, questionar, investigar, produzir e refletir criticamente sobre mensagens mediáticas.</a:t>
            </a:r>
            <a:endParaRPr lang="en-US" sz="1750" b="1" dirty="0">
              <a:solidFill>
                <a:srgbClr val="0070C0"/>
              </a:solidFill>
            </a:endParaRPr>
          </a:p>
        </p:txBody>
      </p:sp>
      <p:pic>
        <p:nvPicPr>
          <p:cNvPr id="6" name="Image 0" descr="/mnt/data/sessao4_assets/storyboard_squareish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3720" y="1143000"/>
            <a:ext cx="4526280" cy="425196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502920" y="6291072"/>
            <a:ext cx="11155680" cy="0"/>
          </a:xfrm>
          <a:prstGeom prst="line">
            <a:avLst/>
          </a:prstGeom>
          <a:noFill/>
          <a:ln w="10160">
            <a:solidFill>
              <a:srgbClr val="D4CDC2">
                <a:alpha val="7500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8" name="Text 5"/>
          <p:cNvSpPr/>
          <p:nvPr/>
        </p:nvSpPr>
        <p:spPr>
          <a:xfrm>
            <a:off x="502920" y="6446520"/>
            <a:ext cx="9784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80" dirty="0">
                <a:solidFill>
                  <a:srgbClr val="5461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UNESCO: literacia mediática envolve acesso, análise, avaliação, uso e criação crítica de informação.</a:t>
            </a:r>
            <a:endParaRPr lang="en-US" sz="780" dirty="0"/>
          </a:p>
        </p:txBody>
      </p:sp>
      <p:sp>
        <p:nvSpPr>
          <p:cNvPr id="9" name="Text 6"/>
          <p:cNvSpPr/>
          <p:nvPr/>
        </p:nvSpPr>
        <p:spPr>
          <a:xfrm>
            <a:off x="11283696" y="6446520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5461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10789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rgbClr val="0E2A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Arquitetura comum do plano</a:t>
            </a:r>
            <a:endParaRPr lang="en-US" sz="3600" b="1" dirty="0"/>
          </a:p>
        </p:txBody>
      </p:sp>
      <p:sp>
        <p:nvSpPr>
          <p:cNvPr id="3" name="Text 1"/>
          <p:cNvSpPr/>
          <p:nvPr/>
        </p:nvSpPr>
        <p:spPr>
          <a:xfrm>
            <a:off x="4233672" y="1143000"/>
            <a:ext cx="74980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54616B"/>
                </a:solidFill>
              </a:rPr>
              <a:t>Todos os grupos podem produzir planos diferentes, mas com a mesma lógica.</a:t>
            </a:r>
            <a:endParaRPr lang="en-US" sz="1600" b="1" dirty="0"/>
          </a:p>
        </p:txBody>
      </p:sp>
      <p:sp>
        <p:nvSpPr>
          <p:cNvPr id="4" name="Shape 2"/>
          <p:cNvSpPr/>
          <p:nvPr/>
        </p:nvSpPr>
        <p:spPr>
          <a:xfrm>
            <a:off x="658368" y="1847088"/>
            <a:ext cx="2057400" cy="1051560"/>
          </a:xfrm>
          <a:prstGeom prst="chevron">
            <a:avLst/>
          </a:prstGeom>
          <a:solidFill>
            <a:srgbClr val="D9E8EC"/>
          </a:solidFill>
          <a:ln w="12700">
            <a:solidFill>
              <a:srgbClr val="D4CDC2">
                <a:alpha val="55000"/>
              </a:srgbClr>
            </a:solidFill>
            <a:prstDash val="solid"/>
          </a:ln>
        </p:spPr>
        <p:txBody>
          <a:bodyPr/>
          <a:lstStyle/>
          <a:p>
            <a:endParaRPr lang="pt-PT" sz="2400" b="1"/>
          </a:p>
        </p:txBody>
      </p:sp>
      <p:sp>
        <p:nvSpPr>
          <p:cNvPr id="5" name="Text 3"/>
          <p:cNvSpPr/>
          <p:nvPr/>
        </p:nvSpPr>
        <p:spPr>
          <a:xfrm>
            <a:off x="822960" y="2148840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A3A"/>
                </a:solidFill>
              </a:rPr>
              <a:t>1</a:t>
            </a:r>
            <a:endParaRPr lang="en-US" sz="1600" b="1" dirty="0"/>
          </a:p>
        </p:txBody>
      </p:sp>
      <p:sp>
        <p:nvSpPr>
          <p:cNvPr id="6" name="Text 4"/>
          <p:cNvSpPr/>
          <p:nvPr/>
        </p:nvSpPr>
        <p:spPr>
          <a:xfrm>
            <a:off x="1188720" y="2084832"/>
            <a:ext cx="1325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0E2A3A"/>
                </a:solidFill>
              </a:rPr>
              <a:t>Problematizar</a:t>
            </a:r>
            <a:endParaRPr lang="en-US" sz="1600" b="1" dirty="0"/>
          </a:p>
        </p:txBody>
      </p:sp>
      <p:sp>
        <p:nvSpPr>
          <p:cNvPr id="7" name="Text 5"/>
          <p:cNvSpPr/>
          <p:nvPr/>
        </p:nvSpPr>
        <p:spPr>
          <a:xfrm>
            <a:off x="749808" y="3154680"/>
            <a:ext cx="1920240" cy="10515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B1D1F"/>
                </a:solidFill>
              </a:rPr>
              <a:t>Criar uma situação inicial que gere dúvida ou conflito cognitivo.</a:t>
            </a:r>
            <a:endParaRPr lang="en-US" sz="1400" b="1" dirty="0"/>
          </a:p>
        </p:txBody>
      </p:sp>
      <p:sp>
        <p:nvSpPr>
          <p:cNvPr id="8" name="Shape 6"/>
          <p:cNvSpPr/>
          <p:nvPr/>
        </p:nvSpPr>
        <p:spPr>
          <a:xfrm>
            <a:off x="2962656" y="1847088"/>
            <a:ext cx="2057400" cy="1051560"/>
          </a:xfrm>
          <a:prstGeom prst="chevron">
            <a:avLst/>
          </a:prstGeom>
          <a:solidFill>
            <a:srgbClr val="F2E0BD"/>
          </a:solidFill>
          <a:ln w="12700">
            <a:solidFill>
              <a:srgbClr val="D4CDC2">
                <a:alpha val="55000"/>
              </a:srgbClr>
            </a:solidFill>
            <a:prstDash val="solid"/>
          </a:ln>
        </p:spPr>
        <p:txBody>
          <a:bodyPr/>
          <a:lstStyle/>
          <a:p>
            <a:endParaRPr lang="pt-PT" sz="2400" b="1"/>
          </a:p>
        </p:txBody>
      </p:sp>
      <p:sp>
        <p:nvSpPr>
          <p:cNvPr id="9" name="Text 7"/>
          <p:cNvSpPr/>
          <p:nvPr/>
        </p:nvSpPr>
        <p:spPr>
          <a:xfrm>
            <a:off x="3127248" y="2148840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A3A"/>
                </a:solidFill>
              </a:rPr>
              <a:t>2</a:t>
            </a:r>
            <a:endParaRPr lang="en-US" sz="1600" b="1" dirty="0"/>
          </a:p>
        </p:txBody>
      </p:sp>
      <p:sp>
        <p:nvSpPr>
          <p:cNvPr id="10" name="Text 8"/>
          <p:cNvSpPr/>
          <p:nvPr/>
        </p:nvSpPr>
        <p:spPr>
          <a:xfrm>
            <a:off x="3493008" y="2084832"/>
            <a:ext cx="1325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0E2A3A"/>
                </a:solidFill>
              </a:rPr>
              <a:t>Analisar</a:t>
            </a:r>
            <a:endParaRPr lang="en-US" sz="1600" b="1" dirty="0"/>
          </a:p>
        </p:txBody>
      </p:sp>
      <p:sp>
        <p:nvSpPr>
          <p:cNvPr id="11" name="Text 9"/>
          <p:cNvSpPr/>
          <p:nvPr/>
        </p:nvSpPr>
        <p:spPr>
          <a:xfrm>
            <a:off x="3054096" y="3154680"/>
            <a:ext cx="1920240" cy="10515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B1D1F"/>
                </a:solidFill>
              </a:rPr>
              <a:t>Aplicar o instrumento de </a:t>
            </a:r>
            <a:r>
              <a:rPr lang="en-US" sz="1400" b="1" dirty="0" err="1">
                <a:solidFill>
                  <a:srgbClr val="1B1D1F"/>
                </a:solidFill>
              </a:rPr>
              <a:t>análise</a:t>
            </a:r>
            <a:r>
              <a:rPr lang="en-US" sz="1400" b="1" dirty="0">
                <a:solidFill>
                  <a:srgbClr val="1B1D1F"/>
                </a:solidFill>
              </a:rPr>
              <a:t>.</a:t>
            </a:r>
            <a:endParaRPr lang="en-US" sz="1400" b="1" dirty="0"/>
          </a:p>
        </p:txBody>
      </p:sp>
      <p:sp>
        <p:nvSpPr>
          <p:cNvPr id="12" name="Shape 10"/>
          <p:cNvSpPr/>
          <p:nvPr/>
        </p:nvSpPr>
        <p:spPr>
          <a:xfrm>
            <a:off x="5266944" y="1847088"/>
            <a:ext cx="2057400" cy="1051560"/>
          </a:xfrm>
          <a:prstGeom prst="chevron">
            <a:avLst/>
          </a:prstGeom>
          <a:solidFill>
            <a:srgbClr val="DCE9DC"/>
          </a:solidFill>
          <a:ln w="12700">
            <a:solidFill>
              <a:srgbClr val="D4CDC2">
                <a:alpha val="55000"/>
              </a:srgbClr>
            </a:solidFill>
            <a:prstDash val="solid"/>
          </a:ln>
        </p:spPr>
        <p:txBody>
          <a:bodyPr/>
          <a:lstStyle/>
          <a:p>
            <a:endParaRPr lang="pt-PT" sz="2400" b="1"/>
          </a:p>
        </p:txBody>
      </p:sp>
      <p:sp>
        <p:nvSpPr>
          <p:cNvPr id="13" name="Text 11"/>
          <p:cNvSpPr/>
          <p:nvPr/>
        </p:nvSpPr>
        <p:spPr>
          <a:xfrm>
            <a:off x="5431536" y="2148840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A3A"/>
                </a:solidFill>
              </a:rPr>
              <a:t>3</a:t>
            </a:r>
            <a:endParaRPr lang="en-US" sz="1600" b="1" dirty="0"/>
          </a:p>
        </p:txBody>
      </p:sp>
      <p:sp>
        <p:nvSpPr>
          <p:cNvPr id="14" name="Text 12"/>
          <p:cNvSpPr/>
          <p:nvPr/>
        </p:nvSpPr>
        <p:spPr>
          <a:xfrm>
            <a:off x="5797296" y="2084832"/>
            <a:ext cx="1325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0E2A3A"/>
                </a:solidFill>
              </a:rPr>
              <a:t>Investigar</a:t>
            </a:r>
            <a:endParaRPr lang="en-US" sz="1600" b="1" dirty="0"/>
          </a:p>
        </p:txBody>
      </p:sp>
      <p:sp>
        <p:nvSpPr>
          <p:cNvPr id="15" name="Text 13"/>
          <p:cNvSpPr/>
          <p:nvPr/>
        </p:nvSpPr>
        <p:spPr>
          <a:xfrm>
            <a:off x="5358384" y="3154680"/>
            <a:ext cx="1920240" cy="10515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B1D1F"/>
                </a:solidFill>
              </a:rPr>
              <a:t>Comparar fontes, verificar dados ou contextualizar representações.</a:t>
            </a:r>
            <a:endParaRPr lang="en-US" sz="1400" b="1" dirty="0"/>
          </a:p>
        </p:txBody>
      </p:sp>
      <p:sp>
        <p:nvSpPr>
          <p:cNvPr id="16" name="Shape 14"/>
          <p:cNvSpPr/>
          <p:nvPr/>
        </p:nvSpPr>
        <p:spPr>
          <a:xfrm>
            <a:off x="7571232" y="1847088"/>
            <a:ext cx="2057400" cy="1051560"/>
          </a:xfrm>
          <a:prstGeom prst="chevron">
            <a:avLst/>
          </a:prstGeom>
          <a:solidFill>
            <a:srgbClr val="F0DAD4"/>
          </a:solidFill>
          <a:ln w="12700">
            <a:solidFill>
              <a:srgbClr val="D4CDC2">
                <a:alpha val="55000"/>
              </a:srgbClr>
            </a:solidFill>
            <a:prstDash val="solid"/>
          </a:ln>
        </p:spPr>
        <p:txBody>
          <a:bodyPr/>
          <a:lstStyle/>
          <a:p>
            <a:endParaRPr lang="pt-PT" sz="2400" b="1"/>
          </a:p>
        </p:txBody>
      </p:sp>
      <p:sp>
        <p:nvSpPr>
          <p:cNvPr id="17" name="Text 15"/>
          <p:cNvSpPr/>
          <p:nvPr/>
        </p:nvSpPr>
        <p:spPr>
          <a:xfrm>
            <a:off x="7735824" y="2148840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A3A"/>
                </a:solidFill>
              </a:rPr>
              <a:t>4</a:t>
            </a:r>
            <a:endParaRPr lang="en-US" sz="1600" b="1" dirty="0"/>
          </a:p>
        </p:txBody>
      </p:sp>
      <p:sp>
        <p:nvSpPr>
          <p:cNvPr id="18" name="Text 16"/>
          <p:cNvSpPr/>
          <p:nvPr/>
        </p:nvSpPr>
        <p:spPr>
          <a:xfrm>
            <a:off x="8101584" y="2084832"/>
            <a:ext cx="1325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0E2A3A"/>
                </a:solidFill>
              </a:rPr>
              <a:t>Produzir</a:t>
            </a:r>
            <a:endParaRPr lang="en-US" sz="1600" b="1" dirty="0"/>
          </a:p>
        </p:txBody>
      </p:sp>
      <p:sp>
        <p:nvSpPr>
          <p:cNvPr id="19" name="Text 17"/>
          <p:cNvSpPr/>
          <p:nvPr/>
        </p:nvSpPr>
        <p:spPr>
          <a:xfrm>
            <a:off x="7662672" y="3154680"/>
            <a:ext cx="1920240" cy="10515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B1D1F"/>
                </a:solidFill>
              </a:rPr>
              <a:t>Criar, reescrever, reenquadrar, argumentar ou comunicar.</a:t>
            </a:r>
            <a:endParaRPr lang="en-US" sz="1400" b="1" dirty="0"/>
          </a:p>
        </p:txBody>
      </p:sp>
      <p:sp>
        <p:nvSpPr>
          <p:cNvPr id="20" name="Shape 18"/>
          <p:cNvSpPr/>
          <p:nvPr/>
        </p:nvSpPr>
        <p:spPr>
          <a:xfrm>
            <a:off x="9875520" y="1847088"/>
            <a:ext cx="2057400" cy="1051560"/>
          </a:xfrm>
          <a:prstGeom prst="chevron">
            <a:avLst/>
          </a:prstGeom>
          <a:solidFill>
            <a:srgbClr val="EEE6D8"/>
          </a:solidFill>
          <a:ln w="12700">
            <a:solidFill>
              <a:srgbClr val="D4CDC2">
                <a:alpha val="55000"/>
              </a:srgbClr>
            </a:solidFill>
            <a:prstDash val="solid"/>
          </a:ln>
        </p:spPr>
        <p:txBody>
          <a:bodyPr/>
          <a:lstStyle/>
          <a:p>
            <a:endParaRPr lang="pt-PT" sz="2400" b="1"/>
          </a:p>
        </p:txBody>
      </p:sp>
      <p:sp>
        <p:nvSpPr>
          <p:cNvPr id="21" name="Text 19"/>
          <p:cNvSpPr/>
          <p:nvPr/>
        </p:nvSpPr>
        <p:spPr>
          <a:xfrm>
            <a:off x="10040112" y="2148840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A3A"/>
                </a:solidFill>
              </a:rPr>
              <a:t>5</a:t>
            </a:r>
            <a:endParaRPr lang="en-US" sz="1600" b="1" dirty="0"/>
          </a:p>
        </p:txBody>
      </p:sp>
      <p:sp>
        <p:nvSpPr>
          <p:cNvPr id="22" name="Text 20"/>
          <p:cNvSpPr/>
          <p:nvPr/>
        </p:nvSpPr>
        <p:spPr>
          <a:xfrm>
            <a:off x="10405872" y="2084832"/>
            <a:ext cx="1325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0E2A3A"/>
                </a:solidFill>
              </a:rPr>
              <a:t>Refletir</a:t>
            </a:r>
            <a:endParaRPr lang="en-US" sz="1600" b="1" dirty="0"/>
          </a:p>
        </p:txBody>
      </p:sp>
      <p:sp>
        <p:nvSpPr>
          <p:cNvPr id="23" name="Text 21"/>
          <p:cNvSpPr/>
          <p:nvPr/>
        </p:nvSpPr>
        <p:spPr>
          <a:xfrm>
            <a:off x="9966960" y="3154680"/>
            <a:ext cx="1920240" cy="10515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B1D1F"/>
                </a:solidFill>
              </a:rPr>
              <a:t>Explicitar decisões, aprendizagens e limites da interpretação.</a:t>
            </a:r>
            <a:endParaRPr lang="en-US" sz="1400" b="1" dirty="0"/>
          </a:p>
        </p:txBody>
      </p:sp>
      <p:sp>
        <p:nvSpPr>
          <p:cNvPr id="24" name="Text 22"/>
          <p:cNvSpPr/>
          <p:nvPr/>
        </p:nvSpPr>
        <p:spPr>
          <a:xfrm>
            <a:off x="1645920" y="5230368"/>
            <a:ext cx="8961120" cy="338328"/>
          </a:xfrm>
          <a:prstGeom prst="rect">
            <a:avLst/>
          </a:prstGeom>
          <a:solidFill>
            <a:srgbClr val="F2E0BD">
              <a:alpha val="98000"/>
            </a:srgbClr>
          </a:solidFill>
          <a:ln>
            <a:solidFill>
              <a:srgbClr val="F2E0BD">
                <a:alpha val="0"/>
              </a:srgbClr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E2A3A"/>
                </a:solidFill>
              </a:rPr>
              <a:t>O produto dos alunos deve evidenciar o processo crítico, não apenas a apresentação final.</a:t>
            </a:r>
            <a:endParaRPr lang="en-US" sz="1600" b="1" dirty="0"/>
          </a:p>
        </p:txBody>
      </p:sp>
      <p:sp>
        <p:nvSpPr>
          <p:cNvPr id="25" name="Shape 23"/>
          <p:cNvSpPr/>
          <p:nvPr/>
        </p:nvSpPr>
        <p:spPr>
          <a:xfrm>
            <a:off x="502920" y="6291072"/>
            <a:ext cx="11155680" cy="0"/>
          </a:xfrm>
          <a:prstGeom prst="line">
            <a:avLst/>
          </a:prstGeom>
          <a:noFill/>
          <a:ln w="10160">
            <a:solidFill>
              <a:srgbClr val="D4CDC2">
                <a:alpha val="75000"/>
              </a:srgbClr>
            </a:solidFill>
            <a:prstDash val="solid"/>
          </a:ln>
        </p:spPr>
        <p:txBody>
          <a:bodyPr/>
          <a:lstStyle/>
          <a:p>
            <a:endParaRPr lang="pt-PT" sz="2400" b="1"/>
          </a:p>
        </p:txBody>
      </p:sp>
      <p:sp>
        <p:nvSpPr>
          <p:cNvPr id="26" name="Text 24"/>
          <p:cNvSpPr/>
          <p:nvPr/>
        </p:nvSpPr>
        <p:spPr>
          <a:xfrm>
            <a:off x="502920" y="6446520"/>
            <a:ext cx="9784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b="1" dirty="0">
                <a:solidFill>
                  <a:srgbClr val="5461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Protocolo transversal do projeto: Observar → Questionar → Investigar → Produzir → Refletir.</a:t>
            </a:r>
            <a:endParaRPr lang="en-US" sz="900" b="1" dirty="0"/>
          </a:p>
        </p:txBody>
      </p:sp>
      <p:sp>
        <p:nvSpPr>
          <p:cNvPr id="27" name="Text 25"/>
          <p:cNvSpPr/>
          <p:nvPr/>
        </p:nvSpPr>
        <p:spPr>
          <a:xfrm>
            <a:off x="11283696" y="6446520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5461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10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0F6AE54-C9B2-06F2-5110-C6C2A63AFB1B}"/>
              </a:ext>
            </a:extLst>
          </p:cNvPr>
          <p:cNvSpPr txBox="1"/>
          <p:nvPr/>
        </p:nvSpPr>
        <p:spPr>
          <a:xfrm>
            <a:off x="3084844" y="3125037"/>
            <a:ext cx="658911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/>
              <a:t>MATRIZ COMPARATIVA: DOCS </a:t>
            </a:r>
          </a:p>
          <a:p>
            <a:endParaRPr lang="pt-PT" dirty="0"/>
          </a:p>
          <a:p>
            <a:r>
              <a:rPr lang="pt-PT" dirty="0"/>
              <a:t>MATRIZ COMPARATIVA DE ANÁLISE MEDIÁTICA ( para preencher)</a:t>
            </a:r>
          </a:p>
          <a:p>
            <a:endParaRPr lang="pt-PT" dirty="0"/>
          </a:p>
          <a:p>
            <a:r>
              <a:rPr lang="pt-PT"/>
              <a:t>EXEMPLO PREENCHIDO</a:t>
            </a:r>
          </a:p>
        </p:txBody>
      </p:sp>
    </p:spTree>
    <p:extLst>
      <p:ext uri="{BB962C8B-B14F-4D97-AF65-F5344CB8AC3E}">
        <p14:creationId xmlns:p14="http://schemas.microsoft.com/office/powerpoint/2010/main" val="1170624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4E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r>
              <a:rPr lang="pt-PT" dirty="0"/>
              <a:t>  </a:t>
            </a:r>
          </a:p>
        </p:txBody>
      </p:sp>
      <p:sp>
        <p:nvSpPr>
          <p:cNvPr id="4" name="Text 2"/>
          <p:cNvSpPr/>
          <p:nvPr/>
        </p:nvSpPr>
        <p:spPr>
          <a:xfrm>
            <a:off x="502920" y="320040"/>
            <a:ext cx="62636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0E294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Laboratório: desmontar uma mensagem</a:t>
            </a:r>
            <a:endParaRPr lang="en-US" sz="2300" dirty="0"/>
          </a:p>
        </p:txBody>
      </p:sp>
      <p:sp>
        <p:nvSpPr>
          <p:cNvPr id="5" name="Text 3"/>
          <p:cNvSpPr/>
          <p:nvPr/>
        </p:nvSpPr>
        <p:spPr>
          <a:xfrm>
            <a:off x="6014506" y="384048"/>
            <a:ext cx="532405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5E6472"/>
                </a:solidFill>
              </a:rPr>
              <a:t>A grelha orienta a análise dos grupos e pode ser adaptada aos alunos</a:t>
            </a:r>
            <a:endParaRPr lang="en-US" sz="1200" b="1" dirty="0"/>
          </a:p>
        </p:txBody>
      </p:sp>
      <p:sp>
        <p:nvSpPr>
          <p:cNvPr id="6" name="Shape 4"/>
          <p:cNvSpPr/>
          <p:nvPr/>
        </p:nvSpPr>
        <p:spPr>
          <a:xfrm>
            <a:off x="640080" y="1051560"/>
            <a:ext cx="1965960" cy="484632"/>
          </a:xfrm>
          <a:prstGeom prst="rect">
            <a:avLst/>
          </a:prstGeom>
          <a:solidFill>
            <a:srgbClr val="0E2940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7" name="Text 5"/>
          <p:cNvSpPr/>
          <p:nvPr/>
        </p:nvSpPr>
        <p:spPr>
          <a:xfrm>
            <a:off x="704088" y="1088136"/>
            <a:ext cx="183794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</a:rPr>
              <a:t>Dimensão</a:t>
            </a:r>
            <a:endParaRPr lang="en-US" sz="1400" b="1" dirty="0"/>
          </a:p>
        </p:txBody>
      </p:sp>
      <p:sp>
        <p:nvSpPr>
          <p:cNvPr id="8" name="Shape 6"/>
          <p:cNvSpPr/>
          <p:nvPr/>
        </p:nvSpPr>
        <p:spPr>
          <a:xfrm>
            <a:off x="2606040" y="1051560"/>
            <a:ext cx="8732520" cy="484632"/>
          </a:xfrm>
          <a:prstGeom prst="rect">
            <a:avLst/>
          </a:prstGeom>
          <a:solidFill>
            <a:srgbClr val="0E2940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9" name="Text 7"/>
          <p:cNvSpPr/>
          <p:nvPr/>
        </p:nvSpPr>
        <p:spPr>
          <a:xfrm>
            <a:off x="2670048" y="1088136"/>
            <a:ext cx="860450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</a:rPr>
              <a:t>Pergunta de análise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40080" y="1536192"/>
            <a:ext cx="1965960" cy="484632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 dirty="0"/>
          </a:p>
        </p:txBody>
      </p:sp>
      <p:sp>
        <p:nvSpPr>
          <p:cNvPr id="11" name="Text 9"/>
          <p:cNvSpPr/>
          <p:nvPr/>
        </p:nvSpPr>
        <p:spPr>
          <a:xfrm>
            <a:off x="704088" y="1572768"/>
            <a:ext cx="183794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E2940"/>
                </a:solidFill>
              </a:rPr>
              <a:t>Emissor</a:t>
            </a:r>
            <a:endParaRPr lang="en-US" sz="1400" b="1" dirty="0"/>
          </a:p>
        </p:txBody>
      </p:sp>
      <p:sp>
        <p:nvSpPr>
          <p:cNvPr id="12" name="Shape 10"/>
          <p:cNvSpPr/>
          <p:nvPr/>
        </p:nvSpPr>
        <p:spPr>
          <a:xfrm>
            <a:off x="2606040" y="1536192"/>
            <a:ext cx="8732520" cy="484632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3" name="Text 11"/>
          <p:cNvSpPr/>
          <p:nvPr/>
        </p:nvSpPr>
        <p:spPr>
          <a:xfrm>
            <a:off x="2670048" y="1572768"/>
            <a:ext cx="860450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E2940"/>
                </a:solidFill>
              </a:rPr>
              <a:t>Quem comunica e que credibilidade reivindica?</a:t>
            </a:r>
            <a:endParaRPr lang="en-US" sz="1400" b="1" dirty="0"/>
          </a:p>
        </p:txBody>
      </p:sp>
      <p:sp>
        <p:nvSpPr>
          <p:cNvPr id="14" name="Shape 12"/>
          <p:cNvSpPr/>
          <p:nvPr/>
        </p:nvSpPr>
        <p:spPr>
          <a:xfrm>
            <a:off x="640080" y="2020824"/>
            <a:ext cx="1965960" cy="484632"/>
          </a:xfrm>
          <a:prstGeom prst="rect">
            <a:avLst/>
          </a:prstGeom>
          <a:solidFill>
            <a:srgbClr val="F2EFE8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5" name="Text 13"/>
          <p:cNvSpPr/>
          <p:nvPr/>
        </p:nvSpPr>
        <p:spPr>
          <a:xfrm>
            <a:off x="704088" y="2057400"/>
            <a:ext cx="183794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E2940"/>
                </a:solidFill>
              </a:rPr>
              <a:t>Público-alvo</a:t>
            </a:r>
            <a:endParaRPr lang="en-US" sz="1400" b="1" dirty="0"/>
          </a:p>
        </p:txBody>
      </p:sp>
      <p:sp>
        <p:nvSpPr>
          <p:cNvPr id="16" name="Shape 14"/>
          <p:cNvSpPr/>
          <p:nvPr/>
        </p:nvSpPr>
        <p:spPr>
          <a:xfrm>
            <a:off x="2606040" y="2020824"/>
            <a:ext cx="8732520" cy="484632"/>
          </a:xfrm>
          <a:prstGeom prst="rect">
            <a:avLst/>
          </a:prstGeom>
          <a:solidFill>
            <a:srgbClr val="F2EFE8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7" name="Text 15"/>
          <p:cNvSpPr/>
          <p:nvPr/>
        </p:nvSpPr>
        <p:spPr>
          <a:xfrm>
            <a:off x="2670048" y="2057400"/>
            <a:ext cx="860450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E2940"/>
                </a:solidFill>
              </a:rPr>
              <a:t>A quem se dirige e que relação procura criar?</a:t>
            </a:r>
            <a:endParaRPr lang="en-US" sz="1400" b="1" dirty="0"/>
          </a:p>
        </p:txBody>
      </p:sp>
      <p:sp>
        <p:nvSpPr>
          <p:cNvPr id="18" name="Shape 16"/>
          <p:cNvSpPr/>
          <p:nvPr/>
        </p:nvSpPr>
        <p:spPr>
          <a:xfrm>
            <a:off x="640080" y="2505456"/>
            <a:ext cx="1965960" cy="484632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9" name="Text 17"/>
          <p:cNvSpPr/>
          <p:nvPr/>
        </p:nvSpPr>
        <p:spPr>
          <a:xfrm>
            <a:off x="704088" y="2542032"/>
            <a:ext cx="183794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E2940"/>
                </a:solidFill>
              </a:rPr>
              <a:t>Intenção</a:t>
            </a:r>
            <a:endParaRPr lang="en-US" sz="1400" b="1" dirty="0"/>
          </a:p>
        </p:txBody>
      </p:sp>
      <p:sp>
        <p:nvSpPr>
          <p:cNvPr id="20" name="Shape 18"/>
          <p:cNvSpPr/>
          <p:nvPr/>
        </p:nvSpPr>
        <p:spPr>
          <a:xfrm>
            <a:off x="2606040" y="2505456"/>
            <a:ext cx="8732520" cy="484632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21" name="Text 19"/>
          <p:cNvSpPr/>
          <p:nvPr/>
        </p:nvSpPr>
        <p:spPr>
          <a:xfrm>
            <a:off x="2670048" y="2542032"/>
            <a:ext cx="860450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E2940"/>
                </a:solidFill>
              </a:rPr>
              <a:t>O que pretende que pensemos, sintamos ou façamos?</a:t>
            </a:r>
            <a:endParaRPr lang="en-US" sz="1400" b="1" dirty="0"/>
          </a:p>
        </p:txBody>
      </p:sp>
      <p:sp>
        <p:nvSpPr>
          <p:cNvPr id="22" name="Shape 20"/>
          <p:cNvSpPr/>
          <p:nvPr/>
        </p:nvSpPr>
        <p:spPr>
          <a:xfrm>
            <a:off x="640080" y="2990088"/>
            <a:ext cx="1965960" cy="484632"/>
          </a:xfrm>
          <a:prstGeom prst="rect">
            <a:avLst/>
          </a:prstGeom>
          <a:solidFill>
            <a:srgbClr val="F2EFE8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23" name="Text 21"/>
          <p:cNvSpPr/>
          <p:nvPr/>
        </p:nvSpPr>
        <p:spPr>
          <a:xfrm>
            <a:off x="704088" y="3026664"/>
            <a:ext cx="183794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E2940"/>
                </a:solidFill>
              </a:rPr>
              <a:t>Estratégias</a:t>
            </a:r>
            <a:endParaRPr lang="en-US" sz="1400" b="1" dirty="0"/>
          </a:p>
        </p:txBody>
      </p:sp>
      <p:sp>
        <p:nvSpPr>
          <p:cNvPr id="24" name="Shape 22"/>
          <p:cNvSpPr/>
          <p:nvPr/>
        </p:nvSpPr>
        <p:spPr>
          <a:xfrm>
            <a:off x="2606040" y="2990088"/>
            <a:ext cx="8732520" cy="484632"/>
          </a:xfrm>
          <a:prstGeom prst="rect">
            <a:avLst/>
          </a:prstGeom>
          <a:solidFill>
            <a:srgbClr val="F2EFE8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25" name="Text 23"/>
          <p:cNvSpPr/>
          <p:nvPr/>
        </p:nvSpPr>
        <p:spPr>
          <a:xfrm>
            <a:off x="2670048" y="3026664"/>
            <a:ext cx="860450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E2940"/>
                </a:solidFill>
              </a:rPr>
              <a:t>Que recursos verbais, visuais ou emocionais utiliza?</a:t>
            </a:r>
            <a:endParaRPr lang="en-US" sz="1400" b="1" dirty="0"/>
          </a:p>
        </p:txBody>
      </p:sp>
      <p:sp>
        <p:nvSpPr>
          <p:cNvPr id="26" name="Shape 24"/>
          <p:cNvSpPr/>
          <p:nvPr/>
        </p:nvSpPr>
        <p:spPr>
          <a:xfrm>
            <a:off x="640080" y="3474720"/>
            <a:ext cx="1965960" cy="484632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27" name="Text 25"/>
          <p:cNvSpPr/>
          <p:nvPr/>
        </p:nvSpPr>
        <p:spPr>
          <a:xfrm>
            <a:off x="704088" y="3511296"/>
            <a:ext cx="183794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E2940"/>
                </a:solidFill>
              </a:rPr>
              <a:t>Evidência</a:t>
            </a:r>
            <a:endParaRPr lang="en-US" sz="1400" b="1" dirty="0"/>
          </a:p>
        </p:txBody>
      </p:sp>
      <p:sp>
        <p:nvSpPr>
          <p:cNvPr id="28" name="Shape 26"/>
          <p:cNvSpPr/>
          <p:nvPr/>
        </p:nvSpPr>
        <p:spPr>
          <a:xfrm>
            <a:off x="2606040" y="3474720"/>
            <a:ext cx="8732520" cy="484632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29" name="Text 27"/>
          <p:cNvSpPr/>
          <p:nvPr/>
        </p:nvSpPr>
        <p:spPr>
          <a:xfrm>
            <a:off x="2670048" y="3511296"/>
            <a:ext cx="860450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E2940"/>
                </a:solidFill>
              </a:rPr>
              <a:t>Que provas apresenta? São verificáveis?</a:t>
            </a:r>
            <a:endParaRPr lang="en-US" sz="1400" b="1" dirty="0"/>
          </a:p>
        </p:txBody>
      </p:sp>
      <p:sp>
        <p:nvSpPr>
          <p:cNvPr id="30" name="Shape 28"/>
          <p:cNvSpPr/>
          <p:nvPr/>
        </p:nvSpPr>
        <p:spPr>
          <a:xfrm>
            <a:off x="640080" y="3959352"/>
            <a:ext cx="1965960" cy="484632"/>
          </a:xfrm>
          <a:prstGeom prst="rect">
            <a:avLst/>
          </a:prstGeom>
          <a:solidFill>
            <a:srgbClr val="F2EFE8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 dirty="0"/>
          </a:p>
        </p:txBody>
      </p:sp>
      <p:sp>
        <p:nvSpPr>
          <p:cNvPr id="31" name="Text 29"/>
          <p:cNvSpPr/>
          <p:nvPr/>
        </p:nvSpPr>
        <p:spPr>
          <a:xfrm>
            <a:off x="704088" y="3995928"/>
            <a:ext cx="183794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E2940"/>
                </a:solidFill>
              </a:rPr>
              <a:t>Representação</a:t>
            </a:r>
            <a:endParaRPr lang="en-US" sz="1400" b="1" dirty="0"/>
          </a:p>
        </p:txBody>
      </p:sp>
      <p:sp>
        <p:nvSpPr>
          <p:cNvPr id="32" name="Shape 30"/>
          <p:cNvSpPr/>
          <p:nvPr/>
        </p:nvSpPr>
        <p:spPr>
          <a:xfrm>
            <a:off x="2606040" y="3959352"/>
            <a:ext cx="8732520" cy="484632"/>
          </a:xfrm>
          <a:prstGeom prst="rect">
            <a:avLst/>
          </a:prstGeom>
          <a:solidFill>
            <a:srgbClr val="F2EFE8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33" name="Text 31"/>
          <p:cNvSpPr/>
          <p:nvPr/>
        </p:nvSpPr>
        <p:spPr>
          <a:xfrm>
            <a:off x="2670048" y="3995928"/>
            <a:ext cx="860450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E2940"/>
                </a:solidFill>
              </a:rPr>
              <a:t>Que valores, grupos ou estereótipos aparecem?</a:t>
            </a:r>
            <a:endParaRPr lang="en-US" sz="1400" b="1" dirty="0"/>
          </a:p>
        </p:txBody>
      </p:sp>
      <p:sp>
        <p:nvSpPr>
          <p:cNvPr id="34" name="Shape 32"/>
          <p:cNvSpPr/>
          <p:nvPr/>
        </p:nvSpPr>
        <p:spPr>
          <a:xfrm>
            <a:off x="640080" y="4443984"/>
            <a:ext cx="1965960" cy="484632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35" name="Text 33"/>
          <p:cNvSpPr/>
          <p:nvPr/>
        </p:nvSpPr>
        <p:spPr>
          <a:xfrm>
            <a:off x="704088" y="4480560"/>
            <a:ext cx="183794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E2940"/>
                </a:solidFill>
              </a:rPr>
              <a:t>Ausências</a:t>
            </a:r>
            <a:endParaRPr lang="en-US" sz="1400" b="1" dirty="0"/>
          </a:p>
        </p:txBody>
      </p:sp>
      <p:sp>
        <p:nvSpPr>
          <p:cNvPr id="36" name="Shape 34"/>
          <p:cNvSpPr/>
          <p:nvPr/>
        </p:nvSpPr>
        <p:spPr>
          <a:xfrm>
            <a:off x="2606040" y="4443984"/>
            <a:ext cx="8732520" cy="484632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37" name="Text 35"/>
          <p:cNvSpPr/>
          <p:nvPr/>
        </p:nvSpPr>
        <p:spPr>
          <a:xfrm>
            <a:off x="2670048" y="4480560"/>
            <a:ext cx="860450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E2940"/>
                </a:solidFill>
              </a:rPr>
              <a:t>Que informação ou perspetiva falta?</a:t>
            </a:r>
            <a:endParaRPr lang="en-US" sz="1400" b="1" dirty="0"/>
          </a:p>
        </p:txBody>
      </p:sp>
      <p:sp>
        <p:nvSpPr>
          <p:cNvPr id="38" name="Shape 36"/>
          <p:cNvSpPr/>
          <p:nvPr/>
        </p:nvSpPr>
        <p:spPr>
          <a:xfrm>
            <a:off x="640080" y="4928616"/>
            <a:ext cx="1965960" cy="484632"/>
          </a:xfrm>
          <a:prstGeom prst="rect">
            <a:avLst/>
          </a:prstGeom>
          <a:solidFill>
            <a:srgbClr val="F2EFE8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39" name="Text 37"/>
          <p:cNvSpPr/>
          <p:nvPr/>
        </p:nvSpPr>
        <p:spPr>
          <a:xfrm>
            <a:off x="704088" y="4965192"/>
            <a:ext cx="183794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E2940"/>
                </a:solidFill>
              </a:rPr>
              <a:t>Ética</a:t>
            </a:r>
            <a:endParaRPr lang="en-US" sz="1400" b="1" dirty="0"/>
          </a:p>
        </p:txBody>
      </p:sp>
      <p:sp>
        <p:nvSpPr>
          <p:cNvPr id="40" name="Shape 38"/>
          <p:cNvSpPr/>
          <p:nvPr/>
        </p:nvSpPr>
        <p:spPr>
          <a:xfrm>
            <a:off x="2606040" y="4928616"/>
            <a:ext cx="8732520" cy="484632"/>
          </a:xfrm>
          <a:prstGeom prst="rect">
            <a:avLst/>
          </a:prstGeom>
          <a:solidFill>
            <a:srgbClr val="F2EFE8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41" name="Text 39"/>
          <p:cNvSpPr/>
          <p:nvPr/>
        </p:nvSpPr>
        <p:spPr>
          <a:xfrm>
            <a:off x="2670048" y="4965192"/>
            <a:ext cx="860450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E2940"/>
                </a:solidFill>
              </a:rPr>
              <a:t>Que efeitos ou riscos pode produzir?</a:t>
            </a:r>
            <a:endParaRPr lang="en-US" sz="1400" b="1" dirty="0"/>
          </a:p>
        </p:txBody>
      </p:sp>
      <p:sp>
        <p:nvSpPr>
          <p:cNvPr id="42" name="Text 40"/>
          <p:cNvSpPr/>
          <p:nvPr/>
        </p:nvSpPr>
        <p:spPr>
          <a:xfrm>
            <a:off x="347472" y="6473952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5E64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</a:t>
            </a:r>
            <a:endParaRPr lang="en-US" sz="650" dirty="0"/>
          </a:p>
        </p:txBody>
      </p:sp>
      <p:sp>
        <p:nvSpPr>
          <p:cNvPr id="43" name="Text 41"/>
          <p:cNvSpPr/>
          <p:nvPr/>
        </p:nvSpPr>
        <p:spPr>
          <a:xfrm>
            <a:off x="868680" y="6455664"/>
            <a:ext cx="10698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20" dirty="0">
                <a:solidFill>
                  <a:srgbClr val="5E64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Produto intermédio: análise crítica de uma mensagem publicitária, institucional, jornalística ou de rede social.</a:t>
            </a:r>
            <a:endParaRPr lang="en-US" sz="62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10789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E2A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Enquadramento curricular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94360" y="896112"/>
            <a:ext cx="74980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54616B"/>
                </a:solidFill>
              </a:rPr>
              <a:t>A literacia mediática entra pela disciplina, não à margem dela.</a:t>
            </a:r>
            <a:endParaRPr lang="en-US" sz="1350" dirty="0"/>
          </a:p>
        </p:txBody>
      </p:sp>
      <p:pic>
        <p:nvPicPr>
          <p:cNvPr id="4" name="Image 0" descr="/mnt/data/sessao4_assets/argument_squareish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1234440"/>
            <a:ext cx="4480560" cy="39319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31520" y="1371600"/>
            <a:ext cx="5532120" cy="7772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850" b="1" dirty="0">
                <a:solidFill>
                  <a:srgbClr val="0E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Cada grupo deve identificar uma aprendizagem/conteúdo disciplinar e explicitar como a análise mediática contribui para essa aprendizagem.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731520" y="2423160"/>
            <a:ext cx="5394960" cy="749808"/>
          </a:xfrm>
          <a:prstGeom prst="rect">
            <a:avLst/>
          </a:prstGeom>
          <a:solidFill>
            <a:srgbClr val="FFFFFF"/>
          </a:solidFill>
          <a:ln>
            <a:solidFill>
              <a:srgbClr val="D4CDC2">
                <a:alpha val="65000"/>
              </a:srgbClr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>
              <a:buNone/>
            </a:pPr>
            <a:r>
              <a:rPr lang="en-US" sz="1320" b="1" dirty="0">
                <a:solidFill>
                  <a:srgbClr val="0E2A3A"/>
                </a:solidFill>
              </a:rPr>
              <a:t>1. Disciplina e ano</a:t>
            </a:r>
            <a:endParaRPr lang="en-US" sz="1320" dirty="0"/>
          </a:p>
          <a:p>
            <a:pPr marL="0" indent="0">
              <a:buNone/>
            </a:pPr>
            <a:r>
              <a:rPr lang="en-US" sz="1320" dirty="0">
                <a:solidFill>
                  <a:srgbClr val="1B1D1F"/>
                </a:solidFill>
              </a:rPr>
              <a:t>Português 10.º, História A 11.º, Geografia A 10.º, Biologia e Geologia 11.º, etc.</a:t>
            </a:r>
            <a:endParaRPr lang="en-US" sz="1320" dirty="0"/>
          </a:p>
        </p:txBody>
      </p:sp>
      <p:sp>
        <p:nvSpPr>
          <p:cNvPr id="8" name="Text 5"/>
          <p:cNvSpPr/>
          <p:nvPr/>
        </p:nvSpPr>
        <p:spPr>
          <a:xfrm>
            <a:off x="731520" y="3364992"/>
            <a:ext cx="5394960" cy="749808"/>
          </a:xfrm>
          <a:prstGeom prst="rect">
            <a:avLst/>
          </a:prstGeom>
          <a:solidFill>
            <a:srgbClr val="FFFFFF"/>
          </a:solidFill>
          <a:ln>
            <a:solidFill>
              <a:srgbClr val="D4CDC2">
                <a:alpha val="65000"/>
              </a:srgbClr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>
              <a:buNone/>
            </a:pPr>
            <a:r>
              <a:rPr lang="en-US" sz="1320" b="1" dirty="0">
                <a:solidFill>
                  <a:srgbClr val="0E2A3A"/>
                </a:solidFill>
              </a:rPr>
              <a:t>2. Aprendizagem essencial</a:t>
            </a:r>
            <a:endParaRPr lang="en-US" sz="1320" dirty="0"/>
          </a:p>
          <a:p>
            <a:pPr marL="0" indent="0">
              <a:buNone/>
            </a:pPr>
            <a:r>
              <a:rPr lang="en-US" sz="1320" dirty="0">
                <a:solidFill>
                  <a:srgbClr val="1B1D1F"/>
                </a:solidFill>
              </a:rPr>
              <a:t>Conhecimentos, capacidades e atitudes mobilizados pela tarefa.</a:t>
            </a:r>
            <a:endParaRPr lang="en-US" sz="1320" dirty="0"/>
          </a:p>
        </p:txBody>
      </p:sp>
      <p:sp>
        <p:nvSpPr>
          <p:cNvPr id="10" name="Text 7"/>
          <p:cNvSpPr/>
          <p:nvPr/>
        </p:nvSpPr>
        <p:spPr>
          <a:xfrm>
            <a:off x="731520" y="4306824"/>
            <a:ext cx="5394960" cy="749808"/>
          </a:xfrm>
          <a:prstGeom prst="rect">
            <a:avLst/>
          </a:prstGeom>
          <a:solidFill>
            <a:srgbClr val="FFFFFF"/>
          </a:solidFill>
          <a:ln>
            <a:solidFill>
              <a:srgbClr val="D4CDC2">
                <a:alpha val="65000"/>
              </a:srgbClr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>
              <a:buNone/>
            </a:pPr>
            <a:r>
              <a:rPr lang="en-US" sz="1320" b="1" dirty="0">
                <a:solidFill>
                  <a:srgbClr val="0E2A3A"/>
                </a:solidFill>
              </a:rPr>
              <a:t>3. Competência mediática</a:t>
            </a:r>
            <a:endParaRPr lang="en-US" sz="1320" dirty="0"/>
          </a:p>
          <a:p>
            <a:pPr marL="0" indent="0">
              <a:buNone/>
            </a:pPr>
            <a:r>
              <a:rPr lang="en-US" sz="1320" dirty="0">
                <a:solidFill>
                  <a:srgbClr val="1B1D1F"/>
                </a:solidFill>
              </a:rPr>
              <a:t>Fontes, imagem, persuasão, dados, credibilidade, estereótipos ou representação.</a:t>
            </a:r>
            <a:endParaRPr lang="en-US" sz="1320" dirty="0"/>
          </a:p>
        </p:txBody>
      </p:sp>
      <p:sp>
        <p:nvSpPr>
          <p:cNvPr id="12" name="Shape 9"/>
          <p:cNvSpPr/>
          <p:nvPr/>
        </p:nvSpPr>
        <p:spPr>
          <a:xfrm>
            <a:off x="502920" y="6291072"/>
            <a:ext cx="11155680" cy="0"/>
          </a:xfrm>
          <a:prstGeom prst="line">
            <a:avLst/>
          </a:prstGeom>
          <a:noFill/>
          <a:ln w="10160">
            <a:solidFill>
              <a:srgbClr val="D4CDC2">
                <a:alpha val="7500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3" name="Text 10"/>
          <p:cNvSpPr/>
          <p:nvPr/>
        </p:nvSpPr>
        <p:spPr>
          <a:xfrm>
            <a:off x="502920" y="6446520"/>
            <a:ext cx="9784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80" dirty="0">
                <a:solidFill>
                  <a:srgbClr val="5461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Fonte: DGE, Aprendizagens Essenciais — orientação curricular para planificação, ensino e avaliação.</a:t>
            </a:r>
            <a:endParaRPr lang="en-US" sz="780" dirty="0"/>
          </a:p>
        </p:txBody>
      </p:sp>
      <p:sp>
        <p:nvSpPr>
          <p:cNvPr id="14" name="Text 11"/>
          <p:cNvSpPr/>
          <p:nvPr/>
        </p:nvSpPr>
        <p:spPr>
          <a:xfrm>
            <a:off x="11283696" y="6446520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5461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4E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PT" sz="3600" b="1" dirty="0"/>
          </a:p>
        </p:txBody>
      </p:sp>
      <p:sp>
        <p:nvSpPr>
          <p:cNvPr id="4" name="Text 2"/>
          <p:cNvSpPr/>
          <p:nvPr/>
        </p:nvSpPr>
        <p:spPr>
          <a:xfrm>
            <a:off x="502920" y="320040"/>
            <a:ext cx="62636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E294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Avaliação formativa</a:t>
            </a:r>
            <a:endParaRPr lang="en-US" sz="2800" b="1" dirty="0"/>
          </a:p>
        </p:txBody>
      </p:sp>
      <p:sp>
        <p:nvSpPr>
          <p:cNvPr id="5" name="Text 3"/>
          <p:cNvSpPr/>
          <p:nvPr/>
        </p:nvSpPr>
        <p:spPr>
          <a:xfrm>
            <a:off x="4298001" y="443484"/>
            <a:ext cx="6263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5E6472"/>
                </a:solidFill>
              </a:rPr>
              <a:t>A avaliação incide no processo, no produto e na fundamentação</a:t>
            </a:r>
            <a:endParaRPr lang="en-US" sz="1400" b="1" dirty="0"/>
          </a:p>
        </p:txBody>
      </p:sp>
      <p:sp>
        <p:nvSpPr>
          <p:cNvPr id="6" name="Shape 4"/>
          <p:cNvSpPr/>
          <p:nvPr/>
        </p:nvSpPr>
        <p:spPr>
          <a:xfrm>
            <a:off x="658368" y="1143000"/>
            <a:ext cx="2743200" cy="621792"/>
          </a:xfrm>
          <a:prstGeom prst="rect">
            <a:avLst/>
          </a:prstGeom>
          <a:solidFill>
            <a:srgbClr val="0E2940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 sz="3600" b="1"/>
          </a:p>
        </p:txBody>
      </p:sp>
      <p:sp>
        <p:nvSpPr>
          <p:cNvPr id="7" name="Text 5"/>
          <p:cNvSpPr/>
          <p:nvPr/>
        </p:nvSpPr>
        <p:spPr>
          <a:xfrm>
            <a:off x="722376" y="1179576"/>
            <a:ext cx="26151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</a:rPr>
              <a:t>Critério</a:t>
            </a:r>
            <a:endParaRPr lang="en-US" sz="1400" b="1" dirty="0"/>
          </a:p>
        </p:txBody>
      </p:sp>
      <p:sp>
        <p:nvSpPr>
          <p:cNvPr id="8" name="Shape 6"/>
          <p:cNvSpPr/>
          <p:nvPr/>
        </p:nvSpPr>
        <p:spPr>
          <a:xfrm>
            <a:off x="3401568" y="1143000"/>
            <a:ext cx="7909560" cy="621792"/>
          </a:xfrm>
          <a:prstGeom prst="rect">
            <a:avLst/>
          </a:prstGeom>
          <a:solidFill>
            <a:srgbClr val="0E2940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 sz="3600" b="1"/>
          </a:p>
        </p:txBody>
      </p:sp>
      <p:sp>
        <p:nvSpPr>
          <p:cNvPr id="9" name="Text 7"/>
          <p:cNvSpPr/>
          <p:nvPr/>
        </p:nvSpPr>
        <p:spPr>
          <a:xfrm>
            <a:off x="3465576" y="1179576"/>
            <a:ext cx="778154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</a:rPr>
              <a:t>Indicador observável</a:t>
            </a:r>
            <a:endParaRPr lang="en-US" sz="1400" b="1" dirty="0"/>
          </a:p>
        </p:txBody>
      </p:sp>
      <p:sp>
        <p:nvSpPr>
          <p:cNvPr id="10" name="Shape 8"/>
          <p:cNvSpPr/>
          <p:nvPr/>
        </p:nvSpPr>
        <p:spPr>
          <a:xfrm>
            <a:off x="658368" y="1764792"/>
            <a:ext cx="2743200" cy="621792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 sz="3600" b="1"/>
          </a:p>
        </p:txBody>
      </p:sp>
      <p:sp>
        <p:nvSpPr>
          <p:cNvPr id="11" name="Text 9"/>
          <p:cNvSpPr/>
          <p:nvPr/>
        </p:nvSpPr>
        <p:spPr>
          <a:xfrm>
            <a:off x="722376" y="1801368"/>
            <a:ext cx="26151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E2940"/>
                </a:solidFill>
              </a:rPr>
              <a:t>Análise crítica</a:t>
            </a:r>
            <a:endParaRPr lang="en-US" sz="1400" b="1" dirty="0"/>
          </a:p>
        </p:txBody>
      </p:sp>
      <p:sp>
        <p:nvSpPr>
          <p:cNvPr id="12" name="Shape 10"/>
          <p:cNvSpPr/>
          <p:nvPr/>
        </p:nvSpPr>
        <p:spPr>
          <a:xfrm>
            <a:off x="3401568" y="1764792"/>
            <a:ext cx="7909560" cy="621792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 sz="3600" b="1"/>
          </a:p>
        </p:txBody>
      </p:sp>
      <p:sp>
        <p:nvSpPr>
          <p:cNvPr id="13" name="Text 11"/>
          <p:cNvSpPr/>
          <p:nvPr/>
        </p:nvSpPr>
        <p:spPr>
          <a:xfrm>
            <a:off x="3465576" y="1801368"/>
            <a:ext cx="778154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E2940"/>
                </a:solidFill>
              </a:rPr>
              <a:t>identifica intenção, público, estratégias e evidências</a:t>
            </a:r>
            <a:endParaRPr lang="en-US" sz="1400" b="1" dirty="0"/>
          </a:p>
        </p:txBody>
      </p:sp>
      <p:sp>
        <p:nvSpPr>
          <p:cNvPr id="14" name="Shape 12"/>
          <p:cNvSpPr/>
          <p:nvPr/>
        </p:nvSpPr>
        <p:spPr>
          <a:xfrm>
            <a:off x="658368" y="2386584"/>
            <a:ext cx="2743200" cy="621792"/>
          </a:xfrm>
          <a:prstGeom prst="rect">
            <a:avLst/>
          </a:prstGeom>
          <a:solidFill>
            <a:srgbClr val="F2EFE8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 sz="3600" b="1"/>
          </a:p>
        </p:txBody>
      </p:sp>
      <p:sp>
        <p:nvSpPr>
          <p:cNvPr id="15" name="Text 13"/>
          <p:cNvSpPr/>
          <p:nvPr/>
        </p:nvSpPr>
        <p:spPr>
          <a:xfrm>
            <a:off x="722376" y="2423160"/>
            <a:ext cx="26151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E2940"/>
                </a:solidFill>
              </a:rPr>
              <a:t>Fundamentação</a:t>
            </a:r>
            <a:endParaRPr lang="en-US" sz="1400" b="1" dirty="0"/>
          </a:p>
        </p:txBody>
      </p:sp>
      <p:sp>
        <p:nvSpPr>
          <p:cNvPr id="16" name="Shape 14"/>
          <p:cNvSpPr/>
          <p:nvPr/>
        </p:nvSpPr>
        <p:spPr>
          <a:xfrm>
            <a:off x="3401568" y="2386584"/>
            <a:ext cx="7909560" cy="621792"/>
          </a:xfrm>
          <a:prstGeom prst="rect">
            <a:avLst/>
          </a:prstGeom>
          <a:solidFill>
            <a:srgbClr val="F2EFE8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 sz="3600" b="1"/>
          </a:p>
        </p:txBody>
      </p:sp>
      <p:sp>
        <p:nvSpPr>
          <p:cNvPr id="17" name="Text 15"/>
          <p:cNvSpPr/>
          <p:nvPr/>
        </p:nvSpPr>
        <p:spPr>
          <a:xfrm>
            <a:off x="3465576" y="2423160"/>
            <a:ext cx="778154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E2940"/>
                </a:solidFill>
              </a:rPr>
              <a:t>justifica interpretações com elementos da mensagem</a:t>
            </a:r>
            <a:endParaRPr lang="en-US" sz="1400" b="1" dirty="0"/>
          </a:p>
        </p:txBody>
      </p:sp>
      <p:sp>
        <p:nvSpPr>
          <p:cNvPr id="18" name="Shape 16"/>
          <p:cNvSpPr/>
          <p:nvPr/>
        </p:nvSpPr>
        <p:spPr>
          <a:xfrm>
            <a:off x="658368" y="3008376"/>
            <a:ext cx="2743200" cy="621792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 sz="3600" b="1"/>
          </a:p>
        </p:txBody>
      </p:sp>
      <p:sp>
        <p:nvSpPr>
          <p:cNvPr id="19" name="Text 17"/>
          <p:cNvSpPr/>
          <p:nvPr/>
        </p:nvSpPr>
        <p:spPr>
          <a:xfrm>
            <a:off x="722376" y="3044952"/>
            <a:ext cx="26151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E2940"/>
                </a:solidFill>
              </a:rPr>
              <a:t>Ética e representação</a:t>
            </a:r>
            <a:endParaRPr lang="en-US" sz="1400" b="1" dirty="0"/>
          </a:p>
        </p:txBody>
      </p:sp>
      <p:sp>
        <p:nvSpPr>
          <p:cNvPr id="20" name="Shape 18"/>
          <p:cNvSpPr/>
          <p:nvPr/>
        </p:nvSpPr>
        <p:spPr>
          <a:xfrm>
            <a:off x="3401568" y="3008376"/>
            <a:ext cx="7909560" cy="621792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 sz="3600" b="1"/>
          </a:p>
        </p:txBody>
      </p:sp>
      <p:sp>
        <p:nvSpPr>
          <p:cNvPr id="21" name="Text 19"/>
          <p:cNvSpPr/>
          <p:nvPr/>
        </p:nvSpPr>
        <p:spPr>
          <a:xfrm>
            <a:off x="3465576" y="3044952"/>
            <a:ext cx="778154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E2940"/>
                </a:solidFill>
              </a:rPr>
              <a:t>problematiza estereótipos, omissões e riscos</a:t>
            </a:r>
            <a:endParaRPr lang="en-US" sz="1400" b="1" dirty="0"/>
          </a:p>
        </p:txBody>
      </p:sp>
      <p:sp>
        <p:nvSpPr>
          <p:cNvPr id="22" name="Shape 20"/>
          <p:cNvSpPr/>
          <p:nvPr/>
        </p:nvSpPr>
        <p:spPr>
          <a:xfrm>
            <a:off x="658368" y="3630168"/>
            <a:ext cx="2743200" cy="621792"/>
          </a:xfrm>
          <a:prstGeom prst="rect">
            <a:avLst/>
          </a:prstGeom>
          <a:solidFill>
            <a:srgbClr val="F2EFE8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 sz="3600" b="1"/>
          </a:p>
        </p:txBody>
      </p:sp>
      <p:sp>
        <p:nvSpPr>
          <p:cNvPr id="23" name="Text 21"/>
          <p:cNvSpPr/>
          <p:nvPr/>
        </p:nvSpPr>
        <p:spPr>
          <a:xfrm>
            <a:off x="722376" y="3666744"/>
            <a:ext cx="26151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E2940"/>
                </a:solidFill>
              </a:rPr>
              <a:t>Produção consciente</a:t>
            </a:r>
            <a:endParaRPr lang="en-US" sz="1400" b="1" dirty="0"/>
          </a:p>
        </p:txBody>
      </p:sp>
      <p:sp>
        <p:nvSpPr>
          <p:cNvPr id="24" name="Shape 22"/>
          <p:cNvSpPr/>
          <p:nvPr/>
        </p:nvSpPr>
        <p:spPr>
          <a:xfrm>
            <a:off x="3401568" y="3630168"/>
            <a:ext cx="7909560" cy="621792"/>
          </a:xfrm>
          <a:prstGeom prst="rect">
            <a:avLst/>
          </a:prstGeom>
          <a:solidFill>
            <a:srgbClr val="F2EFE8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 sz="3600" b="1"/>
          </a:p>
        </p:txBody>
      </p:sp>
      <p:sp>
        <p:nvSpPr>
          <p:cNvPr id="25" name="Text 23"/>
          <p:cNvSpPr/>
          <p:nvPr/>
        </p:nvSpPr>
        <p:spPr>
          <a:xfrm>
            <a:off x="3465576" y="3666744"/>
            <a:ext cx="778154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E2940"/>
                </a:solidFill>
              </a:rPr>
              <a:t>reconstrói a mensagem com intencionalidade clara</a:t>
            </a:r>
            <a:endParaRPr lang="en-US" sz="1400" b="1" dirty="0"/>
          </a:p>
        </p:txBody>
      </p:sp>
      <p:sp>
        <p:nvSpPr>
          <p:cNvPr id="26" name="Shape 24"/>
          <p:cNvSpPr/>
          <p:nvPr/>
        </p:nvSpPr>
        <p:spPr>
          <a:xfrm>
            <a:off x="658368" y="4251960"/>
            <a:ext cx="2743200" cy="621792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 sz="3600" b="1"/>
          </a:p>
        </p:txBody>
      </p:sp>
      <p:sp>
        <p:nvSpPr>
          <p:cNvPr id="27" name="Text 25"/>
          <p:cNvSpPr/>
          <p:nvPr/>
        </p:nvSpPr>
        <p:spPr>
          <a:xfrm>
            <a:off x="722376" y="4288536"/>
            <a:ext cx="26151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E2940"/>
                </a:solidFill>
              </a:rPr>
              <a:t>Transferência curricular</a:t>
            </a:r>
            <a:endParaRPr lang="en-US" sz="1400" b="1" dirty="0"/>
          </a:p>
        </p:txBody>
      </p:sp>
      <p:sp>
        <p:nvSpPr>
          <p:cNvPr id="28" name="Shape 26"/>
          <p:cNvSpPr/>
          <p:nvPr/>
        </p:nvSpPr>
        <p:spPr>
          <a:xfrm>
            <a:off x="3401568" y="4251960"/>
            <a:ext cx="7909560" cy="621792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 sz="3600" b="1"/>
          </a:p>
        </p:txBody>
      </p:sp>
      <p:sp>
        <p:nvSpPr>
          <p:cNvPr id="29" name="Text 27"/>
          <p:cNvSpPr/>
          <p:nvPr/>
        </p:nvSpPr>
        <p:spPr>
          <a:xfrm>
            <a:off x="3465576" y="4288536"/>
            <a:ext cx="778154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E2940"/>
                </a:solidFill>
              </a:rPr>
              <a:t>adapta a atividade à disciplina e à turma</a:t>
            </a:r>
            <a:endParaRPr lang="en-US" sz="1400" b="1" dirty="0"/>
          </a:p>
        </p:txBody>
      </p:sp>
      <p:sp>
        <p:nvSpPr>
          <p:cNvPr id="30" name="Shape 28"/>
          <p:cNvSpPr/>
          <p:nvPr/>
        </p:nvSpPr>
        <p:spPr>
          <a:xfrm>
            <a:off x="658368" y="4873752"/>
            <a:ext cx="2743200" cy="621792"/>
          </a:xfrm>
          <a:prstGeom prst="rect">
            <a:avLst/>
          </a:prstGeom>
          <a:solidFill>
            <a:srgbClr val="F2EFE8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 sz="3600" b="1"/>
          </a:p>
        </p:txBody>
      </p:sp>
      <p:sp>
        <p:nvSpPr>
          <p:cNvPr id="31" name="Text 29"/>
          <p:cNvSpPr/>
          <p:nvPr/>
        </p:nvSpPr>
        <p:spPr>
          <a:xfrm>
            <a:off x="722376" y="4910328"/>
            <a:ext cx="26151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E2940"/>
                </a:solidFill>
              </a:rPr>
              <a:t>Colaboração</a:t>
            </a:r>
            <a:endParaRPr lang="en-US" sz="1400" b="1" dirty="0"/>
          </a:p>
        </p:txBody>
      </p:sp>
      <p:sp>
        <p:nvSpPr>
          <p:cNvPr id="32" name="Shape 30"/>
          <p:cNvSpPr/>
          <p:nvPr/>
        </p:nvSpPr>
        <p:spPr>
          <a:xfrm>
            <a:off x="3401568" y="4873752"/>
            <a:ext cx="7909560" cy="621792"/>
          </a:xfrm>
          <a:prstGeom prst="rect">
            <a:avLst/>
          </a:prstGeom>
          <a:solidFill>
            <a:srgbClr val="F2EFE8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 sz="3600" b="1"/>
          </a:p>
        </p:txBody>
      </p:sp>
      <p:sp>
        <p:nvSpPr>
          <p:cNvPr id="33" name="Text 31"/>
          <p:cNvSpPr/>
          <p:nvPr/>
        </p:nvSpPr>
        <p:spPr>
          <a:xfrm>
            <a:off x="3465576" y="4910328"/>
            <a:ext cx="778154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E2940"/>
                </a:solidFill>
              </a:rPr>
              <a:t>participa nas decisões e na apresentação do grupo</a:t>
            </a:r>
            <a:endParaRPr lang="en-US" sz="1400" b="1" dirty="0"/>
          </a:p>
        </p:txBody>
      </p:sp>
      <p:sp>
        <p:nvSpPr>
          <p:cNvPr id="34" name="Text 32"/>
          <p:cNvSpPr/>
          <p:nvPr/>
        </p:nvSpPr>
        <p:spPr>
          <a:xfrm>
            <a:off x="3231842" y="5950979"/>
            <a:ext cx="10241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i="1" dirty="0">
                <a:solidFill>
                  <a:srgbClr val="5E6472"/>
                </a:solidFill>
              </a:rPr>
              <a:t>Sugestão de níveis: Muito conseguido • Conseguido • Parcialmente conseguido • A desenvolver</a:t>
            </a:r>
            <a:endParaRPr lang="en-US" sz="1600" b="1" dirty="0"/>
          </a:p>
        </p:txBody>
      </p:sp>
      <p:sp>
        <p:nvSpPr>
          <p:cNvPr id="35" name="Text 33"/>
          <p:cNvSpPr/>
          <p:nvPr/>
        </p:nvSpPr>
        <p:spPr>
          <a:xfrm>
            <a:off x="347472" y="6473952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5E64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16</a:t>
            </a:r>
            <a:endParaRPr lang="en-US" sz="1100" b="1" dirty="0"/>
          </a:p>
        </p:txBody>
      </p:sp>
      <p:sp>
        <p:nvSpPr>
          <p:cNvPr id="36" name="Text 34"/>
          <p:cNvSpPr/>
          <p:nvPr/>
        </p:nvSpPr>
        <p:spPr>
          <a:xfrm>
            <a:off x="868680" y="6455664"/>
            <a:ext cx="10698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b="1" dirty="0">
                <a:solidFill>
                  <a:srgbClr val="5E64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avaliação global da ação prevê participação/atividades e reflexão final.</a:t>
            </a:r>
            <a:endParaRPr lang="en-US" sz="105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10789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E2A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Plano final: componentes obrigatórios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94360" y="896112"/>
            <a:ext cx="74980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54616B"/>
                </a:solidFill>
              </a:rPr>
              <a:t>Ficha de projeto a entregar por cada grupo.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685800" y="1188720"/>
            <a:ext cx="2834640" cy="484632"/>
          </a:xfrm>
          <a:prstGeom prst="rect">
            <a:avLst/>
          </a:prstGeom>
          <a:solidFill>
            <a:srgbClr val="0E2A3A"/>
          </a:solidFill>
          <a:ln>
            <a:solidFill>
              <a:srgbClr val="D4CDC2">
                <a:alpha val="60000"/>
              </a:srgbClr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1220" b="1" dirty="0">
                <a:solidFill>
                  <a:srgbClr val="FFFFFF"/>
                </a:solidFill>
              </a:rPr>
              <a:t>Componente</a:t>
            </a:r>
            <a:endParaRPr lang="en-US" sz="1220" dirty="0"/>
          </a:p>
        </p:txBody>
      </p:sp>
      <p:sp>
        <p:nvSpPr>
          <p:cNvPr id="5" name="Text 3"/>
          <p:cNvSpPr/>
          <p:nvPr/>
        </p:nvSpPr>
        <p:spPr>
          <a:xfrm>
            <a:off x="3520440" y="1188720"/>
            <a:ext cx="7955280" cy="484632"/>
          </a:xfrm>
          <a:prstGeom prst="rect">
            <a:avLst/>
          </a:prstGeom>
          <a:solidFill>
            <a:srgbClr val="0E2A3A"/>
          </a:solidFill>
          <a:ln>
            <a:solidFill>
              <a:srgbClr val="D4CDC2">
                <a:alpha val="60000"/>
              </a:srgbClr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1220" b="1" dirty="0">
                <a:solidFill>
                  <a:srgbClr val="FFFFFF"/>
                </a:solidFill>
              </a:rPr>
              <a:t>Pergunta orientadora</a:t>
            </a:r>
            <a:endParaRPr lang="en-US" sz="1220" dirty="0"/>
          </a:p>
        </p:txBody>
      </p:sp>
      <p:sp>
        <p:nvSpPr>
          <p:cNvPr id="6" name="Text 4"/>
          <p:cNvSpPr/>
          <p:nvPr/>
        </p:nvSpPr>
        <p:spPr>
          <a:xfrm>
            <a:off x="685800" y="1673352"/>
            <a:ext cx="2834640" cy="484632"/>
          </a:xfrm>
          <a:prstGeom prst="rect">
            <a:avLst/>
          </a:prstGeom>
          <a:solidFill>
            <a:srgbClr val="FFFFFF"/>
          </a:solidFill>
          <a:ln>
            <a:solidFill>
              <a:srgbClr val="D4CDC2">
                <a:alpha val="60000"/>
              </a:srgbClr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1220" b="1" dirty="0">
                <a:solidFill>
                  <a:srgbClr val="0E2A3A"/>
                </a:solidFill>
              </a:rPr>
              <a:t>Identificação</a:t>
            </a:r>
            <a:endParaRPr lang="en-US" sz="1220" dirty="0"/>
          </a:p>
        </p:txBody>
      </p:sp>
      <p:sp>
        <p:nvSpPr>
          <p:cNvPr id="7" name="Text 5"/>
          <p:cNvSpPr/>
          <p:nvPr/>
        </p:nvSpPr>
        <p:spPr>
          <a:xfrm>
            <a:off x="3520440" y="1673352"/>
            <a:ext cx="7955280" cy="484632"/>
          </a:xfrm>
          <a:prstGeom prst="rect">
            <a:avLst/>
          </a:prstGeom>
          <a:solidFill>
            <a:srgbClr val="FFFFFF"/>
          </a:solidFill>
          <a:ln>
            <a:solidFill>
              <a:srgbClr val="D4CDC2">
                <a:alpha val="60000"/>
              </a:srgbClr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1B1D1F"/>
                </a:solidFill>
              </a:rPr>
              <a:t>Disciplina(s), ano, turma e duração?</a:t>
            </a:r>
            <a:endParaRPr lang="en-US" sz="1220" dirty="0"/>
          </a:p>
        </p:txBody>
      </p:sp>
      <p:sp>
        <p:nvSpPr>
          <p:cNvPr id="8" name="Text 6"/>
          <p:cNvSpPr/>
          <p:nvPr/>
        </p:nvSpPr>
        <p:spPr>
          <a:xfrm>
            <a:off x="685800" y="2157984"/>
            <a:ext cx="2834640" cy="484632"/>
          </a:xfrm>
          <a:prstGeom prst="rect">
            <a:avLst/>
          </a:prstGeom>
          <a:solidFill>
            <a:srgbClr val="F1F5F9"/>
          </a:solidFill>
          <a:ln>
            <a:solidFill>
              <a:srgbClr val="D4CDC2">
                <a:alpha val="60000"/>
              </a:srgbClr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1220" b="1" dirty="0">
                <a:solidFill>
                  <a:srgbClr val="0E2A3A"/>
                </a:solidFill>
              </a:rPr>
              <a:t>Questão-problema</a:t>
            </a:r>
            <a:endParaRPr lang="en-US" sz="1220" dirty="0"/>
          </a:p>
        </p:txBody>
      </p:sp>
      <p:sp>
        <p:nvSpPr>
          <p:cNvPr id="9" name="Text 7"/>
          <p:cNvSpPr/>
          <p:nvPr/>
        </p:nvSpPr>
        <p:spPr>
          <a:xfrm>
            <a:off x="3520440" y="2157984"/>
            <a:ext cx="7955280" cy="484632"/>
          </a:xfrm>
          <a:prstGeom prst="rect">
            <a:avLst/>
          </a:prstGeom>
          <a:solidFill>
            <a:srgbClr val="F1F5F9"/>
          </a:solidFill>
          <a:ln>
            <a:solidFill>
              <a:srgbClr val="D4CDC2">
                <a:alpha val="60000"/>
              </a:srgbClr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1B1D1F"/>
                </a:solidFill>
              </a:rPr>
              <a:t>Que problema de literacia mediática será investigado?</a:t>
            </a:r>
            <a:endParaRPr lang="en-US" sz="1220" dirty="0"/>
          </a:p>
        </p:txBody>
      </p:sp>
      <p:sp>
        <p:nvSpPr>
          <p:cNvPr id="10" name="Text 8"/>
          <p:cNvSpPr/>
          <p:nvPr/>
        </p:nvSpPr>
        <p:spPr>
          <a:xfrm>
            <a:off x="685800" y="2642616"/>
            <a:ext cx="2834640" cy="484632"/>
          </a:xfrm>
          <a:prstGeom prst="rect">
            <a:avLst/>
          </a:prstGeom>
          <a:solidFill>
            <a:srgbClr val="FFFFFF"/>
          </a:solidFill>
          <a:ln>
            <a:solidFill>
              <a:srgbClr val="D4CDC2">
                <a:alpha val="60000"/>
              </a:srgbClr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1220" b="1" dirty="0">
                <a:solidFill>
                  <a:srgbClr val="0E2A3A"/>
                </a:solidFill>
              </a:rPr>
              <a:t>Objetivos</a:t>
            </a:r>
            <a:endParaRPr lang="en-US" sz="1220" dirty="0"/>
          </a:p>
        </p:txBody>
      </p:sp>
      <p:sp>
        <p:nvSpPr>
          <p:cNvPr id="11" name="Text 9"/>
          <p:cNvSpPr/>
          <p:nvPr/>
        </p:nvSpPr>
        <p:spPr>
          <a:xfrm>
            <a:off x="3520440" y="2642616"/>
            <a:ext cx="7955280" cy="484632"/>
          </a:xfrm>
          <a:prstGeom prst="rect">
            <a:avLst/>
          </a:prstGeom>
          <a:solidFill>
            <a:srgbClr val="FFFFFF"/>
          </a:solidFill>
          <a:ln>
            <a:solidFill>
              <a:srgbClr val="D4CDC2">
                <a:alpha val="60000"/>
              </a:srgbClr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1B1D1F"/>
                </a:solidFill>
              </a:rPr>
              <a:t>O que os alunos deverão aprender/fazer?</a:t>
            </a:r>
            <a:endParaRPr lang="en-US" sz="1220" dirty="0"/>
          </a:p>
        </p:txBody>
      </p:sp>
      <p:sp>
        <p:nvSpPr>
          <p:cNvPr id="12" name="Text 10"/>
          <p:cNvSpPr/>
          <p:nvPr/>
        </p:nvSpPr>
        <p:spPr>
          <a:xfrm>
            <a:off x="685800" y="3127248"/>
            <a:ext cx="2834640" cy="484632"/>
          </a:xfrm>
          <a:prstGeom prst="rect">
            <a:avLst/>
          </a:prstGeom>
          <a:solidFill>
            <a:srgbClr val="F1F5F9"/>
          </a:solidFill>
          <a:ln>
            <a:solidFill>
              <a:srgbClr val="D4CDC2">
                <a:alpha val="60000"/>
              </a:srgbClr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1220" b="1" dirty="0">
                <a:solidFill>
                  <a:srgbClr val="0E2A3A"/>
                </a:solidFill>
              </a:rPr>
              <a:t>Recursos mediáticos</a:t>
            </a:r>
            <a:endParaRPr lang="en-US" sz="1220" dirty="0"/>
          </a:p>
        </p:txBody>
      </p:sp>
      <p:sp>
        <p:nvSpPr>
          <p:cNvPr id="13" name="Text 11"/>
          <p:cNvSpPr/>
          <p:nvPr/>
        </p:nvSpPr>
        <p:spPr>
          <a:xfrm>
            <a:off x="3520440" y="3127248"/>
            <a:ext cx="7955280" cy="484632"/>
          </a:xfrm>
          <a:prstGeom prst="rect">
            <a:avLst/>
          </a:prstGeom>
          <a:solidFill>
            <a:srgbClr val="F1F5F9"/>
          </a:solidFill>
          <a:ln>
            <a:solidFill>
              <a:srgbClr val="D4CDC2">
                <a:alpha val="60000"/>
              </a:srgbClr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1B1D1F"/>
                </a:solidFill>
              </a:rPr>
              <a:t>Que materiais reais serão analisados?</a:t>
            </a:r>
            <a:endParaRPr lang="en-US" sz="1220" dirty="0"/>
          </a:p>
        </p:txBody>
      </p:sp>
      <p:sp>
        <p:nvSpPr>
          <p:cNvPr id="14" name="Text 12"/>
          <p:cNvSpPr/>
          <p:nvPr/>
        </p:nvSpPr>
        <p:spPr>
          <a:xfrm>
            <a:off x="685800" y="3611880"/>
            <a:ext cx="2834640" cy="484632"/>
          </a:xfrm>
          <a:prstGeom prst="rect">
            <a:avLst/>
          </a:prstGeom>
          <a:solidFill>
            <a:srgbClr val="FFFFFF"/>
          </a:solidFill>
          <a:ln>
            <a:solidFill>
              <a:srgbClr val="D4CDC2">
                <a:alpha val="60000"/>
              </a:srgbClr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1220" b="1" dirty="0">
                <a:solidFill>
                  <a:srgbClr val="0E2A3A"/>
                </a:solidFill>
              </a:rPr>
              <a:t>Sequência</a:t>
            </a:r>
            <a:endParaRPr lang="en-US" sz="1220" dirty="0"/>
          </a:p>
        </p:txBody>
      </p:sp>
      <p:sp>
        <p:nvSpPr>
          <p:cNvPr id="15" name="Text 13"/>
          <p:cNvSpPr/>
          <p:nvPr/>
        </p:nvSpPr>
        <p:spPr>
          <a:xfrm>
            <a:off x="3520440" y="3611880"/>
            <a:ext cx="7955280" cy="484632"/>
          </a:xfrm>
          <a:prstGeom prst="rect">
            <a:avLst/>
          </a:prstGeom>
          <a:solidFill>
            <a:srgbClr val="FFFFFF"/>
          </a:solidFill>
          <a:ln>
            <a:solidFill>
              <a:srgbClr val="D4CDC2">
                <a:alpha val="60000"/>
              </a:srgbClr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1B1D1F"/>
                </a:solidFill>
              </a:rPr>
              <a:t>Como se organizam as fases da aula/projeto?</a:t>
            </a:r>
            <a:endParaRPr lang="en-US" sz="1220" dirty="0"/>
          </a:p>
        </p:txBody>
      </p:sp>
      <p:sp>
        <p:nvSpPr>
          <p:cNvPr id="16" name="Text 14"/>
          <p:cNvSpPr/>
          <p:nvPr/>
        </p:nvSpPr>
        <p:spPr>
          <a:xfrm>
            <a:off x="685800" y="4096512"/>
            <a:ext cx="2834640" cy="484632"/>
          </a:xfrm>
          <a:prstGeom prst="rect">
            <a:avLst/>
          </a:prstGeom>
          <a:solidFill>
            <a:srgbClr val="F1F5F9"/>
          </a:solidFill>
          <a:ln>
            <a:solidFill>
              <a:srgbClr val="D4CDC2">
                <a:alpha val="60000"/>
              </a:srgbClr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1220" b="1" dirty="0">
                <a:solidFill>
                  <a:srgbClr val="0E2A3A"/>
                </a:solidFill>
              </a:rPr>
              <a:t>Produto dos alunos</a:t>
            </a:r>
            <a:endParaRPr lang="en-US" sz="1220" dirty="0"/>
          </a:p>
        </p:txBody>
      </p:sp>
      <p:sp>
        <p:nvSpPr>
          <p:cNvPr id="17" name="Text 15"/>
          <p:cNvSpPr/>
          <p:nvPr/>
        </p:nvSpPr>
        <p:spPr>
          <a:xfrm>
            <a:off x="3520440" y="4096512"/>
            <a:ext cx="7955280" cy="484632"/>
          </a:xfrm>
          <a:prstGeom prst="rect">
            <a:avLst/>
          </a:prstGeom>
          <a:solidFill>
            <a:srgbClr val="F1F5F9"/>
          </a:solidFill>
          <a:ln>
            <a:solidFill>
              <a:srgbClr val="D4CDC2">
                <a:alpha val="60000"/>
              </a:srgbClr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1B1D1F"/>
                </a:solidFill>
              </a:rPr>
              <a:t>Que evidência concreta será produzida?</a:t>
            </a:r>
            <a:endParaRPr lang="en-US" sz="1220" dirty="0"/>
          </a:p>
        </p:txBody>
      </p:sp>
      <p:sp>
        <p:nvSpPr>
          <p:cNvPr id="18" name="Text 16"/>
          <p:cNvSpPr/>
          <p:nvPr/>
        </p:nvSpPr>
        <p:spPr>
          <a:xfrm>
            <a:off x="685800" y="4581144"/>
            <a:ext cx="2834640" cy="484632"/>
          </a:xfrm>
          <a:prstGeom prst="rect">
            <a:avLst/>
          </a:prstGeom>
          <a:solidFill>
            <a:srgbClr val="FFFFFF"/>
          </a:solidFill>
          <a:ln>
            <a:solidFill>
              <a:srgbClr val="D4CDC2">
                <a:alpha val="60000"/>
              </a:srgbClr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1220" b="1" dirty="0">
                <a:solidFill>
                  <a:srgbClr val="0E2A3A"/>
                </a:solidFill>
              </a:rPr>
              <a:t>Avaliação</a:t>
            </a:r>
            <a:endParaRPr lang="en-US" sz="1220" dirty="0"/>
          </a:p>
        </p:txBody>
      </p:sp>
      <p:sp>
        <p:nvSpPr>
          <p:cNvPr id="19" name="Text 17"/>
          <p:cNvSpPr/>
          <p:nvPr/>
        </p:nvSpPr>
        <p:spPr>
          <a:xfrm>
            <a:off x="3520440" y="4581144"/>
            <a:ext cx="7955280" cy="484632"/>
          </a:xfrm>
          <a:prstGeom prst="rect">
            <a:avLst/>
          </a:prstGeom>
          <a:solidFill>
            <a:srgbClr val="FFFFFF"/>
          </a:solidFill>
          <a:ln>
            <a:solidFill>
              <a:srgbClr val="D4CDC2">
                <a:alpha val="60000"/>
              </a:srgbClr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1B1D1F"/>
                </a:solidFill>
              </a:rPr>
              <a:t>Que critérios indicam que houve aprendizagem?</a:t>
            </a:r>
            <a:endParaRPr lang="en-US" sz="1220" dirty="0"/>
          </a:p>
        </p:txBody>
      </p:sp>
      <p:sp>
        <p:nvSpPr>
          <p:cNvPr id="20" name="Text 18"/>
          <p:cNvSpPr/>
          <p:nvPr/>
        </p:nvSpPr>
        <p:spPr>
          <a:xfrm>
            <a:off x="685800" y="5065776"/>
            <a:ext cx="2834640" cy="484632"/>
          </a:xfrm>
          <a:prstGeom prst="rect">
            <a:avLst/>
          </a:prstGeom>
          <a:solidFill>
            <a:srgbClr val="F1F5F9"/>
          </a:solidFill>
          <a:ln>
            <a:solidFill>
              <a:srgbClr val="D4CDC2">
                <a:alpha val="60000"/>
              </a:srgbClr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1220" b="1" dirty="0">
                <a:solidFill>
                  <a:srgbClr val="0E2A3A"/>
                </a:solidFill>
              </a:rPr>
              <a:t>Adaptações</a:t>
            </a:r>
            <a:endParaRPr lang="en-US" sz="1220" dirty="0"/>
          </a:p>
        </p:txBody>
      </p:sp>
      <p:sp>
        <p:nvSpPr>
          <p:cNvPr id="21" name="Text 19"/>
          <p:cNvSpPr/>
          <p:nvPr/>
        </p:nvSpPr>
        <p:spPr>
          <a:xfrm>
            <a:off x="3520440" y="5065776"/>
            <a:ext cx="7955280" cy="484632"/>
          </a:xfrm>
          <a:prstGeom prst="rect">
            <a:avLst/>
          </a:prstGeom>
          <a:solidFill>
            <a:srgbClr val="F1F5F9"/>
          </a:solidFill>
          <a:ln>
            <a:solidFill>
              <a:srgbClr val="D4CDC2">
                <a:alpha val="60000"/>
              </a:srgbClr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1B1D1F"/>
                </a:solidFill>
              </a:rPr>
              <a:t>Como ajustar a outros anos, turmas ou disciplinas?</a:t>
            </a:r>
            <a:endParaRPr lang="en-US" sz="1220" dirty="0"/>
          </a:p>
        </p:txBody>
      </p:sp>
      <p:sp>
        <p:nvSpPr>
          <p:cNvPr id="22" name="Shape 20"/>
          <p:cNvSpPr/>
          <p:nvPr/>
        </p:nvSpPr>
        <p:spPr>
          <a:xfrm>
            <a:off x="502920" y="6291072"/>
            <a:ext cx="11155680" cy="0"/>
          </a:xfrm>
          <a:prstGeom prst="line">
            <a:avLst/>
          </a:prstGeom>
          <a:noFill/>
          <a:ln w="10160">
            <a:solidFill>
              <a:srgbClr val="D4CDC2">
                <a:alpha val="7500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23" name="Text 21"/>
          <p:cNvSpPr/>
          <p:nvPr/>
        </p:nvSpPr>
        <p:spPr>
          <a:xfrm>
            <a:off x="502920" y="6446520"/>
            <a:ext cx="9784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80" dirty="0">
                <a:solidFill>
                  <a:srgbClr val="5461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Produto final da sessão: plano de aula ou sequência didática aplicável.</a:t>
            </a:r>
            <a:endParaRPr lang="en-US" sz="780" dirty="0"/>
          </a:p>
        </p:txBody>
      </p:sp>
      <p:sp>
        <p:nvSpPr>
          <p:cNvPr id="24" name="Text 22"/>
          <p:cNvSpPr/>
          <p:nvPr/>
        </p:nvSpPr>
        <p:spPr>
          <a:xfrm>
            <a:off x="11283696" y="6446520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5461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</a:t>
            </a:r>
            <a:endParaRPr lang="en-US" sz="8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7"/>
            <a:ext cx="3213965" cy="59435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3600" b="1" dirty="0" err="1">
                <a:solidFill>
                  <a:srgbClr val="0E2A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Reflexão</a:t>
            </a:r>
            <a:r>
              <a:rPr lang="en-US" sz="3600" b="1" dirty="0">
                <a:solidFill>
                  <a:srgbClr val="0E2A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final</a:t>
            </a:r>
            <a:endParaRPr lang="en-US" sz="3600" b="1" dirty="0"/>
          </a:p>
        </p:txBody>
      </p:sp>
      <p:sp>
        <p:nvSpPr>
          <p:cNvPr id="3" name="Text 1"/>
          <p:cNvSpPr/>
          <p:nvPr/>
        </p:nvSpPr>
        <p:spPr>
          <a:xfrm>
            <a:off x="4200211" y="622951"/>
            <a:ext cx="449010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54616B"/>
                </a:solidFill>
              </a:rPr>
              <a:t>Da planificação à consciência profissional.</a:t>
            </a:r>
            <a:endParaRPr lang="en-US" sz="1600" b="1" dirty="0"/>
          </a:p>
        </p:txBody>
      </p:sp>
      <p:pic>
        <p:nvPicPr>
          <p:cNvPr id="4" name="Image 0" descr="/mnt/data/sessao4_assets/argument_squareish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392352"/>
            <a:ext cx="3351125" cy="300260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132762" y="1380615"/>
            <a:ext cx="9694147" cy="4572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0070C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reflexão final pode partir do plano produzido e responder a quatro perguntas:</a:t>
            </a:r>
            <a:endParaRPr lang="en-US" sz="2000" b="1" dirty="0">
              <a:solidFill>
                <a:srgbClr val="0070C0"/>
              </a:solidFill>
            </a:endParaRPr>
          </a:p>
        </p:txBody>
      </p:sp>
      <p:sp>
        <p:nvSpPr>
          <p:cNvPr id="6" name="Text 3"/>
          <p:cNvSpPr/>
          <p:nvPr/>
        </p:nvSpPr>
        <p:spPr>
          <a:xfrm>
            <a:off x="4200211" y="2753250"/>
            <a:ext cx="7315200" cy="2495407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Que conceção de literacia mediática se tornou mais clara?</a:t>
            </a:r>
            <a:r>
              <a:rPr lang="en-US" sz="2000" b="1" dirty="0">
                <a:solidFill>
                  <a:srgbClr val="1B1D1F"/>
                </a:solidFill>
              </a:rPr>
              <a:t>
</a:t>
            </a:r>
            <a:endParaRPr lang="en-US" sz="2000" b="1" dirty="0"/>
          </a:p>
          <a:p>
            <a:r>
              <a:rPr lang="en-US" sz="2000" b="1" dirty="0">
                <a:solidFill>
                  <a:srgbClr val="FFC000"/>
                </a:solidFill>
              </a:rPr>
              <a:t>Que decisões pedagógicas tomei e porquê?</a:t>
            </a:r>
            <a:r>
              <a:rPr lang="en-US" sz="2000" b="1" dirty="0">
                <a:solidFill>
                  <a:srgbClr val="1B1D1F"/>
                </a:solidFill>
              </a:rPr>
              <a:t>
</a:t>
            </a:r>
            <a:endParaRPr lang="en-US" sz="2000" b="1" dirty="0"/>
          </a:p>
          <a:p>
            <a:r>
              <a:rPr lang="en-US" sz="2000" b="1" dirty="0">
                <a:solidFill>
                  <a:srgbClr val="00B050"/>
                </a:solidFill>
              </a:rPr>
              <a:t>Que dificuldades antecipo na aplicação com alunos?</a:t>
            </a:r>
            <a:r>
              <a:rPr lang="en-US" sz="2000" b="1" dirty="0">
                <a:solidFill>
                  <a:srgbClr val="1B1D1F"/>
                </a:solidFill>
              </a:rPr>
              <a:t>
</a:t>
            </a:r>
            <a:endParaRPr lang="en-US" sz="2000" b="1" dirty="0"/>
          </a:p>
          <a:p>
            <a:r>
              <a:rPr lang="en-US" sz="2000" b="1" dirty="0">
                <a:solidFill>
                  <a:srgbClr val="1B1D1F"/>
                </a:solidFill>
              </a:rPr>
              <a:t>Como é </a:t>
            </a:r>
            <a:r>
              <a:rPr lang="en-US" sz="2000" b="1" dirty="0" err="1">
                <a:solidFill>
                  <a:srgbClr val="1B1D1F"/>
                </a:solidFill>
              </a:rPr>
              <a:t>que</a:t>
            </a:r>
            <a:r>
              <a:rPr lang="en-US" sz="2000" b="1" dirty="0">
                <a:solidFill>
                  <a:srgbClr val="1B1D1F"/>
                </a:solidFill>
              </a:rPr>
              <a:t> </a:t>
            </a:r>
            <a:r>
              <a:rPr lang="en-US" sz="2000" b="1" dirty="0" err="1">
                <a:solidFill>
                  <a:srgbClr val="1B1D1F"/>
                </a:solidFill>
              </a:rPr>
              <a:t>esta</a:t>
            </a:r>
            <a:r>
              <a:rPr lang="en-US" sz="2000" b="1" dirty="0">
                <a:solidFill>
                  <a:srgbClr val="1B1D1F"/>
                </a:solidFill>
              </a:rPr>
              <a:t> proposta pode desenvolver pensamento crítico, autonomia e participação?</a:t>
            </a:r>
            <a:endParaRPr lang="en-US" sz="2000" b="1" dirty="0"/>
          </a:p>
        </p:txBody>
      </p:sp>
      <p:sp>
        <p:nvSpPr>
          <p:cNvPr id="8" name="Shape 5"/>
          <p:cNvSpPr/>
          <p:nvPr/>
        </p:nvSpPr>
        <p:spPr>
          <a:xfrm>
            <a:off x="502920" y="6291072"/>
            <a:ext cx="11155680" cy="0"/>
          </a:xfrm>
          <a:prstGeom prst="line">
            <a:avLst/>
          </a:prstGeom>
          <a:noFill/>
          <a:ln w="10160">
            <a:solidFill>
              <a:srgbClr val="D4CDC2">
                <a:alpha val="75000"/>
              </a:srgbClr>
            </a:solidFill>
            <a:prstDash val="solid"/>
          </a:ln>
        </p:spPr>
        <p:txBody>
          <a:bodyPr/>
          <a:lstStyle/>
          <a:p>
            <a:endParaRPr lang="pt-PT" sz="2400" b="1"/>
          </a:p>
        </p:txBody>
      </p:sp>
      <p:sp>
        <p:nvSpPr>
          <p:cNvPr id="9" name="Text 6"/>
          <p:cNvSpPr/>
          <p:nvPr/>
        </p:nvSpPr>
        <p:spPr>
          <a:xfrm>
            <a:off x="502920" y="6446520"/>
            <a:ext cx="9784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b="1" dirty="0">
                <a:solidFill>
                  <a:srgbClr val="5461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Fonte: proposta da ação — avaliação contínua: participação/atividades e reflexão.</a:t>
            </a:r>
            <a:endParaRPr lang="en-US" sz="900" b="1" dirty="0"/>
          </a:p>
        </p:txBody>
      </p:sp>
      <p:sp>
        <p:nvSpPr>
          <p:cNvPr id="10" name="Text 7"/>
          <p:cNvSpPr/>
          <p:nvPr/>
        </p:nvSpPr>
        <p:spPr>
          <a:xfrm>
            <a:off x="11283696" y="6446520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5461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17</a:t>
            </a:r>
            <a:endParaRPr lang="en-US" sz="10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3816" y="514356"/>
            <a:ext cx="3746528" cy="46176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rgbClr val="0070C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Produto coletivo da formação</a:t>
            </a:r>
            <a:endParaRPr lang="en-US" sz="3600" b="1" dirty="0">
              <a:solidFill>
                <a:srgbClr val="0070C0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5154805" y="457805"/>
            <a:ext cx="6923314" cy="85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800" b="1" i="1" dirty="0">
                <a:solidFill>
                  <a:srgbClr val="0070C0"/>
                </a:solidFill>
              </a:rPr>
              <a:t>Banco de Projetos de </a:t>
            </a:r>
            <a:r>
              <a:rPr lang="en-US" sz="2800" b="1" i="1" dirty="0" err="1">
                <a:solidFill>
                  <a:srgbClr val="0070C0"/>
                </a:solidFill>
              </a:rPr>
              <a:t>Literacia</a:t>
            </a:r>
            <a:r>
              <a:rPr lang="en-US" sz="2800" b="1" i="1" dirty="0">
                <a:solidFill>
                  <a:srgbClr val="0070C0"/>
                </a:solidFill>
              </a:rPr>
              <a:t> </a:t>
            </a:r>
            <a:r>
              <a:rPr lang="en-US" sz="2800" b="1" i="1" dirty="0" err="1">
                <a:solidFill>
                  <a:srgbClr val="0070C0"/>
                </a:solidFill>
              </a:rPr>
              <a:t>Mediática</a:t>
            </a:r>
            <a:endParaRPr lang="en-US" sz="2800" b="1" i="1" dirty="0">
              <a:solidFill>
                <a:srgbClr val="0070C0"/>
              </a:solidFill>
            </a:endParaRPr>
          </a:p>
        </p:txBody>
      </p:sp>
      <p:sp>
        <p:nvSpPr>
          <p:cNvPr id="4" name="Text 2"/>
          <p:cNvSpPr/>
          <p:nvPr/>
        </p:nvSpPr>
        <p:spPr>
          <a:xfrm>
            <a:off x="807904" y="1842519"/>
            <a:ext cx="10744200" cy="1385315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Autofit/>
          </a:bodyPr>
          <a:lstStyle/>
          <a:p>
            <a:pPr marL="0" indent="0">
              <a:buNone/>
            </a:pPr>
            <a:r>
              <a:rPr lang="en-US" sz="2800" b="1" dirty="0" err="1">
                <a:latin typeface="Aptos" pitchFamily="34" charset="0"/>
                <a:ea typeface="Aptos" pitchFamily="34" charset="-122"/>
                <a:cs typeface="Aptos" pitchFamily="34" charset="-120"/>
              </a:rPr>
              <a:t>Desafio</a:t>
            </a:r>
            <a:r>
              <a:rPr lang="en-US" sz="2800" b="1" dirty="0">
                <a:latin typeface="Aptos" pitchFamily="34" charset="0"/>
                <a:ea typeface="Aptos" pitchFamily="34" charset="-122"/>
                <a:cs typeface="Aptos" pitchFamily="34" charset="-120"/>
              </a:rPr>
              <a:t>: </a:t>
            </a:r>
            <a:r>
              <a:rPr lang="en-US" sz="2800" b="1" dirty="0">
                <a:solidFill>
                  <a:srgbClr val="FF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Cada </a:t>
            </a:r>
            <a:r>
              <a:rPr lang="en-US" sz="2800" b="1" dirty="0" err="1">
                <a:solidFill>
                  <a:srgbClr val="FF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grupo</a:t>
            </a:r>
            <a:r>
              <a:rPr lang="en-US" sz="2800" b="1" dirty="0">
                <a:solidFill>
                  <a:srgbClr val="FF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disciplinar</a:t>
            </a:r>
            <a:r>
              <a:rPr lang="en-US" sz="2800" b="1" dirty="0">
                <a:solidFill>
                  <a:srgbClr val="FF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contribui</a:t>
            </a:r>
            <a:r>
              <a:rPr lang="en-US" sz="2800" b="1" dirty="0">
                <a:solidFill>
                  <a:srgbClr val="FF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com </a:t>
            </a:r>
            <a:r>
              <a:rPr lang="en-US" sz="2800" b="1" dirty="0" err="1">
                <a:solidFill>
                  <a:srgbClr val="FF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uma</a:t>
            </a:r>
            <a:r>
              <a:rPr lang="en-US" sz="2800" b="1" dirty="0">
                <a:solidFill>
                  <a:srgbClr val="FF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Carta de </a:t>
            </a:r>
            <a:r>
              <a:rPr lang="en-US" sz="2800" b="1" dirty="0" err="1">
                <a:solidFill>
                  <a:srgbClr val="FF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Projeto</a:t>
            </a:r>
            <a:r>
              <a:rPr lang="en-US" sz="2800" b="1" dirty="0">
                <a:solidFill>
                  <a:srgbClr val="FF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, formando um repositório reutilizável por docentes de diferentes áreas.</a:t>
            </a:r>
            <a:endParaRPr lang="en-US" sz="2800" b="1" dirty="0">
              <a:solidFill>
                <a:srgbClr val="FF0000"/>
              </a:solidFill>
            </a:endParaRPr>
          </a:p>
        </p:txBody>
      </p:sp>
      <p:grpSp>
        <p:nvGrpSpPr>
          <p:cNvPr id="20" name="Agrupar 19">
            <a:extLst>
              <a:ext uri="{FF2B5EF4-FFF2-40B4-BE49-F238E27FC236}">
                <a16:creationId xmlns:a16="http://schemas.microsoft.com/office/drawing/2014/main" id="{41994439-2AA1-4500-C9D2-6A5A9B6E6979}"/>
              </a:ext>
            </a:extLst>
          </p:cNvPr>
          <p:cNvGrpSpPr/>
          <p:nvPr/>
        </p:nvGrpSpPr>
        <p:grpSpPr>
          <a:xfrm>
            <a:off x="769620" y="3639313"/>
            <a:ext cx="10469880" cy="2240280"/>
            <a:chOff x="813816" y="2148840"/>
            <a:chExt cx="10469880" cy="2240280"/>
          </a:xfrm>
        </p:grpSpPr>
        <p:sp>
          <p:nvSpPr>
            <p:cNvPr id="5" name="Text 3"/>
            <p:cNvSpPr/>
            <p:nvPr/>
          </p:nvSpPr>
          <p:spPr>
            <a:xfrm>
              <a:off x="813816" y="2148840"/>
              <a:ext cx="3063240" cy="868680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D4CDC2">
                  <a:alpha val="65000"/>
                </a:srgbClr>
              </a:solidFill>
            </a:ln>
          </p:spPr>
          <p:txBody>
            <a:bodyPr wrap="square" lIns="1651" tIns="1651" rIns="1651" bIns="1651" rtlCol="0" anchor="ctr">
              <a:normAutofit/>
            </a:bodyPr>
            <a:lstStyle/>
            <a:p>
              <a:pPr marL="0" indent="0">
                <a:buNone/>
              </a:pPr>
              <a:r>
                <a:rPr lang="en-US" b="1" dirty="0">
                  <a:solidFill>
                    <a:srgbClr val="0E2A3A"/>
                  </a:solidFill>
                </a:rPr>
                <a:t>Identificação</a:t>
              </a:r>
              <a:endParaRPr lang="en-US" b="1" dirty="0"/>
            </a:p>
            <a:p>
              <a:pPr marL="0" indent="0">
                <a:buNone/>
              </a:pPr>
              <a:r>
                <a:rPr lang="en-US" b="1" dirty="0">
                  <a:solidFill>
                    <a:srgbClr val="1B1D1F"/>
                  </a:solidFill>
                </a:rPr>
                <a:t>Disciplina(s), </a:t>
              </a:r>
              <a:r>
                <a:rPr lang="en-US" b="1" dirty="0" err="1">
                  <a:solidFill>
                    <a:srgbClr val="1B1D1F"/>
                  </a:solidFill>
                </a:rPr>
                <a:t>título</a:t>
              </a:r>
              <a:r>
                <a:rPr lang="en-US" b="1" dirty="0">
                  <a:solidFill>
                    <a:srgbClr val="1B1D1F"/>
                  </a:solidFill>
                </a:rPr>
                <a:t>, </a:t>
              </a:r>
              <a:r>
                <a:rPr lang="en-US" b="1" dirty="0" err="1">
                  <a:solidFill>
                    <a:srgbClr val="1B1D1F"/>
                  </a:solidFill>
                </a:rPr>
                <a:t>ano</a:t>
              </a:r>
              <a:r>
                <a:rPr lang="en-US" b="1" dirty="0">
                  <a:solidFill>
                    <a:srgbClr val="1B1D1F"/>
                  </a:solidFill>
                </a:rPr>
                <a:t>, duração</a:t>
              </a:r>
              <a:endParaRPr lang="en-US" b="1" dirty="0"/>
            </a:p>
          </p:txBody>
        </p:sp>
        <p:sp>
          <p:nvSpPr>
            <p:cNvPr id="7" name="Text 5"/>
            <p:cNvSpPr/>
            <p:nvPr/>
          </p:nvSpPr>
          <p:spPr>
            <a:xfrm>
              <a:off x="4517136" y="2148840"/>
              <a:ext cx="3063240" cy="868680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D4CDC2">
                  <a:alpha val="65000"/>
                </a:srgbClr>
              </a:solidFill>
            </a:ln>
          </p:spPr>
          <p:txBody>
            <a:bodyPr wrap="square" lIns="1651" tIns="1651" rIns="1651" bIns="1651" rtlCol="0" anchor="ctr">
              <a:normAutofit/>
            </a:bodyPr>
            <a:lstStyle/>
            <a:p>
              <a:pPr marL="0" indent="0">
                <a:buNone/>
              </a:pPr>
              <a:r>
                <a:rPr lang="en-US" b="1" dirty="0">
                  <a:solidFill>
                    <a:srgbClr val="0E2A3A"/>
                  </a:solidFill>
                </a:rPr>
                <a:t>Questão-problema</a:t>
              </a:r>
              <a:endParaRPr lang="en-US" b="1" dirty="0"/>
            </a:p>
            <a:p>
              <a:pPr marL="0" indent="0">
                <a:buNone/>
              </a:pPr>
              <a:r>
                <a:rPr lang="en-US" b="1" dirty="0">
                  <a:solidFill>
                    <a:srgbClr val="1B1D1F"/>
                  </a:solidFill>
                </a:rPr>
                <a:t>O que será investigado pelos alunos</a:t>
              </a:r>
              <a:endParaRPr lang="en-US" b="1" dirty="0"/>
            </a:p>
          </p:txBody>
        </p:sp>
        <p:sp>
          <p:nvSpPr>
            <p:cNvPr id="9" name="Text 7"/>
            <p:cNvSpPr/>
            <p:nvPr/>
          </p:nvSpPr>
          <p:spPr>
            <a:xfrm>
              <a:off x="8220456" y="2148840"/>
              <a:ext cx="3063240" cy="868680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D4CDC2">
                  <a:alpha val="65000"/>
                </a:srgbClr>
              </a:solidFill>
            </a:ln>
          </p:spPr>
          <p:txBody>
            <a:bodyPr wrap="square" lIns="1651" tIns="1651" rIns="1651" bIns="1651" rtlCol="0" anchor="ctr">
              <a:normAutofit/>
            </a:bodyPr>
            <a:lstStyle/>
            <a:p>
              <a:pPr marL="0" indent="0">
                <a:buNone/>
              </a:pPr>
              <a:r>
                <a:rPr lang="en-US" b="1" dirty="0">
                  <a:solidFill>
                    <a:srgbClr val="0E2A3A"/>
                  </a:solidFill>
                </a:rPr>
                <a:t>Recursos</a:t>
              </a:r>
              <a:endParaRPr lang="en-US" b="1" dirty="0"/>
            </a:p>
            <a:p>
              <a:pPr marL="0" indent="0">
                <a:buNone/>
              </a:pPr>
              <a:r>
                <a:rPr lang="en-US" b="1" dirty="0">
                  <a:solidFill>
                    <a:srgbClr val="1B1D1F"/>
                  </a:solidFill>
                </a:rPr>
                <a:t>Fontes, imagens, dados, vídeos ou campanhas</a:t>
              </a:r>
              <a:endParaRPr lang="en-US" b="1" dirty="0"/>
            </a:p>
          </p:txBody>
        </p:sp>
        <p:sp>
          <p:nvSpPr>
            <p:cNvPr id="11" name="Text 9"/>
            <p:cNvSpPr/>
            <p:nvPr/>
          </p:nvSpPr>
          <p:spPr>
            <a:xfrm>
              <a:off x="822960" y="3520440"/>
              <a:ext cx="3063240" cy="868680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D4CDC2">
                  <a:alpha val="65000"/>
                </a:srgbClr>
              </a:solidFill>
            </a:ln>
          </p:spPr>
          <p:txBody>
            <a:bodyPr wrap="square" lIns="1651" tIns="1651" rIns="1651" bIns="1651" rtlCol="0" anchor="ctr">
              <a:normAutofit/>
            </a:bodyPr>
            <a:lstStyle/>
            <a:p>
              <a:pPr marL="0" indent="0">
                <a:buNone/>
              </a:pPr>
              <a:r>
                <a:rPr lang="en-US" b="1" dirty="0">
                  <a:solidFill>
                    <a:srgbClr val="0E2A3A"/>
                  </a:solidFill>
                </a:rPr>
                <a:t>Sequência</a:t>
              </a:r>
              <a:endParaRPr lang="en-US" b="1" dirty="0"/>
            </a:p>
            <a:p>
              <a:pPr marL="0" indent="0">
                <a:buNone/>
              </a:pPr>
              <a:r>
                <a:rPr lang="en-US" b="1" dirty="0">
                  <a:solidFill>
                    <a:srgbClr val="1B1D1F"/>
                  </a:solidFill>
                </a:rPr>
                <a:t>Fases da atividade e trabalho dos alunos</a:t>
              </a:r>
              <a:endParaRPr lang="en-US" b="1" dirty="0"/>
            </a:p>
          </p:txBody>
        </p:sp>
        <p:sp>
          <p:nvSpPr>
            <p:cNvPr id="13" name="Text 11"/>
            <p:cNvSpPr/>
            <p:nvPr/>
          </p:nvSpPr>
          <p:spPr>
            <a:xfrm>
              <a:off x="4517136" y="3520440"/>
              <a:ext cx="3063240" cy="868680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D4CDC2">
                  <a:alpha val="65000"/>
                </a:srgbClr>
              </a:solidFill>
            </a:ln>
          </p:spPr>
          <p:txBody>
            <a:bodyPr wrap="square" lIns="1651" tIns="1651" rIns="1651" bIns="1651" rtlCol="0" anchor="ctr">
              <a:normAutofit/>
            </a:bodyPr>
            <a:lstStyle/>
            <a:p>
              <a:pPr marL="0" indent="0">
                <a:buNone/>
              </a:pPr>
              <a:r>
                <a:rPr lang="en-US" b="1" dirty="0">
                  <a:solidFill>
                    <a:srgbClr val="0E2A3A"/>
                  </a:solidFill>
                </a:rPr>
                <a:t>Produto</a:t>
              </a:r>
              <a:endParaRPr lang="en-US" b="1" dirty="0"/>
            </a:p>
            <a:p>
              <a:pPr marL="0" indent="0">
                <a:buNone/>
              </a:pPr>
              <a:r>
                <a:rPr lang="en-US" b="1" dirty="0">
                  <a:solidFill>
                    <a:srgbClr val="1B1D1F"/>
                  </a:solidFill>
                </a:rPr>
                <a:t>Resultado esperado dos alunos</a:t>
              </a:r>
              <a:endParaRPr lang="en-US" b="1" dirty="0"/>
            </a:p>
          </p:txBody>
        </p:sp>
        <p:sp>
          <p:nvSpPr>
            <p:cNvPr id="15" name="Text 13"/>
            <p:cNvSpPr/>
            <p:nvPr/>
          </p:nvSpPr>
          <p:spPr>
            <a:xfrm>
              <a:off x="8220456" y="3520440"/>
              <a:ext cx="3063240" cy="868680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D4CDC2">
                  <a:alpha val="65000"/>
                </a:srgbClr>
              </a:solidFill>
            </a:ln>
          </p:spPr>
          <p:txBody>
            <a:bodyPr wrap="square" lIns="1651" tIns="1651" rIns="1651" bIns="1651" rtlCol="0" anchor="ctr">
              <a:normAutofit/>
            </a:bodyPr>
            <a:lstStyle/>
            <a:p>
              <a:pPr marL="0" indent="0">
                <a:buNone/>
              </a:pPr>
              <a:r>
                <a:rPr lang="en-US" b="1" dirty="0">
                  <a:solidFill>
                    <a:srgbClr val="0E2A3A"/>
                  </a:solidFill>
                </a:rPr>
                <a:t>Avaliação</a:t>
              </a:r>
              <a:endParaRPr lang="en-US" b="1" dirty="0"/>
            </a:p>
            <a:p>
              <a:pPr marL="0" indent="0">
                <a:buNone/>
              </a:pPr>
              <a:r>
                <a:rPr lang="en-US" b="1" dirty="0">
                  <a:solidFill>
                    <a:srgbClr val="1B1D1F"/>
                  </a:solidFill>
                </a:rPr>
                <a:t>Critérios e instrumentos</a:t>
              </a:r>
              <a:endParaRPr lang="en-US" b="1" dirty="0"/>
            </a:p>
          </p:txBody>
        </p:sp>
      </p:grpSp>
      <p:sp>
        <p:nvSpPr>
          <p:cNvPr id="17" name="Shape 15"/>
          <p:cNvSpPr/>
          <p:nvPr/>
        </p:nvSpPr>
        <p:spPr>
          <a:xfrm>
            <a:off x="502920" y="6291072"/>
            <a:ext cx="11155680" cy="0"/>
          </a:xfrm>
          <a:prstGeom prst="line">
            <a:avLst/>
          </a:prstGeom>
          <a:noFill/>
          <a:ln w="10160">
            <a:solidFill>
              <a:srgbClr val="D4CDC2">
                <a:alpha val="75000"/>
              </a:srgbClr>
            </a:solidFill>
            <a:prstDash val="solid"/>
          </a:ln>
        </p:spPr>
        <p:txBody>
          <a:bodyPr/>
          <a:lstStyle/>
          <a:p>
            <a:endParaRPr lang="pt-PT" sz="2800" b="1"/>
          </a:p>
        </p:txBody>
      </p:sp>
      <p:sp>
        <p:nvSpPr>
          <p:cNvPr id="18" name="Text 16"/>
          <p:cNvSpPr/>
          <p:nvPr/>
        </p:nvSpPr>
        <p:spPr>
          <a:xfrm>
            <a:off x="502920" y="6446520"/>
            <a:ext cx="9784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b="1" dirty="0">
                <a:solidFill>
                  <a:srgbClr val="5461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Produto coletivo: repositório de propostas aplicáveis em contexto real.</a:t>
            </a:r>
            <a:endParaRPr lang="en-US" sz="1000" b="1" dirty="0"/>
          </a:p>
        </p:txBody>
      </p:sp>
      <p:sp>
        <p:nvSpPr>
          <p:cNvPr id="19" name="Text 17"/>
          <p:cNvSpPr/>
          <p:nvPr/>
        </p:nvSpPr>
        <p:spPr>
          <a:xfrm>
            <a:off x="11283696" y="6446520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dirty="0">
                <a:solidFill>
                  <a:srgbClr val="5461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18</a:t>
            </a:r>
            <a:endParaRPr lang="en-US" sz="105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2"/>
          <p:cNvSpPr/>
          <p:nvPr/>
        </p:nvSpPr>
        <p:spPr>
          <a:xfrm>
            <a:off x="658368" y="685800"/>
            <a:ext cx="5029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0070C0"/>
                </a:solidFill>
              </a:rPr>
              <a:t>MENSAGEM FINAL</a:t>
            </a:r>
            <a:endParaRPr lang="en-US" sz="1600" dirty="0">
              <a:solidFill>
                <a:srgbClr val="0070C0"/>
              </a:solidFill>
            </a:endParaRPr>
          </a:p>
        </p:txBody>
      </p:sp>
      <p:sp>
        <p:nvSpPr>
          <p:cNvPr id="6" name="Text 3"/>
          <p:cNvSpPr/>
          <p:nvPr/>
        </p:nvSpPr>
        <p:spPr>
          <a:xfrm>
            <a:off x="1070115" y="1228212"/>
            <a:ext cx="958440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3600" b="1" dirty="0"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</a:t>
            </a:r>
            <a:r>
              <a:rPr lang="en-US" sz="3600" b="1" dirty="0" err="1"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literacia</a:t>
            </a:r>
            <a:r>
              <a:rPr lang="en-US" sz="3600" b="1" dirty="0"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3600" b="1" dirty="0" err="1"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mediática</a:t>
            </a:r>
            <a:r>
              <a:rPr lang="en-US" sz="3600" dirty="0"/>
              <a:t> </a:t>
            </a:r>
            <a:r>
              <a:rPr lang="en-US" sz="3600" b="1" dirty="0" err="1"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não</a:t>
            </a:r>
            <a:r>
              <a:rPr lang="en-US" sz="3600" b="1" dirty="0"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3600" b="1" dirty="0" err="1"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substitui</a:t>
            </a:r>
            <a:r>
              <a:rPr lang="en-US" sz="3600" b="1" dirty="0"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a </a:t>
            </a:r>
            <a:r>
              <a:rPr lang="en-US" sz="3600" b="1" dirty="0" err="1"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disciplina</a:t>
            </a:r>
            <a:r>
              <a:rPr lang="en-US" sz="3600" b="1" dirty="0"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:</a:t>
            </a:r>
            <a:endParaRPr lang="en-US" sz="3600" dirty="0"/>
          </a:p>
        </p:txBody>
      </p:sp>
      <p:sp>
        <p:nvSpPr>
          <p:cNvPr id="7" name="Text 4"/>
          <p:cNvSpPr/>
          <p:nvPr/>
        </p:nvSpPr>
        <p:spPr>
          <a:xfrm>
            <a:off x="1005840" y="2434423"/>
            <a:ext cx="10615883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en-US" sz="2500" b="1" dirty="0"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Torna a disciplina uma ferramenta para compreender criticamente o mundo mediado.</a:t>
            </a:r>
            <a:endParaRPr lang="en-US" sz="2500" dirty="0"/>
          </a:p>
        </p:txBody>
      </p:sp>
      <p:sp>
        <p:nvSpPr>
          <p:cNvPr id="9" name="Text 6"/>
          <p:cNvSpPr/>
          <p:nvPr/>
        </p:nvSpPr>
        <p:spPr>
          <a:xfrm>
            <a:off x="685800" y="6355080"/>
            <a:ext cx="320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/>
              <a:t>19</a:t>
            </a:r>
            <a:endParaRPr lang="en-US" sz="850" dirty="0"/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37C1EEC3-F3D6-3ED8-5E7E-2E84D4D2B3AB}"/>
              </a:ext>
            </a:extLst>
          </p:cNvPr>
          <p:cNvGrpSpPr/>
          <p:nvPr/>
        </p:nvGrpSpPr>
        <p:grpSpPr>
          <a:xfrm>
            <a:off x="2748425" y="5014487"/>
            <a:ext cx="4990986" cy="1843513"/>
            <a:chOff x="452269" y="5385461"/>
            <a:chExt cx="4990986" cy="1843513"/>
          </a:xfrm>
        </p:grpSpPr>
        <p:pic>
          <p:nvPicPr>
            <p:cNvPr id="12" name="Imagem 11">
              <a:extLst>
                <a:ext uri="{FF2B5EF4-FFF2-40B4-BE49-F238E27FC236}">
                  <a16:creationId xmlns:a16="http://schemas.microsoft.com/office/drawing/2014/main" id="{C36403B2-2A2E-B8EB-F494-51A9970DB9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6160" y="5385461"/>
              <a:ext cx="1877095" cy="13016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1054AAB2-B04C-5381-3647-A9ED6311540A}"/>
                </a:ext>
              </a:extLst>
            </p:cNvPr>
            <p:cNvSpPr txBox="1"/>
            <p:nvPr/>
          </p:nvSpPr>
          <p:spPr>
            <a:xfrm>
              <a:off x="452269" y="5474648"/>
              <a:ext cx="2730684" cy="17543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PT" b="1" dirty="0"/>
                <a:t>Luísa Magalhães</a:t>
              </a:r>
            </a:p>
            <a:p>
              <a:endParaRPr lang="pt-PT" b="1" dirty="0"/>
            </a:p>
            <a:p>
              <a:r>
                <a:rPr lang="pt-PT" b="1" dirty="0">
                  <a:hlinkClick r:id="rId4"/>
                </a:rPr>
                <a:t>luisamagalhaes@ucp.pt</a:t>
              </a:r>
              <a:endParaRPr lang="pt-PT" b="1" dirty="0"/>
            </a:p>
            <a:p>
              <a:endParaRPr lang="pt-PT" b="1" dirty="0"/>
            </a:p>
            <a:p>
              <a:r>
                <a:rPr lang="pt-PT" b="1" dirty="0">
                  <a:solidFill>
                    <a:srgbClr val="FF0000"/>
                  </a:solidFill>
                </a:rPr>
                <a:t>962522867</a:t>
              </a:r>
            </a:p>
            <a:p>
              <a:endParaRPr lang="pt-PT" b="1" dirty="0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1110</Words>
  <Application>Microsoft Office PowerPoint</Application>
  <PresentationFormat>Ecrã Panorâmico</PresentationFormat>
  <Paragraphs>186</Paragraphs>
  <Slides>12</Slides>
  <Notes>11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Luísa Magalhães</dc:creator>
  <cp:lastModifiedBy>Luísa Magalhães</cp:lastModifiedBy>
  <cp:revision>1</cp:revision>
  <dcterms:created xsi:type="dcterms:W3CDTF">2026-09-24T06:09:13Z</dcterms:created>
  <dcterms:modified xsi:type="dcterms:W3CDTF">2026-09-24T16:05:52Z</dcterms:modified>
</cp:coreProperties>
</file>