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76" r:id="rId7"/>
    <p:sldId id="277" r:id="rId8"/>
    <p:sldId id="275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7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098EA1-7FB4-4ADB-9691-F28E89AC9929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7399BE-C47D-4B0B-B805-FF1B7664E43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62064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1A8E84-DB0F-389C-EC49-C84B3F6109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7BBDAC8-9E79-BB54-16FA-09DBD21F3A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D6B04AC-1D66-2DEE-7EDD-A3794DFB3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D7AA-B816-478F-ADAC-E4626C983B7B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FBA9E83-CA25-8069-AB77-118EFBED0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B9328FB-CC67-349A-29DD-B51435DFA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78261-7E77-41DC-9792-C263B72DAA5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36313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8D436D-99A2-B564-79CD-338B3C226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21ED903-2E09-B008-D669-A74D9F4B3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83A5E79-F47C-3E42-5AAA-463B466E2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D7AA-B816-478F-ADAC-E4626C983B7B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A800DB3-ED45-C05E-4991-4B37039D0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8C34688-1414-98A0-AA6E-B96DC77F0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78261-7E77-41DC-9792-C263B72DAA5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57750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C8FBD8-CCA5-975B-6EED-773A8EF83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461094B4-3FC2-C1D1-95BF-81B7980B46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2ED0A5B-97D3-5CE8-9A9F-14FCB7D0A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D7AA-B816-478F-ADAC-E4626C983B7B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DBC4954-7B00-7A95-E37D-92A7A24A8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51BB771-732D-462F-3D17-2AC5C7C96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78261-7E77-41DC-9792-C263B72DAA5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27838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2DC82-1674-B2EC-2037-28D8102A7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B316D1C-AFEC-900C-7BDE-1E0B368261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F1D5D838-0401-3336-E432-8F917BA13B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7D684C2-071F-CBC6-0A48-0B7C3AD9E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D7AA-B816-478F-ADAC-E4626C983B7B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050DB9EE-5806-4634-ABE8-CA7CFF95D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F071D4C-6ACD-CC9E-55C1-41AA427B3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78261-7E77-41DC-9792-C263B72DAA5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41542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A878A6-A564-EBF2-AEE9-C7D9939B7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F264DB7A-3E38-BAFF-560B-963B6EEAE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13AD8CC-E8B0-DE70-C0A8-C76895F94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1ACC2006-BEE4-23C2-2EA9-E6D14CF8B9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33424F0D-8F66-7B31-BEBD-0B72A589F7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E8C4F2BD-C6E5-A073-525E-A48A68662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D7AA-B816-478F-ADAC-E4626C983B7B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DD3F3035-5528-59CB-382E-1886A9600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99BB4C3F-B612-D491-5977-A4DB4F948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78261-7E77-41DC-9792-C263B72DAA5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62607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97889C-563C-B688-0781-879F7D3E2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372BFB12-D1C0-AE57-84AA-74009CCCC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D7AA-B816-478F-ADAC-E4626C983B7B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570E320A-3DF2-941A-A9DA-511D9CB65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8483F100-B2F9-E2EB-0C18-7E2C228F8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78261-7E77-41DC-9792-C263B72DAA5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687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9F8976D7-07AA-7198-FE92-E677AD5EF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D7AA-B816-478F-ADAC-E4626C983B7B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F71D0BA1-64DF-6C12-4A7E-078293280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3C6607F-BD2C-D85E-1B8A-EF3795FD2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78261-7E77-41DC-9792-C263B72DAA5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6185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111A90-E3AD-94BA-A176-BADE21EE1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BA7C05A-4A03-A295-C14A-D08221421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3D26421-EA93-5712-3956-503CE3614D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AAF2E64-EA9B-E67F-85D0-9792AA061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D7AA-B816-478F-ADAC-E4626C983B7B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3ABBD2A9-7F10-6BFF-BD51-7612319C9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9866015A-4C3C-0950-EE3D-97D08BFF3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78261-7E77-41DC-9792-C263B72DAA5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543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C024A8-DBE0-F947-A4FF-486BD7380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3DCCFAB2-D450-8BAE-1C7A-D3E57D14CE5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32842E5D-DD4E-A30F-ECB3-3A6D3D53A8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FE5C9D56-A475-B97B-803A-8866300FE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D7AA-B816-478F-ADAC-E4626C983B7B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35F0DF31-1555-7FBD-6DE9-2368AE87C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614FD0EE-4F3B-EDFF-D2C3-AB7B99925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78261-7E77-41DC-9792-C263B72DAA5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82033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D67845-1CA5-28F8-D736-69A351E2B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35A27C1C-EA88-6DF9-4AC7-D59A187602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0FB4875-AF17-D900-0A97-CCB33CFC7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D7AA-B816-478F-ADAC-E4626C983B7B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822D416-0B0E-1013-F1BA-3DEB66C2F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952C723-7DDE-9751-45D6-5EDDEACF6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78261-7E77-41DC-9792-C263B72DAA5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5726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1043E65-F17B-4D29-CC65-76DF76C3C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2BD934DF-26C6-DC76-68D4-B580D20221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03604FF-7BCD-BF18-94C1-4C1E7BE4C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D7AA-B816-478F-ADAC-E4626C983B7B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41B4D86-AA5B-D145-7D8D-2D6FFAC5F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47D242A-B82A-8910-6DAA-6DF69D7FF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78261-7E77-41DC-9792-C263B72DAA5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57685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7485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E7A8D016-0BD7-1280-282A-3BAF33C20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CA1EC3A5-BE2A-52D2-B8C6-1DF8A86EA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9E98318-F7D6-9875-A6D6-2AAA3EBE3C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50D7AA-B816-478F-ADAC-E4626C983B7B}" type="datetimeFigureOut">
              <a:rPr lang="pt-PT" smtClean="0"/>
              <a:t>24/09/2026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1FEF6BD-004F-7212-1052-3B7DFF0DB5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0E35650-AFC4-A943-5B89-6E251ABDA6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A78261-7E77-41DC-9792-C263B72DAA5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0811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hyperlink" Target="mailto:luisamagalhaes@ucp.pt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nabelapmatias.blogspot.com/2013/06/a-luta-continua.html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C33D03-7C63-F166-9452-96EF720859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5AFA6EE-88B5-75DC-FD05-D332E35530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07499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" name="Text 2"/>
          <p:cNvSpPr/>
          <p:nvPr/>
        </p:nvSpPr>
        <p:spPr>
          <a:xfrm>
            <a:off x="530352" y="54864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6C4C"/>
                </a:solidFill>
              </a:rPr>
              <a:t>Sessão 3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02920" y="1097280"/>
            <a:ext cx="5593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0E2940"/>
                </a:solidFill>
              </a:rPr>
              <a:t>Persuasão,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0E2940"/>
                </a:solidFill>
              </a:rPr>
              <a:t>argumentação e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0E2940"/>
                </a:solidFill>
              </a:rPr>
              <a:t>produção mediática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02920" y="3282696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E6472"/>
                </a:solidFill>
              </a:rPr>
              <a:t>Laboratório de Literacia Mediática — Ensino Secundário</a:t>
            </a:r>
            <a:endParaRPr lang="en-US" sz="1300" b="1" dirty="0"/>
          </a:p>
        </p:txBody>
      </p:sp>
      <p:pic>
        <p:nvPicPr>
          <p:cNvPr id="9" name="Image 0" descr="/mnt/data/a_wide_dramatic_collage_graphic_illustration_abou.png"/>
          <p:cNvPicPr>
            <a:picLocks noChangeAspect="1"/>
          </p:cNvPicPr>
          <p:nvPr/>
        </p:nvPicPr>
        <p:blipFill>
          <a:blip r:embed="rId3"/>
          <a:srcRect l="21992" r="21992"/>
          <a:stretch/>
        </p:blipFill>
        <p:spPr>
          <a:xfrm>
            <a:off x="7319833" y="697304"/>
            <a:ext cx="4183793" cy="420355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347472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5E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650" dirty="0"/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217E001D-7EB3-17BF-95FE-EF6EB76B07DB}"/>
              </a:ext>
            </a:extLst>
          </p:cNvPr>
          <p:cNvGrpSpPr/>
          <p:nvPr/>
        </p:nvGrpSpPr>
        <p:grpSpPr>
          <a:xfrm>
            <a:off x="1230311" y="4664647"/>
            <a:ext cx="4990986" cy="1301612"/>
            <a:chOff x="452269" y="5385461"/>
            <a:chExt cx="4990986" cy="1301612"/>
          </a:xfrm>
        </p:grpSpPr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2F9AB3A3-1406-DAF8-FDE5-414385505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6160" y="5385461"/>
              <a:ext cx="1877095" cy="13016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38D47EB3-1D55-5513-512D-9FBE54F64371}"/>
                </a:ext>
              </a:extLst>
            </p:cNvPr>
            <p:cNvSpPr txBox="1"/>
            <p:nvPr/>
          </p:nvSpPr>
          <p:spPr>
            <a:xfrm>
              <a:off x="452269" y="5474648"/>
              <a:ext cx="2610971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dirty="0"/>
                <a:t>Luísa Magalhães</a:t>
              </a:r>
            </a:p>
            <a:p>
              <a:r>
                <a:rPr lang="pt-PT" dirty="0">
                  <a:hlinkClick r:id="rId5"/>
                </a:rPr>
                <a:t>luisamagalhaes@ucp.pt</a:t>
              </a:r>
              <a:endParaRPr lang="pt-PT" dirty="0"/>
            </a:p>
            <a:p>
              <a:endParaRPr lang="pt-PT" dirty="0"/>
            </a:p>
            <a:p>
              <a:endParaRPr lang="pt-PT"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 sz="2400" b="1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6263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E29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Continuidade do percurso</a:t>
            </a:r>
            <a:endParaRPr lang="en-US" sz="2800" b="1" dirty="0"/>
          </a:p>
        </p:txBody>
      </p:sp>
      <p:sp>
        <p:nvSpPr>
          <p:cNvPr id="5" name="Text 3"/>
          <p:cNvSpPr/>
          <p:nvPr/>
        </p:nvSpPr>
        <p:spPr>
          <a:xfrm>
            <a:off x="512064" y="795528"/>
            <a:ext cx="6263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5E6472"/>
                </a:solidFill>
              </a:rPr>
              <a:t>Da análise de fontes e imagens à desconstrução de mensagens persuasivas</a:t>
            </a:r>
            <a:endParaRPr lang="en-US" sz="1050" b="1" dirty="0"/>
          </a:p>
        </p:txBody>
      </p:sp>
      <p:sp>
        <p:nvSpPr>
          <p:cNvPr id="6" name="Shape 4"/>
          <p:cNvSpPr/>
          <p:nvPr/>
        </p:nvSpPr>
        <p:spPr>
          <a:xfrm>
            <a:off x="822960" y="1920240"/>
            <a:ext cx="2148840" cy="2331720"/>
          </a:xfrm>
          <a:prstGeom prst="roundRect">
            <a:avLst>
              <a:gd name="adj" fmla="val 5106"/>
            </a:avLst>
          </a:prstGeom>
          <a:solidFill>
            <a:srgbClr val="F2EFE8"/>
          </a:solidFill>
          <a:ln w="10160">
            <a:solidFill>
              <a:srgbClr val="E6E1D9"/>
            </a:solidFill>
            <a:prstDash val="solid"/>
          </a:ln>
        </p:spPr>
        <p:txBody>
          <a:bodyPr/>
          <a:lstStyle/>
          <a:p>
            <a:endParaRPr lang="pt-PT" sz="2400" b="1"/>
          </a:p>
        </p:txBody>
      </p:sp>
      <p:sp>
        <p:nvSpPr>
          <p:cNvPr id="7" name="Shape 5"/>
          <p:cNvSpPr/>
          <p:nvPr/>
        </p:nvSpPr>
        <p:spPr>
          <a:xfrm>
            <a:off x="1527048" y="2221992"/>
            <a:ext cx="731520" cy="731520"/>
          </a:xfrm>
          <a:prstGeom prst="ellipse">
            <a:avLst/>
          </a:prstGeom>
          <a:solidFill>
            <a:srgbClr val="1D6C8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 sz="2400" b="1"/>
          </a:p>
        </p:txBody>
      </p:sp>
      <p:sp>
        <p:nvSpPr>
          <p:cNvPr id="8" name="Text 6"/>
          <p:cNvSpPr/>
          <p:nvPr/>
        </p:nvSpPr>
        <p:spPr>
          <a:xfrm>
            <a:off x="1682496" y="23591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b="1" dirty="0"/>
          </a:p>
        </p:txBody>
      </p:sp>
      <p:sp>
        <p:nvSpPr>
          <p:cNvPr id="9" name="Text 7"/>
          <p:cNvSpPr/>
          <p:nvPr/>
        </p:nvSpPr>
        <p:spPr>
          <a:xfrm>
            <a:off x="1005840" y="3154680"/>
            <a:ext cx="1783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E2940"/>
                </a:solidFill>
              </a:rPr>
              <a:t>Media e construção da realidade</a:t>
            </a:r>
            <a:endParaRPr lang="en-US" sz="1400" b="1" dirty="0"/>
          </a:p>
        </p:txBody>
      </p:sp>
      <p:sp>
        <p:nvSpPr>
          <p:cNvPr id="10" name="Text 8"/>
          <p:cNvSpPr/>
          <p:nvPr/>
        </p:nvSpPr>
        <p:spPr>
          <a:xfrm>
            <a:off x="1078992" y="3703320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i="1" dirty="0">
                <a:solidFill>
                  <a:srgbClr val="5E6472"/>
                </a:solidFill>
              </a:rPr>
              <a:t>carta de projeto</a:t>
            </a:r>
            <a:endParaRPr lang="en-US" sz="1000" b="1" dirty="0"/>
          </a:p>
        </p:txBody>
      </p:sp>
      <p:sp>
        <p:nvSpPr>
          <p:cNvPr id="11" name="Shape 9"/>
          <p:cNvSpPr/>
          <p:nvPr/>
        </p:nvSpPr>
        <p:spPr>
          <a:xfrm>
            <a:off x="3611880" y="1920240"/>
            <a:ext cx="2148840" cy="2331720"/>
          </a:xfrm>
          <a:prstGeom prst="roundRect">
            <a:avLst>
              <a:gd name="adj" fmla="val 5106"/>
            </a:avLst>
          </a:prstGeom>
          <a:solidFill>
            <a:srgbClr val="F2EFE8"/>
          </a:solidFill>
          <a:ln w="10160">
            <a:solidFill>
              <a:srgbClr val="E6E1D9"/>
            </a:solidFill>
            <a:prstDash val="solid"/>
          </a:ln>
        </p:spPr>
        <p:txBody>
          <a:bodyPr/>
          <a:lstStyle/>
          <a:p>
            <a:endParaRPr lang="pt-PT" sz="2400" b="1"/>
          </a:p>
        </p:txBody>
      </p:sp>
      <p:sp>
        <p:nvSpPr>
          <p:cNvPr id="12" name="Shape 10"/>
          <p:cNvSpPr/>
          <p:nvPr/>
        </p:nvSpPr>
        <p:spPr>
          <a:xfrm>
            <a:off x="4315968" y="2221992"/>
            <a:ext cx="731520" cy="731520"/>
          </a:xfrm>
          <a:prstGeom prst="ellipse">
            <a:avLst/>
          </a:prstGeom>
          <a:solidFill>
            <a:srgbClr val="2A9D8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 sz="2400" b="1"/>
          </a:p>
        </p:txBody>
      </p:sp>
      <p:sp>
        <p:nvSpPr>
          <p:cNvPr id="13" name="Text 11"/>
          <p:cNvSpPr/>
          <p:nvPr/>
        </p:nvSpPr>
        <p:spPr>
          <a:xfrm>
            <a:off x="4471416" y="23591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b="1" dirty="0"/>
          </a:p>
        </p:txBody>
      </p:sp>
      <p:sp>
        <p:nvSpPr>
          <p:cNvPr id="14" name="Text 12"/>
          <p:cNvSpPr/>
          <p:nvPr/>
        </p:nvSpPr>
        <p:spPr>
          <a:xfrm>
            <a:off x="3794760" y="3154680"/>
            <a:ext cx="1783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E2940"/>
                </a:solidFill>
              </a:rPr>
              <a:t>Imagem e leitura crítica</a:t>
            </a:r>
            <a:endParaRPr lang="en-US" sz="1400" b="1" dirty="0"/>
          </a:p>
        </p:txBody>
      </p:sp>
      <p:sp>
        <p:nvSpPr>
          <p:cNvPr id="15" name="Text 13"/>
          <p:cNvSpPr/>
          <p:nvPr/>
        </p:nvSpPr>
        <p:spPr>
          <a:xfrm>
            <a:off x="3867912" y="3703320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i="1" dirty="0">
                <a:solidFill>
                  <a:srgbClr val="5E6472"/>
                </a:solidFill>
              </a:rPr>
              <a:t>instrumento de análise</a:t>
            </a:r>
            <a:endParaRPr lang="en-US" sz="1000" b="1" dirty="0"/>
          </a:p>
        </p:txBody>
      </p:sp>
      <p:sp>
        <p:nvSpPr>
          <p:cNvPr id="16" name="Shape 14"/>
          <p:cNvSpPr/>
          <p:nvPr/>
        </p:nvSpPr>
        <p:spPr>
          <a:xfrm>
            <a:off x="6400800" y="1920240"/>
            <a:ext cx="2148840" cy="233172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25400">
            <a:solidFill>
              <a:srgbClr val="D96C4C"/>
            </a:solidFill>
            <a:prstDash val="solid"/>
          </a:ln>
        </p:spPr>
        <p:txBody>
          <a:bodyPr/>
          <a:lstStyle/>
          <a:p>
            <a:endParaRPr lang="pt-PT" sz="2400" b="1"/>
          </a:p>
        </p:txBody>
      </p:sp>
      <p:sp>
        <p:nvSpPr>
          <p:cNvPr id="17" name="Shape 15"/>
          <p:cNvSpPr/>
          <p:nvPr/>
        </p:nvSpPr>
        <p:spPr>
          <a:xfrm>
            <a:off x="7104888" y="2221992"/>
            <a:ext cx="731520" cy="731520"/>
          </a:xfrm>
          <a:prstGeom prst="ellipse">
            <a:avLst/>
          </a:prstGeom>
          <a:solidFill>
            <a:srgbClr val="D96C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 sz="2400" b="1"/>
          </a:p>
        </p:txBody>
      </p:sp>
      <p:sp>
        <p:nvSpPr>
          <p:cNvPr id="18" name="Text 16"/>
          <p:cNvSpPr/>
          <p:nvPr/>
        </p:nvSpPr>
        <p:spPr>
          <a:xfrm>
            <a:off x="7260336" y="23591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b="1" dirty="0"/>
          </a:p>
        </p:txBody>
      </p:sp>
      <p:sp>
        <p:nvSpPr>
          <p:cNvPr id="19" name="Text 17"/>
          <p:cNvSpPr/>
          <p:nvPr/>
        </p:nvSpPr>
        <p:spPr>
          <a:xfrm>
            <a:off x="6583680" y="3154680"/>
            <a:ext cx="1783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E2940"/>
                </a:solidFill>
              </a:rPr>
              <a:t>Persuasão e produção mediática</a:t>
            </a:r>
            <a:endParaRPr lang="en-US" sz="1400" b="1" dirty="0"/>
          </a:p>
        </p:txBody>
      </p:sp>
      <p:sp>
        <p:nvSpPr>
          <p:cNvPr id="20" name="Text 18"/>
          <p:cNvSpPr/>
          <p:nvPr/>
        </p:nvSpPr>
        <p:spPr>
          <a:xfrm>
            <a:off x="6656832" y="3703320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i="1" dirty="0">
                <a:solidFill>
                  <a:srgbClr val="5E6472"/>
                </a:solidFill>
              </a:rPr>
              <a:t>protótipo da atividade</a:t>
            </a:r>
            <a:endParaRPr lang="en-US" sz="1000" b="1" dirty="0"/>
          </a:p>
        </p:txBody>
      </p:sp>
      <p:sp>
        <p:nvSpPr>
          <p:cNvPr id="21" name="Shape 19"/>
          <p:cNvSpPr/>
          <p:nvPr/>
        </p:nvSpPr>
        <p:spPr>
          <a:xfrm>
            <a:off x="9189720" y="1920240"/>
            <a:ext cx="2148840" cy="2331720"/>
          </a:xfrm>
          <a:prstGeom prst="roundRect">
            <a:avLst>
              <a:gd name="adj" fmla="val 5106"/>
            </a:avLst>
          </a:prstGeom>
          <a:solidFill>
            <a:srgbClr val="F2EFE8"/>
          </a:solidFill>
          <a:ln w="10160">
            <a:solidFill>
              <a:srgbClr val="E6E1D9"/>
            </a:solidFill>
            <a:prstDash val="solid"/>
          </a:ln>
        </p:spPr>
        <p:txBody>
          <a:bodyPr/>
          <a:lstStyle/>
          <a:p>
            <a:endParaRPr lang="pt-PT" sz="2400" b="1"/>
          </a:p>
        </p:txBody>
      </p:sp>
      <p:sp>
        <p:nvSpPr>
          <p:cNvPr id="22" name="Shape 20"/>
          <p:cNvSpPr/>
          <p:nvPr/>
        </p:nvSpPr>
        <p:spPr>
          <a:xfrm>
            <a:off x="9893808" y="2221992"/>
            <a:ext cx="731520" cy="731520"/>
          </a:xfrm>
          <a:prstGeom prst="ellipse">
            <a:avLst/>
          </a:prstGeom>
          <a:solidFill>
            <a:srgbClr val="5C8A5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 sz="2400" b="1"/>
          </a:p>
        </p:txBody>
      </p:sp>
      <p:sp>
        <p:nvSpPr>
          <p:cNvPr id="23" name="Text 21"/>
          <p:cNvSpPr/>
          <p:nvPr/>
        </p:nvSpPr>
        <p:spPr>
          <a:xfrm>
            <a:off x="10049256" y="2359152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endParaRPr lang="en-US" sz="2000" b="1" dirty="0"/>
          </a:p>
        </p:txBody>
      </p:sp>
      <p:sp>
        <p:nvSpPr>
          <p:cNvPr id="24" name="Text 22"/>
          <p:cNvSpPr/>
          <p:nvPr/>
        </p:nvSpPr>
        <p:spPr>
          <a:xfrm>
            <a:off x="9372600" y="3154680"/>
            <a:ext cx="1783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E2940"/>
                </a:solidFill>
              </a:rPr>
              <a:t>Aplicação pedagógica</a:t>
            </a:r>
            <a:endParaRPr lang="en-US" sz="1400" b="1" dirty="0"/>
          </a:p>
        </p:txBody>
      </p:sp>
      <p:sp>
        <p:nvSpPr>
          <p:cNvPr id="25" name="Text 23"/>
          <p:cNvSpPr/>
          <p:nvPr/>
        </p:nvSpPr>
        <p:spPr>
          <a:xfrm>
            <a:off x="9445752" y="3703320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i="1" dirty="0">
                <a:solidFill>
                  <a:srgbClr val="5E6472"/>
                </a:solidFill>
              </a:rPr>
              <a:t>plano final</a:t>
            </a:r>
            <a:endParaRPr lang="en-US" sz="1000" b="1" dirty="0"/>
          </a:p>
        </p:txBody>
      </p:sp>
      <p:sp>
        <p:nvSpPr>
          <p:cNvPr id="26" name="Text 24"/>
          <p:cNvSpPr/>
          <p:nvPr/>
        </p:nvSpPr>
        <p:spPr>
          <a:xfrm>
            <a:off x="960120" y="4956048"/>
            <a:ext cx="1013155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E2940"/>
                </a:solidFill>
              </a:rPr>
              <a:t>Nesta sessão: </a:t>
            </a:r>
            <a:r>
              <a:rPr lang="en-US" b="1" dirty="0" err="1">
                <a:solidFill>
                  <a:srgbClr val="0E2940"/>
                </a:solidFill>
              </a:rPr>
              <a:t>perceber</a:t>
            </a:r>
            <a:r>
              <a:rPr lang="en-US" b="1" dirty="0">
                <a:solidFill>
                  <a:srgbClr val="0E2940"/>
                </a:solidFill>
              </a:rPr>
              <a:t> como se convence — e como transformar a desconstrução numa tarefa de produção.</a:t>
            </a:r>
            <a:endParaRPr lang="en-US" b="1" dirty="0"/>
          </a:p>
        </p:txBody>
      </p:sp>
      <p:sp>
        <p:nvSpPr>
          <p:cNvPr id="27" name="Text 25"/>
          <p:cNvSpPr/>
          <p:nvPr/>
        </p:nvSpPr>
        <p:spPr>
          <a:xfrm>
            <a:off x="347472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E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900" b="1" dirty="0"/>
          </a:p>
        </p:txBody>
      </p:sp>
      <p:sp>
        <p:nvSpPr>
          <p:cNvPr id="28" name="Text 26"/>
          <p:cNvSpPr/>
          <p:nvPr/>
        </p:nvSpPr>
        <p:spPr>
          <a:xfrm>
            <a:off x="868680" y="6455664"/>
            <a:ext cx="10698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00" b="1" dirty="0">
                <a:solidFill>
                  <a:srgbClr val="5E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Alinhamento: proposta da ação — análise crítica, estratégias de persuasão e produção consciente de conteúdos.</a:t>
            </a:r>
            <a:endParaRPr lang="en-US" sz="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02920" y="320040"/>
            <a:ext cx="6263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E29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Objetivos da Sessão 3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3949446" y="224028"/>
            <a:ext cx="646480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E6472"/>
                </a:solidFill>
              </a:rPr>
              <a:t>O professor aprende a transformar a análise crítica numa tarefa ativa para os alunos</a:t>
            </a:r>
            <a:endParaRPr lang="en-US" sz="1400" dirty="0"/>
          </a:p>
        </p:txBody>
      </p:sp>
      <p:pic>
        <p:nvPicPr>
          <p:cNvPr id="6" name="Image 0" descr="/mnt/data/a_wide_bright_indoor_classroom_workshop_scene_wit.png"/>
          <p:cNvPicPr>
            <a:picLocks noChangeAspect="1"/>
          </p:cNvPicPr>
          <p:nvPr/>
        </p:nvPicPr>
        <p:blipFill>
          <a:blip r:embed="rId3"/>
          <a:srcRect l="24328" r="24328"/>
          <a:stretch/>
        </p:blipFill>
        <p:spPr>
          <a:xfrm>
            <a:off x="7650320" y="1236492"/>
            <a:ext cx="3828448" cy="419656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13232" y="1517904"/>
            <a:ext cx="82296" cy="82296"/>
          </a:xfrm>
          <a:prstGeom prst="ellipse">
            <a:avLst/>
          </a:prstGeom>
          <a:solidFill>
            <a:srgbClr val="1D6C8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8" name="Text 5"/>
          <p:cNvSpPr/>
          <p:nvPr/>
        </p:nvSpPr>
        <p:spPr>
          <a:xfrm>
            <a:off x="946404" y="1328928"/>
            <a:ext cx="5715000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E2940"/>
                </a:solidFill>
              </a:rPr>
              <a:t>Identificar intenção comunicativa, público-alvo e contexto.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713232" y="2048256"/>
            <a:ext cx="82296" cy="82296"/>
          </a:xfrm>
          <a:prstGeom prst="ellipse">
            <a:avLst/>
          </a:prstGeom>
          <a:solidFill>
            <a:srgbClr val="1D6C8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0" name="Text 7"/>
          <p:cNvSpPr/>
          <p:nvPr/>
        </p:nvSpPr>
        <p:spPr>
          <a:xfrm>
            <a:off x="923544" y="1842516"/>
            <a:ext cx="5715000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E2940"/>
                </a:solidFill>
              </a:rPr>
              <a:t>Reconhecer estratégias de persuasão verbal, visual e emocional.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713232" y="2578608"/>
            <a:ext cx="82296" cy="82296"/>
          </a:xfrm>
          <a:prstGeom prst="ellipse">
            <a:avLst/>
          </a:prstGeom>
          <a:solidFill>
            <a:srgbClr val="1D6C8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2" name="Text 9"/>
          <p:cNvSpPr/>
          <p:nvPr/>
        </p:nvSpPr>
        <p:spPr>
          <a:xfrm>
            <a:off x="923544" y="2336292"/>
            <a:ext cx="5715000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E2940"/>
                </a:solidFill>
              </a:rPr>
              <a:t>Distinguir tese, argumento, evidência, opinião e conclusão.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713232" y="3108960"/>
            <a:ext cx="82296" cy="82296"/>
          </a:xfrm>
          <a:prstGeom prst="ellipse">
            <a:avLst/>
          </a:prstGeom>
          <a:solidFill>
            <a:srgbClr val="1D6C8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4" name="Text 11"/>
          <p:cNvSpPr/>
          <p:nvPr/>
        </p:nvSpPr>
        <p:spPr>
          <a:xfrm>
            <a:off x="877824" y="2889504"/>
            <a:ext cx="5715000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E2940"/>
                </a:solidFill>
              </a:rPr>
              <a:t>Problematizar estereótipos, simplificações e enviesamentos.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713232" y="3639312"/>
            <a:ext cx="82296" cy="82296"/>
          </a:xfrm>
          <a:prstGeom prst="ellipse">
            <a:avLst/>
          </a:prstGeom>
          <a:solidFill>
            <a:srgbClr val="1D6C8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6" name="Text 13"/>
          <p:cNvSpPr/>
          <p:nvPr/>
        </p:nvSpPr>
        <p:spPr>
          <a:xfrm>
            <a:off x="923544" y="3413760"/>
            <a:ext cx="5715000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E2940"/>
                </a:solidFill>
              </a:rPr>
              <a:t>Construir um protótipo de atividade para alunos do secundário.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749808" y="4700016"/>
            <a:ext cx="5669280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2700">
            <a:solidFill>
              <a:srgbClr val="E6E1D9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8" name="Text 15"/>
          <p:cNvSpPr/>
          <p:nvPr/>
        </p:nvSpPr>
        <p:spPr>
          <a:xfrm>
            <a:off x="978408" y="4901184"/>
            <a:ext cx="5212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E2940"/>
                </a:solidFill>
              </a:rPr>
              <a:t>Literacia mediática implica avaliar e criar conteúdos criticamente, não apenas consumi-los.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978408" y="5568696"/>
            <a:ext cx="5212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5E6472"/>
                </a:solidFill>
              </a:rPr>
              <a:t>Síntese a partir de UNESCO, Media and Information Literacy</a:t>
            </a:r>
            <a:endParaRPr lang="en-US" sz="700" dirty="0"/>
          </a:p>
        </p:txBody>
      </p:sp>
      <p:sp>
        <p:nvSpPr>
          <p:cNvPr id="20" name="Text 17"/>
          <p:cNvSpPr/>
          <p:nvPr/>
        </p:nvSpPr>
        <p:spPr>
          <a:xfrm>
            <a:off x="347472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5E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650" dirty="0"/>
          </a:p>
        </p:txBody>
      </p:sp>
      <p:sp>
        <p:nvSpPr>
          <p:cNvPr id="21" name="Text 18"/>
          <p:cNvSpPr/>
          <p:nvPr/>
        </p:nvSpPr>
        <p:spPr>
          <a:xfrm>
            <a:off x="868680" y="6455664"/>
            <a:ext cx="10698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20" dirty="0">
                <a:solidFill>
                  <a:srgbClr val="5E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Fontes de enquadramento: UNESCO, Media and Information Literacy; DGE, Referencial de Educação para os Media.</a:t>
            </a:r>
            <a:endParaRPr lang="en-US" sz="6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6263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E29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Roteiro de 2 horas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512064" y="795528"/>
            <a:ext cx="6263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E6472"/>
                </a:solidFill>
              </a:rPr>
              <a:t>Sequência de trabalho para conduzir a sessão em modo laboratório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58368" y="1234440"/>
            <a:ext cx="1143000" cy="502920"/>
          </a:xfrm>
          <a:prstGeom prst="rect">
            <a:avLst/>
          </a:prstGeom>
          <a:solidFill>
            <a:srgbClr val="0E2940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7" name="Text 5"/>
          <p:cNvSpPr/>
          <p:nvPr/>
        </p:nvSpPr>
        <p:spPr>
          <a:xfrm>
            <a:off x="722376" y="1271016"/>
            <a:ext cx="101498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b="1" dirty="0">
                <a:solidFill>
                  <a:srgbClr val="FFFFFF"/>
                </a:solidFill>
              </a:rPr>
              <a:t>Tempo</a:t>
            </a:r>
            <a:endParaRPr lang="en-US" sz="830" dirty="0"/>
          </a:p>
        </p:txBody>
      </p:sp>
      <p:sp>
        <p:nvSpPr>
          <p:cNvPr id="8" name="Shape 6"/>
          <p:cNvSpPr/>
          <p:nvPr/>
        </p:nvSpPr>
        <p:spPr>
          <a:xfrm>
            <a:off x="1801368" y="1234440"/>
            <a:ext cx="1417320" cy="502920"/>
          </a:xfrm>
          <a:prstGeom prst="rect">
            <a:avLst/>
          </a:prstGeom>
          <a:solidFill>
            <a:srgbClr val="0E2940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9" name="Text 7"/>
          <p:cNvSpPr/>
          <p:nvPr/>
        </p:nvSpPr>
        <p:spPr>
          <a:xfrm>
            <a:off x="1865376" y="1271016"/>
            <a:ext cx="128930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b="1" dirty="0">
                <a:solidFill>
                  <a:srgbClr val="FFFFFF"/>
                </a:solidFill>
              </a:rPr>
              <a:t>Momento</a:t>
            </a:r>
            <a:endParaRPr lang="en-US" sz="830" dirty="0"/>
          </a:p>
        </p:txBody>
      </p:sp>
      <p:sp>
        <p:nvSpPr>
          <p:cNvPr id="10" name="Shape 8"/>
          <p:cNvSpPr/>
          <p:nvPr/>
        </p:nvSpPr>
        <p:spPr>
          <a:xfrm>
            <a:off x="3218688" y="1234440"/>
            <a:ext cx="5806440" cy="502920"/>
          </a:xfrm>
          <a:prstGeom prst="rect">
            <a:avLst/>
          </a:prstGeom>
          <a:solidFill>
            <a:srgbClr val="0E2940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1" name="Text 9"/>
          <p:cNvSpPr/>
          <p:nvPr/>
        </p:nvSpPr>
        <p:spPr>
          <a:xfrm>
            <a:off x="3282696" y="1271016"/>
            <a:ext cx="56784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b="1" dirty="0">
                <a:solidFill>
                  <a:srgbClr val="FFFFFF"/>
                </a:solidFill>
              </a:rPr>
              <a:t>Atividade</a:t>
            </a:r>
            <a:endParaRPr lang="en-US" sz="830" dirty="0"/>
          </a:p>
        </p:txBody>
      </p:sp>
      <p:sp>
        <p:nvSpPr>
          <p:cNvPr id="12" name="Shape 10"/>
          <p:cNvSpPr/>
          <p:nvPr/>
        </p:nvSpPr>
        <p:spPr>
          <a:xfrm>
            <a:off x="9025128" y="1234440"/>
            <a:ext cx="2423160" cy="502920"/>
          </a:xfrm>
          <a:prstGeom prst="rect">
            <a:avLst/>
          </a:prstGeom>
          <a:solidFill>
            <a:srgbClr val="0E2940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3" name="Text 11"/>
          <p:cNvSpPr/>
          <p:nvPr/>
        </p:nvSpPr>
        <p:spPr>
          <a:xfrm>
            <a:off x="9089136" y="1271016"/>
            <a:ext cx="229514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b="1" dirty="0">
                <a:solidFill>
                  <a:srgbClr val="FFFFFF"/>
                </a:solidFill>
              </a:rPr>
              <a:t>Organização</a:t>
            </a:r>
            <a:endParaRPr lang="en-US" sz="830" dirty="0"/>
          </a:p>
        </p:txBody>
      </p:sp>
      <p:sp>
        <p:nvSpPr>
          <p:cNvPr id="14" name="Shape 12"/>
          <p:cNvSpPr/>
          <p:nvPr/>
        </p:nvSpPr>
        <p:spPr>
          <a:xfrm>
            <a:off x="658368" y="1737360"/>
            <a:ext cx="114300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5" name="Text 13"/>
          <p:cNvSpPr/>
          <p:nvPr/>
        </p:nvSpPr>
        <p:spPr>
          <a:xfrm>
            <a:off x="722376" y="1773936"/>
            <a:ext cx="101498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0–10 min</a:t>
            </a:r>
            <a:endParaRPr lang="en-US" sz="830" dirty="0"/>
          </a:p>
        </p:txBody>
      </p:sp>
      <p:sp>
        <p:nvSpPr>
          <p:cNvPr id="16" name="Shape 14"/>
          <p:cNvSpPr/>
          <p:nvPr/>
        </p:nvSpPr>
        <p:spPr>
          <a:xfrm>
            <a:off x="1801368" y="1737360"/>
            <a:ext cx="14173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7" name="Text 15"/>
          <p:cNvSpPr/>
          <p:nvPr/>
        </p:nvSpPr>
        <p:spPr>
          <a:xfrm>
            <a:off x="1865376" y="1773936"/>
            <a:ext cx="128930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Provocação</a:t>
            </a:r>
            <a:endParaRPr lang="en-US" sz="830" dirty="0"/>
          </a:p>
        </p:txBody>
      </p:sp>
      <p:sp>
        <p:nvSpPr>
          <p:cNvPr id="18" name="Shape 16"/>
          <p:cNvSpPr/>
          <p:nvPr/>
        </p:nvSpPr>
        <p:spPr>
          <a:xfrm>
            <a:off x="3218688" y="1737360"/>
            <a:ext cx="580644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9" name="Text 17"/>
          <p:cNvSpPr/>
          <p:nvPr/>
        </p:nvSpPr>
        <p:spPr>
          <a:xfrm>
            <a:off x="3282696" y="1773936"/>
            <a:ext cx="56784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O que querem que eu pense, sinta ou faça?</a:t>
            </a:r>
            <a:endParaRPr lang="en-US" sz="830" dirty="0"/>
          </a:p>
        </p:txBody>
      </p:sp>
      <p:sp>
        <p:nvSpPr>
          <p:cNvPr id="20" name="Shape 18"/>
          <p:cNvSpPr/>
          <p:nvPr/>
        </p:nvSpPr>
        <p:spPr>
          <a:xfrm>
            <a:off x="9025128" y="1737360"/>
            <a:ext cx="242316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1" name="Text 19"/>
          <p:cNvSpPr/>
          <p:nvPr/>
        </p:nvSpPr>
        <p:spPr>
          <a:xfrm>
            <a:off x="9089136" y="1773936"/>
            <a:ext cx="229514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Plenário</a:t>
            </a:r>
            <a:endParaRPr lang="en-US" sz="830" dirty="0"/>
          </a:p>
        </p:txBody>
      </p:sp>
      <p:sp>
        <p:nvSpPr>
          <p:cNvPr id="22" name="Shape 20"/>
          <p:cNvSpPr/>
          <p:nvPr/>
        </p:nvSpPr>
        <p:spPr>
          <a:xfrm>
            <a:off x="658368" y="2240280"/>
            <a:ext cx="1143000" cy="502920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3" name="Text 21"/>
          <p:cNvSpPr/>
          <p:nvPr/>
        </p:nvSpPr>
        <p:spPr>
          <a:xfrm>
            <a:off x="722376" y="2276856"/>
            <a:ext cx="101498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10–30 min</a:t>
            </a:r>
            <a:endParaRPr lang="en-US" sz="830" dirty="0"/>
          </a:p>
        </p:txBody>
      </p:sp>
      <p:sp>
        <p:nvSpPr>
          <p:cNvPr id="24" name="Shape 22"/>
          <p:cNvSpPr/>
          <p:nvPr/>
        </p:nvSpPr>
        <p:spPr>
          <a:xfrm>
            <a:off x="1801368" y="2240280"/>
            <a:ext cx="1417320" cy="502920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5" name="Text 23"/>
          <p:cNvSpPr/>
          <p:nvPr/>
        </p:nvSpPr>
        <p:spPr>
          <a:xfrm>
            <a:off x="1865376" y="2276856"/>
            <a:ext cx="128930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Conceitos</a:t>
            </a:r>
            <a:endParaRPr lang="en-US" sz="830" dirty="0"/>
          </a:p>
        </p:txBody>
      </p:sp>
      <p:sp>
        <p:nvSpPr>
          <p:cNvPr id="26" name="Shape 24"/>
          <p:cNvSpPr/>
          <p:nvPr/>
        </p:nvSpPr>
        <p:spPr>
          <a:xfrm>
            <a:off x="3218688" y="2240280"/>
            <a:ext cx="5806440" cy="502920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7" name="Text 25"/>
          <p:cNvSpPr/>
          <p:nvPr/>
        </p:nvSpPr>
        <p:spPr>
          <a:xfrm>
            <a:off x="3282696" y="2276856"/>
            <a:ext cx="56784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Intenção, público-alvo, persuasão, evidência</a:t>
            </a:r>
            <a:endParaRPr lang="en-US" sz="830" dirty="0"/>
          </a:p>
        </p:txBody>
      </p:sp>
      <p:sp>
        <p:nvSpPr>
          <p:cNvPr id="28" name="Shape 26"/>
          <p:cNvSpPr/>
          <p:nvPr/>
        </p:nvSpPr>
        <p:spPr>
          <a:xfrm>
            <a:off x="9025128" y="2240280"/>
            <a:ext cx="2423160" cy="502920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9" name="Text 27"/>
          <p:cNvSpPr/>
          <p:nvPr/>
        </p:nvSpPr>
        <p:spPr>
          <a:xfrm>
            <a:off x="9089136" y="2276856"/>
            <a:ext cx="229514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Exposição dialogada</a:t>
            </a:r>
            <a:endParaRPr lang="en-US" sz="830" dirty="0"/>
          </a:p>
        </p:txBody>
      </p:sp>
      <p:sp>
        <p:nvSpPr>
          <p:cNvPr id="30" name="Shape 28"/>
          <p:cNvSpPr/>
          <p:nvPr/>
        </p:nvSpPr>
        <p:spPr>
          <a:xfrm>
            <a:off x="658368" y="2743200"/>
            <a:ext cx="114300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1" name="Text 29"/>
          <p:cNvSpPr/>
          <p:nvPr/>
        </p:nvSpPr>
        <p:spPr>
          <a:xfrm>
            <a:off x="722376" y="2779776"/>
            <a:ext cx="101498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30–45 min</a:t>
            </a:r>
            <a:endParaRPr lang="en-US" sz="830" dirty="0"/>
          </a:p>
        </p:txBody>
      </p:sp>
      <p:sp>
        <p:nvSpPr>
          <p:cNvPr id="32" name="Shape 30"/>
          <p:cNvSpPr/>
          <p:nvPr/>
        </p:nvSpPr>
        <p:spPr>
          <a:xfrm>
            <a:off x="1801368" y="2743200"/>
            <a:ext cx="14173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3" name="Text 31"/>
          <p:cNvSpPr/>
          <p:nvPr/>
        </p:nvSpPr>
        <p:spPr>
          <a:xfrm>
            <a:off x="1865376" y="2779776"/>
            <a:ext cx="128930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Ferramentas</a:t>
            </a:r>
            <a:endParaRPr lang="en-US" sz="830" dirty="0"/>
          </a:p>
        </p:txBody>
      </p:sp>
      <p:sp>
        <p:nvSpPr>
          <p:cNvPr id="34" name="Shape 32"/>
          <p:cNvSpPr/>
          <p:nvPr/>
        </p:nvSpPr>
        <p:spPr>
          <a:xfrm>
            <a:off x="3218688" y="2743200"/>
            <a:ext cx="580644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5" name="Text 33"/>
          <p:cNvSpPr/>
          <p:nvPr/>
        </p:nvSpPr>
        <p:spPr>
          <a:xfrm>
            <a:off x="3282696" y="2779776"/>
            <a:ext cx="56784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Mapa de estratégias persuasivas</a:t>
            </a:r>
            <a:endParaRPr lang="en-US" sz="830" dirty="0"/>
          </a:p>
        </p:txBody>
      </p:sp>
      <p:sp>
        <p:nvSpPr>
          <p:cNvPr id="36" name="Shape 34"/>
          <p:cNvSpPr/>
          <p:nvPr/>
        </p:nvSpPr>
        <p:spPr>
          <a:xfrm>
            <a:off x="9025128" y="2743200"/>
            <a:ext cx="242316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7" name="Text 35"/>
          <p:cNvSpPr/>
          <p:nvPr/>
        </p:nvSpPr>
        <p:spPr>
          <a:xfrm>
            <a:off x="9089136" y="2779776"/>
            <a:ext cx="229514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Plenário</a:t>
            </a:r>
            <a:endParaRPr lang="en-US" sz="830" dirty="0"/>
          </a:p>
        </p:txBody>
      </p:sp>
      <p:sp>
        <p:nvSpPr>
          <p:cNvPr id="38" name="Shape 36"/>
          <p:cNvSpPr/>
          <p:nvPr/>
        </p:nvSpPr>
        <p:spPr>
          <a:xfrm>
            <a:off x="658368" y="3246120"/>
            <a:ext cx="1143000" cy="502920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9" name="Text 37"/>
          <p:cNvSpPr/>
          <p:nvPr/>
        </p:nvSpPr>
        <p:spPr>
          <a:xfrm>
            <a:off x="722376" y="3282696"/>
            <a:ext cx="101498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45–80 min</a:t>
            </a:r>
            <a:endParaRPr lang="en-US" sz="830" dirty="0"/>
          </a:p>
        </p:txBody>
      </p:sp>
      <p:sp>
        <p:nvSpPr>
          <p:cNvPr id="40" name="Shape 38"/>
          <p:cNvSpPr/>
          <p:nvPr/>
        </p:nvSpPr>
        <p:spPr>
          <a:xfrm>
            <a:off x="1801368" y="3246120"/>
            <a:ext cx="1417320" cy="502920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1" name="Text 39"/>
          <p:cNvSpPr/>
          <p:nvPr/>
        </p:nvSpPr>
        <p:spPr>
          <a:xfrm>
            <a:off x="1865376" y="3282696"/>
            <a:ext cx="128930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Laboratório</a:t>
            </a:r>
            <a:endParaRPr lang="en-US" sz="830" dirty="0"/>
          </a:p>
        </p:txBody>
      </p:sp>
      <p:sp>
        <p:nvSpPr>
          <p:cNvPr id="42" name="Shape 40"/>
          <p:cNvSpPr/>
          <p:nvPr/>
        </p:nvSpPr>
        <p:spPr>
          <a:xfrm>
            <a:off x="3218688" y="3246120"/>
            <a:ext cx="5806440" cy="502920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3" name="Text 41"/>
          <p:cNvSpPr/>
          <p:nvPr/>
        </p:nvSpPr>
        <p:spPr>
          <a:xfrm>
            <a:off x="3282696" y="3282696"/>
            <a:ext cx="56784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Desmontar uma mensagem mediática</a:t>
            </a:r>
            <a:endParaRPr lang="en-US" sz="830" dirty="0"/>
          </a:p>
        </p:txBody>
      </p:sp>
      <p:sp>
        <p:nvSpPr>
          <p:cNvPr id="44" name="Shape 42"/>
          <p:cNvSpPr/>
          <p:nvPr/>
        </p:nvSpPr>
        <p:spPr>
          <a:xfrm>
            <a:off x="9025128" y="3246120"/>
            <a:ext cx="2423160" cy="502920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5" name="Text 43"/>
          <p:cNvSpPr/>
          <p:nvPr/>
        </p:nvSpPr>
        <p:spPr>
          <a:xfrm>
            <a:off x="9089136" y="3282696"/>
            <a:ext cx="229514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Grupos</a:t>
            </a:r>
            <a:endParaRPr lang="en-US" sz="830" dirty="0"/>
          </a:p>
        </p:txBody>
      </p:sp>
      <p:sp>
        <p:nvSpPr>
          <p:cNvPr id="46" name="Shape 44"/>
          <p:cNvSpPr/>
          <p:nvPr/>
        </p:nvSpPr>
        <p:spPr>
          <a:xfrm>
            <a:off x="658368" y="3749040"/>
            <a:ext cx="114300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7" name="Text 45"/>
          <p:cNvSpPr/>
          <p:nvPr/>
        </p:nvSpPr>
        <p:spPr>
          <a:xfrm>
            <a:off x="722376" y="3785616"/>
            <a:ext cx="101498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80–100 min</a:t>
            </a:r>
            <a:endParaRPr lang="en-US" sz="830" dirty="0"/>
          </a:p>
        </p:txBody>
      </p:sp>
      <p:sp>
        <p:nvSpPr>
          <p:cNvPr id="48" name="Shape 46"/>
          <p:cNvSpPr/>
          <p:nvPr/>
        </p:nvSpPr>
        <p:spPr>
          <a:xfrm>
            <a:off x="1801368" y="3749040"/>
            <a:ext cx="14173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9" name="Text 47"/>
          <p:cNvSpPr/>
          <p:nvPr/>
        </p:nvSpPr>
        <p:spPr>
          <a:xfrm>
            <a:off x="1865376" y="3785616"/>
            <a:ext cx="128930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Reconstrução</a:t>
            </a:r>
            <a:endParaRPr lang="en-US" sz="830" dirty="0"/>
          </a:p>
        </p:txBody>
      </p:sp>
      <p:sp>
        <p:nvSpPr>
          <p:cNvPr id="50" name="Shape 48"/>
          <p:cNvSpPr/>
          <p:nvPr/>
        </p:nvSpPr>
        <p:spPr>
          <a:xfrm>
            <a:off x="3218688" y="3749040"/>
            <a:ext cx="580644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51" name="Text 49"/>
          <p:cNvSpPr/>
          <p:nvPr/>
        </p:nvSpPr>
        <p:spPr>
          <a:xfrm>
            <a:off x="3282696" y="3785616"/>
            <a:ext cx="56784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Criar versão alternativa ou crítica</a:t>
            </a:r>
            <a:endParaRPr lang="en-US" sz="830" dirty="0"/>
          </a:p>
        </p:txBody>
      </p:sp>
      <p:sp>
        <p:nvSpPr>
          <p:cNvPr id="52" name="Shape 50"/>
          <p:cNvSpPr/>
          <p:nvPr/>
        </p:nvSpPr>
        <p:spPr>
          <a:xfrm>
            <a:off x="9025128" y="3749040"/>
            <a:ext cx="242316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53" name="Text 51"/>
          <p:cNvSpPr/>
          <p:nvPr/>
        </p:nvSpPr>
        <p:spPr>
          <a:xfrm>
            <a:off x="9089136" y="3785616"/>
            <a:ext cx="229514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Grupos</a:t>
            </a:r>
            <a:endParaRPr lang="en-US" sz="830" dirty="0"/>
          </a:p>
        </p:txBody>
      </p:sp>
      <p:sp>
        <p:nvSpPr>
          <p:cNvPr id="54" name="Shape 52"/>
          <p:cNvSpPr/>
          <p:nvPr/>
        </p:nvSpPr>
        <p:spPr>
          <a:xfrm>
            <a:off x="658368" y="4251960"/>
            <a:ext cx="1143000" cy="502920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55" name="Text 53"/>
          <p:cNvSpPr/>
          <p:nvPr/>
        </p:nvSpPr>
        <p:spPr>
          <a:xfrm>
            <a:off x="722376" y="4288536"/>
            <a:ext cx="101498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100–115 min</a:t>
            </a:r>
            <a:endParaRPr lang="en-US" sz="830" dirty="0"/>
          </a:p>
        </p:txBody>
      </p:sp>
      <p:sp>
        <p:nvSpPr>
          <p:cNvPr id="56" name="Shape 54"/>
          <p:cNvSpPr/>
          <p:nvPr/>
        </p:nvSpPr>
        <p:spPr>
          <a:xfrm>
            <a:off x="1801368" y="4251960"/>
            <a:ext cx="1417320" cy="502920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57" name="Text 55"/>
          <p:cNvSpPr/>
          <p:nvPr/>
        </p:nvSpPr>
        <p:spPr>
          <a:xfrm>
            <a:off x="1865376" y="4288536"/>
            <a:ext cx="128930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Prototipagem</a:t>
            </a:r>
            <a:endParaRPr lang="en-US" sz="830" dirty="0"/>
          </a:p>
        </p:txBody>
      </p:sp>
      <p:sp>
        <p:nvSpPr>
          <p:cNvPr id="58" name="Shape 56"/>
          <p:cNvSpPr/>
          <p:nvPr/>
        </p:nvSpPr>
        <p:spPr>
          <a:xfrm>
            <a:off x="3218688" y="4251960"/>
            <a:ext cx="5806440" cy="502920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59" name="Text 57"/>
          <p:cNvSpPr/>
          <p:nvPr/>
        </p:nvSpPr>
        <p:spPr>
          <a:xfrm>
            <a:off x="3282696" y="4288536"/>
            <a:ext cx="56784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Entrada → investigação → produção → saída</a:t>
            </a:r>
            <a:endParaRPr lang="en-US" sz="830" dirty="0"/>
          </a:p>
        </p:txBody>
      </p:sp>
      <p:sp>
        <p:nvSpPr>
          <p:cNvPr id="60" name="Shape 58"/>
          <p:cNvSpPr/>
          <p:nvPr/>
        </p:nvSpPr>
        <p:spPr>
          <a:xfrm>
            <a:off x="9025128" y="4251960"/>
            <a:ext cx="2423160" cy="502920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1" name="Text 59"/>
          <p:cNvSpPr/>
          <p:nvPr/>
        </p:nvSpPr>
        <p:spPr>
          <a:xfrm>
            <a:off x="9089136" y="4288536"/>
            <a:ext cx="229514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Grupos</a:t>
            </a:r>
            <a:endParaRPr lang="en-US" sz="830" dirty="0"/>
          </a:p>
        </p:txBody>
      </p:sp>
      <p:sp>
        <p:nvSpPr>
          <p:cNvPr id="62" name="Shape 60"/>
          <p:cNvSpPr/>
          <p:nvPr/>
        </p:nvSpPr>
        <p:spPr>
          <a:xfrm>
            <a:off x="658368" y="4754880"/>
            <a:ext cx="114300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3" name="Text 61"/>
          <p:cNvSpPr/>
          <p:nvPr/>
        </p:nvSpPr>
        <p:spPr>
          <a:xfrm>
            <a:off x="722376" y="4791456"/>
            <a:ext cx="101498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115–120 min</a:t>
            </a:r>
            <a:endParaRPr lang="en-US" sz="830" dirty="0"/>
          </a:p>
        </p:txBody>
      </p:sp>
      <p:sp>
        <p:nvSpPr>
          <p:cNvPr id="64" name="Shape 62"/>
          <p:cNvSpPr/>
          <p:nvPr/>
        </p:nvSpPr>
        <p:spPr>
          <a:xfrm>
            <a:off x="1801368" y="4754880"/>
            <a:ext cx="14173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5" name="Text 63"/>
          <p:cNvSpPr/>
          <p:nvPr/>
        </p:nvSpPr>
        <p:spPr>
          <a:xfrm>
            <a:off x="1865376" y="4791456"/>
            <a:ext cx="128930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Síntese</a:t>
            </a:r>
            <a:endParaRPr lang="en-US" sz="830" dirty="0"/>
          </a:p>
        </p:txBody>
      </p:sp>
      <p:sp>
        <p:nvSpPr>
          <p:cNvPr id="66" name="Shape 64"/>
          <p:cNvSpPr/>
          <p:nvPr/>
        </p:nvSpPr>
        <p:spPr>
          <a:xfrm>
            <a:off x="3218688" y="4754880"/>
            <a:ext cx="580644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7" name="Text 65"/>
          <p:cNvSpPr/>
          <p:nvPr/>
        </p:nvSpPr>
        <p:spPr>
          <a:xfrm>
            <a:off x="3282696" y="4791456"/>
            <a:ext cx="56784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Decisão de trabalho autónomo</a:t>
            </a:r>
            <a:endParaRPr lang="en-US" sz="830" dirty="0"/>
          </a:p>
        </p:txBody>
      </p:sp>
      <p:sp>
        <p:nvSpPr>
          <p:cNvPr id="68" name="Shape 66"/>
          <p:cNvSpPr/>
          <p:nvPr/>
        </p:nvSpPr>
        <p:spPr>
          <a:xfrm>
            <a:off x="9025128" y="4754880"/>
            <a:ext cx="242316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9" name="Text 67"/>
          <p:cNvSpPr/>
          <p:nvPr/>
        </p:nvSpPr>
        <p:spPr>
          <a:xfrm>
            <a:off x="9089136" y="4791456"/>
            <a:ext cx="229514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0E2940"/>
                </a:solidFill>
              </a:rPr>
              <a:t>Individual</a:t>
            </a:r>
            <a:endParaRPr lang="en-US" sz="830" dirty="0"/>
          </a:p>
        </p:txBody>
      </p:sp>
      <p:sp>
        <p:nvSpPr>
          <p:cNvPr id="70" name="Text 68"/>
          <p:cNvSpPr/>
          <p:nvPr/>
        </p:nvSpPr>
        <p:spPr>
          <a:xfrm>
            <a:off x="347472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5E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650" dirty="0"/>
          </a:p>
        </p:txBody>
      </p:sp>
      <p:sp>
        <p:nvSpPr>
          <p:cNvPr id="71" name="Text 69"/>
          <p:cNvSpPr/>
          <p:nvPr/>
        </p:nvSpPr>
        <p:spPr>
          <a:xfrm>
            <a:off x="868680" y="6455664"/>
            <a:ext cx="10698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20" dirty="0">
                <a:solidFill>
                  <a:srgbClr val="5E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Metodologia coerente com a proposta: sessões teórico-práticas, diálogo e trabalho de grupo.</a:t>
            </a:r>
            <a:endParaRPr lang="en-US" sz="6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BC5FC3B-72AF-2868-BFC1-16BD854B3F68}"/>
              </a:ext>
            </a:extLst>
          </p:cNvPr>
          <p:cNvSpPr txBox="1"/>
          <p:nvPr/>
        </p:nvSpPr>
        <p:spPr>
          <a:xfrm>
            <a:off x="2536967" y="1129284"/>
            <a:ext cx="6279209" cy="45994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2400" b="1" dirty="0" err="1">
                <a:solidFill>
                  <a:srgbClr val="FF0000"/>
                </a:solidFill>
              </a:rPr>
              <a:t>Provocação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inicial</a:t>
            </a:r>
            <a:endParaRPr lang="en-US" sz="2400" b="1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2400" b="1" dirty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2400" b="1" dirty="0" err="1">
                <a:solidFill>
                  <a:srgbClr val="0070C0"/>
                </a:solidFill>
              </a:rPr>
              <a:t>Momento</a:t>
            </a:r>
            <a:r>
              <a:rPr lang="en-US" sz="2400" b="1" dirty="0">
                <a:solidFill>
                  <a:srgbClr val="0070C0"/>
                </a:solidFill>
              </a:rPr>
              <a:t> de </a:t>
            </a:r>
            <a:r>
              <a:rPr lang="en-US" sz="2400" b="1" dirty="0" err="1">
                <a:solidFill>
                  <a:srgbClr val="0070C0"/>
                </a:solidFill>
              </a:rPr>
              <a:t>conceitos</a:t>
            </a:r>
            <a:r>
              <a:rPr lang="en-US" sz="2400" b="1" dirty="0">
                <a:solidFill>
                  <a:srgbClr val="0070C0"/>
                </a:solidFill>
              </a:rPr>
              <a:t> e ferramentas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2400" b="1" dirty="0">
                <a:solidFill>
                  <a:schemeClr val="tx2"/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2400" b="1" dirty="0" err="1">
                <a:solidFill>
                  <a:srgbClr val="FF0000"/>
                </a:solidFill>
              </a:rPr>
              <a:t>Laboratório</a:t>
            </a:r>
            <a:r>
              <a:rPr lang="en-US" sz="2400" b="1" dirty="0">
                <a:solidFill>
                  <a:srgbClr val="FF0000"/>
                </a:solidFill>
              </a:rPr>
              <a:t> de </a:t>
            </a:r>
            <a:r>
              <a:rPr lang="en-US" sz="2400" b="1" dirty="0" err="1">
                <a:solidFill>
                  <a:srgbClr val="FF0000"/>
                </a:solidFill>
              </a:rPr>
              <a:t>análise</a:t>
            </a:r>
            <a:endParaRPr lang="en-US" sz="2400" b="1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2400" b="1" dirty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2400" b="1" dirty="0">
                <a:solidFill>
                  <a:schemeClr val="tx2"/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2400" b="1" dirty="0" err="1">
                <a:solidFill>
                  <a:srgbClr val="0070C0"/>
                </a:solidFill>
              </a:rPr>
              <a:t>Reconstrução</a:t>
            </a:r>
            <a:r>
              <a:rPr lang="en-US" sz="2400" b="1" dirty="0">
                <a:solidFill>
                  <a:srgbClr val="0070C0"/>
                </a:solidFill>
              </a:rPr>
              <a:t> da </a:t>
            </a:r>
            <a:r>
              <a:rPr lang="en-US" sz="2400" b="1" dirty="0" err="1">
                <a:solidFill>
                  <a:srgbClr val="0070C0"/>
                </a:solidFill>
              </a:rPr>
              <a:t>mensagem</a:t>
            </a:r>
            <a:endParaRPr lang="en-US" sz="2400" b="1" dirty="0">
              <a:solidFill>
                <a:srgbClr val="0070C0"/>
              </a:solidFill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2400" b="1" dirty="0">
              <a:solidFill>
                <a:schemeClr val="tx2"/>
              </a:solidFill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2400" b="1" dirty="0" err="1">
                <a:solidFill>
                  <a:schemeClr val="tx2"/>
                </a:solidFill>
              </a:rPr>
              <a:t>Organização</a:t>
            </a:r>
            <a:r>
              <a:rPr lang="en-US" sz="2400" b="1" dirty="0">
                <a:solidFill>
                  <a:schemeClr val="tx2"/>
                </a:solidFill>
              </a:rPr>
              <a:t> de um </a:t>
            </a:r>
            <a:r>
              <a:rPr lang="en-US" sz="2400" b="1" dirty="0" err="1">
                <a:solidFill>
                  <a:schemeClr val="tx2"/>
                </a:solidFill>
              </a:rPr>
              <a:t>protótipo</a:t>
            </a:r>
            <a:r>
              <a:rPr lang="en-US" sz="2400" b="1" dirty="0">
                <a:solidFill>
                  <a:schemeClr val="tx2"/>
                </a:solidFill>
              </a:rPr>
              <a:t> de aula. </a:t>
            </a:r>
          </a:p>
        </p:txBody>
      </p:sp>
    </p:spTree>
    <p:extLst>
      <p:ext uri="{BB962C8B-B14F-4D97-AF65-F5344CB8AC3E}">
        <p14:creationId xmlns:p14="http://schemas.microsoft.com/office/powerpoint/2010/main" val="3524801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" y="-100584"/>
            <a:ext cx="12191695" cy="6858000"/>
          </a:xfrm>
          <a:prstGeom prst="rect">
            <a:avLst/>
          </a:prstGeom>
          <a:solidFill>
            <a:srgbClr val="F7F4E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6263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E29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Provocação inicial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512064" y="795528"/>
            <a:ext cx="6263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E6472"/>
                </a:solidFill>
              </a:rPr>
              <a:t>Analisar uma mensagem antes de a julgar</a:t>
            </a:r>
            <a:endParaRPr lang="en-US" sz="1400" dirty="0"/>
          </a:p>
        </p:txBody>
      </p:sp>
      <p:pic>
        <p:nvPicPr>
          <p:cNvPr id="6" name="Image 0" descr="/mnt/data/a_wide_dramatic_collage_graphic_illustration_abou.png"/>
          <p:cNvPicPr>
            <a:picLocks noChangeAspect="1"/>
          </p:cNvPicPr>
          <p:nvPr/>
        </p:nvPicPr>
        <p:blipFill>
          <a:blip r:embed="rId3"/>
          <a:srcRect l="17210" r="17210"/>
          <a:stretch/>
        </p:blipFill>
        <p:spPr>
          <a:xfrm>
            <a:off x="502920" y="1806220"/>
            <a:ext cx="4293347" cy="368447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053328" y="1298448"/>
            <a:ext cx="5166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96C4C"/>
                </a:solidFill>
              </a:rPr>
              <a:t>Pergunta central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053328" y="1673352"/>
            <a:ext cx="5212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0E2940"/>
                </a:solidFill>
              </a:rPr>
              <a:t>O que esta mensagem quer que eu pense, sinta ou faça?</a:t>
            </a:r>
            <a:endParaRPr lang="en-US" sz="2200" dirty="0"/>
          </a:p>
        </p:txBody>
      </p:sp>
      <p:sp>
        <p:nvSpPr>
          <p:cNvPr id="9" name="Shape 6"/>
          <p:cNvSpPr/>
          <p:nvPr/>
        </p:nvSpPr>
        <p:spPr>
          <a:xfrm>
            <a:off x="6089904" y="2862072"/>
            <a:ext cx="82296" cy="82296"/>
          </a:xfrm>
          <a:prstGeom prst="ellipse">
            <a:avLst/>
          </a:prstGeom>
          <a:solidFill>
            <a:srgbClr val="E9B4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0" name="Text 7"/>
          <p:cNvSpPr/>
          <p:nvPr/>
        </p:nvSpPr>
        <p:spPr>
          <a:xfrm>
            <a:off x="6333591" y="2647188"/>
            <a:ext cx="5166360" cy="466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E2940"/>
                </a:solidFill>
              </a:rPr>
              <a:t>Qual é a promessa, ameaça ou desejo mobilizado?</a:t>
            </a:r>
            <a:endParaRPr lang="en-US" sz="1240" dirty="0"/>
          </a:p>
        </p:txBody>
      </p:sp>
      <p:sp>
        <p:nvSpPr>
          <p:cNvPr id="11" name="Shape 8"/>
          <p:cNvSpPr/>
          <p:nvPr/>
        </p:nvSpPr>
        <p:spPr>
          <a:xfrm>
            <a:off x="6089904" y="3364992"/>
            <a:ext cx="82296" cy="82296"/>
          </a:xfrm>
          <a:prstGeom prst="ellipse">
            <a:avLst/>
          </a:prstGeom>
          <a:solidFill>
            <a:srgbClr val="E9B4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2" name="Text 9"/>
          <p:cNvSpPr/>
          <p:nvPr/>
        </p:nvSpPr>
        <p:spPr>
          <a:xfrm>
            <a:off x="6333591" y="3182112"/>
            <a:ext cx="5166360" cy="466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E2940"/>
                </a:solidFill>
              </a:rPr>
              <a:t>Que emoção surge primeiro?</a:t>
            </a:r>
            <a:endParaRPr lang="en-US" sz="1240" dirty="0"/>
          </a:p>
        </p:txBody>
      </p:sp>
      <p:sp>
        <p:nvSpPr>
          <p:cNvPr id="13" name="Shape 10"/>
          <p:cNvSpPr/>
          <p:nvPr/>
        </p:nvSpPr>
        <p:spPr>
          <a:xfrm>
            <a:off x="6089904" y="3867912"/>
            <a:ext cx="82296" cy="82296"/>
          </a:xfrm>
          <a:prstGeom prst="ellipse">
            <a:avLst/>
          </a:prstGeom>
          <a:solidFill>
            <a:srgbClr val="E9B4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4" name="Text 11"/>
          <p:cNvSpPr/>
          <p:nvPr/>
        </p:nvSpPr>
        <p:spPr>
          <a:xfrm>
            <a:off x="6333591" y="3630930"/>
            <a:ext cx="5166360" cy="466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E2940"/>
                </a:solidFill>
              </a:rPr>
              <a:t>Que informação parece objetiva? Que informação falta?</a:t>
            </a:r>
            <a:endParaRPr lang="en-US" sz="1240" dirty="0"/>
          </a:p>
        </p:txBody>
      </p:sp>
      <p:sp>
        <p:nvSpPr>
          <p:cNvPr id="15" name="Shape 12"/>
          <p:cNvSpPr/>
          <p:nvPr/>
        </p:nvSpPr>
        <p:spPr>
          <a:xfrm>
            <a:off x="6089904" y="4370832"/>
            <a:ext cx="82296" cy="82296"/>
          </a:xfrm>
          <a:prstGeom prst="ellipse">
            <a:avLst/>
          </a:prstGeom>
          <a:solidFill>
            <a:srgbClr val="E9B4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6" name="Text 13"/>
          <p:cNvSpPr/>
          <p:nvPr/>
        </p:nvSpPr>
        <p:spPr>
          <a:xfrm>
            <a:off x="6333591" y="4155948"/>
            <a:ext cx="5166360" cy="466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E2940"/>
                </a:solidFill>
              </a:rPr>
              <a:t>Quem beneficia se eu aceitar esta mensagem?</a:t>
            </a:r>
            <a:endParaRPr lang="en-US" sz="1240" dirty="0"/>
          </a:p>
        </p:txBody>
      </p:sp>
      <p:sp>
        <p:nvSpPr>
          <p:cNvPr id="17" name="Text 14"/>
          <p:cNvSpPr/>
          <p:nvPr/>
        </p:nvSpPr>
        <p:spPr>
          <a:xfrm>
            <a:off x="6089904" y="5257800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D6C8C"/>
                </a:solidFill>
              </a:rPr>
              <a:t>Regra da atividade: observar → descrever → interpretar → só depois avaliar.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347472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5E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9D9BA38-AC8D-10A8-06B8-90D981AFC8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1269" b="1374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430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1925" y="-22860"/>
            <a:ext cx="12191695" cy="6858000"/>
          </a:xfrm>
          <a:prstGeom prst="rect">
            <a:avLst/>
          </a:prstGeom>
          <a:solidFill>
            <a:srgbClr val="F7F4E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6263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E29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Comunicação estratégica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4183380" y="433578"/>
            <a:ext cx="6263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E6472"/>
                </a:solidFill>
              </a:rPr>
              <a:t>Toda a mensagem articula intenção, público e forma</a:t>
            </a:r>
            <a:endParaRPr lang="en-US" sz="1400" b="1" dirty="0"/>
          </a:p>
        </p:txBody>
      </p:sp>
      <p:sp>
        <p:nvSpPr>
          <p:cNvPr id="6" name="Shape 4"/>
          <p:cNvSpPr/>
          <p:nvPr/>
        </p:nvSpPr>
        <p:spPr>
          <a:xfrm>
            <a:off x="822960" y="1298448"/>
            <a:ext cx="2423160" cy="502920"/>
          </a:xfrm>
          <a:prstGeom prst="roundRect">
            <a:avLst>
              <a:gd name="adj" fmla="val 10909"/>
            </a:avLst>
          </a:prstGeom>
          <a:solidFill>
            <a:srgbClr val="1D6C8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7" name="Text 5"/>
          <p:cNvSpPr/>
          <p:nvPr/>
        </p:nvSpPr>
        <p:spPr>
          <a:xfrm>
            <a:off x="960120" y="1435608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FFFFFF"/>
                </a:solidFill>
              </a:rPr>
              <a:t>Quem fala?</a:t>
            </a:r>
            <a:endParaRPr lang="en-US" sz="1120" dirty="0"/>
          </a:p>
        </p:txBody>
      </p:sp>
      <p:sp>
        <p:nvSpPr>
          <p:cNvPr id="8" name="Text 6"/>
          <p:cNvSpPr/>
          <p:nvPr/>
        </p:nvSpPr>
        <p:spPr>
          <a:xfrm>
            <a:off x="3520440" y="1408176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emissor e credibilidade</a:t>
            </a:r>
            <a:endParaRPr lang="en-US" sz="1400" b="1" dirty="0"/>
          </a:p>
        </p:txBody>
      </p:sp>
      <p:sp>
        <p:nvSpPr>
          <p:cNvPr id="9" name="Shape 7"/>
          <p:cNvSpPr/>
          <p:nvPr/>
        </p:nvSpPr>
        <p:spPr>
          <a:xfrm>
            <a:off x="822960" y="2084832"/>
            <a:ext cx="2423160" cy="502920"/>
          </a:xfrm>
          <a:prstGeom prst="roundRect">
            <a:avLst>
              <a:gd name="adj" fmla="val 10909"/>
            </a:avLst>
          </a:prstGeom>
          <a:solidFill>
            <a:srgbClr val="2A9D8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0" name="Text 8"/>
          <p:cNvSpPr/>
          <p:nvPr/>
        </p:nvSpPr>
        <p:spPr>
          <a:xfrm>
            <a:off x="960120" y="2221992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FFFFFF"/>
                </a:solidFill>
              </a:rPr>
              <a:t>A quem?</a:t>
            </a:r>
            <a:endParaRPr lang="en-US" sz="1120" dirty="0"/>
          </a:p>
        </p:txBody>
      </p:sp>
      <p:sp>
        <p:nvSpPr>
          <p:cNvPr id="11" name="Text 9"/>
          <p:cNvSpPr/>
          <p:nvPr/>
        </p:nvSpPr>
        <p:spPr>
          <a:xfrm>
            <a:off x="3520440" y="2194560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público-alvo e relação</a:t>
            </a:r>
            <a:endParaRPr lang="en-US" sz="1400" b="1" dirty="0"/>
          </a:p>
        </p:txBody>
      </p:sp>
      <p:sp>
        <p:nvSpPr>
          <p:cNvPr id="12" name="Shape 10"/>
          <p:cNvSpPr/>
          <p:nvPr/>
        </p:nvSpPr>
        <p:spPr>
          <a:xfrm>
            <a:off x="822960" y="2871216"/>
            <a:ext cx="2423160" cy="502920"/>
          </a:xfrm>
          <a:prstGeom prst="roundRect">
            <a:avLst>
              <a:gd name="adj" fmla="val 10909"/>
            </a:avLst>
          </a:prstGeom>
          <a:solidFill>
            <a:srgbClr val="D96C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3" name="Text 11"/>
          <p:cNvSpPr/>
          <p:nvPr/>
        </p:nvSpPr>
        <p:spPr>
          <a:xfrm>
            <a:off x="960120" y="3008376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FFFFFF"/>
                </a:solidFill>
              </a:rPr>
              <a:t>Com que intenção?</a:t>
            </a:r>
            <a:endParaRPr lang="en-US" sz="1120" dirty="0"/>
          </a:p>
        </p:txBody>
      </p:sp>
      <p:sp>
        <p:nvSpPr>
          <p:cNvPr id="14" name="Text 12"/>
          <p:cNvSpPr/>
          <p:nvPr/>
        </p:nvSpPr>
        <p:spPr>
          <a:xfrm>
            <a:off x="3520440" y="2980944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objetivo comunicativo</a:t>
            </a:r>
            <a:endParaRPr lang="en-US" sz="1400" b="1" dirty="0"/>
          </a:p>
        </p:txBody>
      </p:sp>
      <p:sp>
        <p:nvSpPr>
          <p:cNvPr id="15" name="Shape 13"/>
          <p:cNvSpPr/>
          <p:nvPr/>
        </p:nvSpPr>
        <p:spPr>
          <a:xfrm>
            <a:off x="822960" y="3657600"/>
            <a:ext cx="2423160" cy="502920"/>
          </a:xfrm>
          <a:prstGeom prst="roundRect">
            <a:avLst>
              <a:gd name="adj" fmla="val 10909"/>
            </a:avLst>
          </a:prstGeom>
          <a:solidFill>
            <a:srgbClr val="E9B4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6" name="Text 14"/>
          <p:cNvSpPr/>
          <p:nvPr/>
        </p:nvSpPr>
        <p:spPr>
          <a:xfrm>
            <a:off x="960120" y="3794760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FFFFFF"/>
                </a:solidFill>
              </a:rPr>
              <a:t>Por que meio?</a:t>
            </a:r>
            <a:endParaRPr lang="en-US" sz="1120" dirty="0"/>
          </a:p>
        </p:txBody>
      </p:sp>
      <p:sp>
        <p:nvSpPr>
          <p:cNvPr id="17" name="Text 15"/>
          <p:cNvSpPr/>
          <p:nvPr/>
        </p:nvSpPr>
        <p:spPr>
          <a:xfrm>
            <a:off x="3520440" y="3767328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canal e linguagem</a:t>
            </a:r>
            <a:endParaRPr lang="en-US" sz="1400" b="1" dirty="0"/>
          </a:p>
        </p:txBody>
      </p:sp>
      <p:sp>
        <p:nvSpPr>
          <p:cNvPr id="18" name="Shape 16"/>
          <p:cNvSpPr/>
          <p:nvPr/>
        </p:nvSpPr>
        <p:spPr>
          <a:xfrm>
            <a:off x="822960" y="4443984"/>
            <a:ext cx="2423160" cy="502920"/>
          </a:xfrm>
          <a:prstGeom prst="roundRect">
            <a:avLst>
              <a:gd name="adj" fmla="val 10909"/>
            </a:avLst>
          </a:prstGeom>
          <a:solidFill>
            <a:srgbClr val="5C8A5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9" name="Text 17"/>
          <p:cNvSpPr/>
          <p:nvPr/>
        </p:nvSpPr>
        <p:spPr>
          <a:xfrm>
            <a:off x="960120" y="4581144"/>
            <a:ext cx="2148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FFFFFF"/>
                </a:solidFill>
              </a:rPr>
              <a:t>Em que contexto?</a:t>
            </a:r>
            <a:endParaRPr lang="en-US" sz="1120" dirty="0"/>
          </a:p>
        </p:txBody>
      </p:sp>
      <p:sp>
        <p:nvSpPr>
          <p:cNvPr id="20" name="Text 18"/>
          <p:cNvSpPr/>
          <p:nvPr/>
        </p:nvSpPr>
        <p:spPr>
          <a:xfrm>
            <a:off x="3520440" y="4553712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circunstâncias e circulação</a:t>
            </a:r>
            <a:endParaRPr lang="en-US" sz="1400" b="1" dirty="0"/>
          </a:p>
        </p:txBody>
      </p:sp>
      <p:pic>
        <p:nvPicPr>
          <p:cNvPr id="21" name="Image 0" descr="/mnt/data/a_top_down_well_lit_flat_lay_of_a_desk_workspace.png"/>
          <p:cNvPicPr>
            <a:picLocks noChangeAspect="1"/>
          </p:cNvPicPr>
          <p:nvPr/>
        </p:nvPicPr>
        <p:blipFill>
          <a:blip r:embed="rId3"/>
          <a:srcRect l="23311" r="23311"/>
          <a:stretch/>
        </p:blipFill>
        <p:spPr>
          <a:xfrm>
            <a:off x="7579894" y="1298448"/>
            <a:ext cx="3590925" cy="3786084"/>
          </a:xfrm>
          <a:prstGeom prst="rect">
            <a:avLst/>
          </a:prstGeom>
        </p:spPr>
      </p:pic>
      <p:sp>
        <p:nvSpPr>
          <p:cNvPr id="22" name="Shape 19"/>
          <p:cNvSpPr/>
          <p:nvPr/>
        </p:nvSpPr>
        <p:spPr>
          <a:xfrm>
            <a:off x="767562" y="5756910"/>
            <a:ext cx="103327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12700">
            <a:solidFill>
              <a:srgbClr val="E6E1D9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pt-PT" sz="2400"/>
          </a:p>
        </p:txBody>
      </p:sp>
      <p:sp>
        <p:nvSpPr>
          <p:cNvPr id="23" name="Text 20"/>
          <p:cNvSpPr/>
          <p:nvPr/>
        </p:nvSpPr>
        <p:spPr>
          <a:xfrm>
            <a:off x="878205" y="5829300"/>
            <a:ext cx="10027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40000" lnSpcReduction="2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E2940"/>
                </a:solidFill>
              </a:rPr>
              <a:t>A</a:t>
            </a:r>
            <a:r>
              <a:rPr lang="en-US" sz="1450" b="1" dirty="0">
                <a:solidFill>
                  <a:srgbClr val="0E2940"/>
                </a:solidFill>
              </a:rPr>
              <a:t> </a:t>
            </a:r>
            <a:r>
              <a:rPr lang="en-US" sz="2800" b="1" dirty="0">
                <a:solidFill>
                  <a:srgbClr val="0E2940"/>
                </a:solidFill>
              </a:rPr>
              <a:t>análise crítica começa quando tornamos visíveis as decisões comunicativas: quem fala, para quem, com que intenção e com que meios</a:t>
            </a:r>
            <a:r>
              <a:rPr lang="en-US" sz="1450" b="1" dirty="0">
                <a:solidFill>
                  <a:srgbClr val="0E2940"/>
                </a:solidFill>
              </a:rPr>
              <a:t>.</a:t>
            </a:r>
            <a:endParaRPr lang="en-US" sz="1450" dirty="0"/>
          </a:p>
        </p:txBody>
      </p:sp>
      <p:sp>
        <p:nvSpPr>
          <p:cNvPr id="24" name="Text 21"/>
          <p:cNvSpPr/>
          <p:nvPr/>
        </p:nvSpPr>
        <p:spPr>
          <a:xfrm>
            <a:off x="1143000" y="5989320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5E6472"/>
                </a:solidFill>
              </a:rPr>
              <a:t>Aplicação pedagógica da Educação para os Media</a:t>
            </a:r>
            <a:endParaRPr lang="en-US" sz="700" dirty="0"/>
          </a:p>
        </p:txBody>
      </p:sp>
      <p:sp>
        <p:nvSpPr>
          <p:cNvPr id="25" name="Text 22"/>
          <p:cNvSpPr/>
          <p:nvPr/>
        </p:nvSpPr>
        <p:spPr>
          <a:xfrm>
            <a:off x="347472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5E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650" dirty="0"/>
          </a:p>
        </p:txBody>
      </p:sp>
      <p:sp>
        <p:nvSpPr>
          <p:cNvPr id="26" name="Text 23"/>
          <p:cNvSpPr/>
          <p:nvPr/>
        </p:nvSpPr>
        <p:spPr>
          <a:xfrm>
            <a:off x="868680" y="6455664"/>
            <a:ext cx="10698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20" dirty="0">
                <a:solidFill>
                  <a:srgbClr val="5E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DGE: o Referencial de Educação para os Media propõe uma abordagem flexível para desenvolver pensamento crítico e participação.</a:t>
            </a:r>
            <a:endParaRPr lang="en-US" sz="6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6263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E29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Persuadir não é apenas informar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5508803" y="420243"/>
            <a:ext cx="6263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E6472"/>
                </a:solidFill>
              </a:rPr>
              <a:t>A persuasão combina razões, credibilidade e emoção</a:t>
            </a:r>
            <a:endParaRPr lang="en-US" sz="1100" b="1" dirty="0"/>
          </a:p>
        </p:txBody>
      </p:sp>
      <p:pic>
        <p:nvPicPr>
          <p:cNvPr id="6" name="Image 0" descr="/mnt/data/a_top_down_well_lit_flat_lay_of_a_desk_workspace.png"/>
          <p:cNvPicPr>
            <a:picLocks noChangeAspect="1"/>
          </p:cNvPicPr>
          <p:nvPr/>
        </p:nvPicPr>
        <p:blipFill>
          <a:blip r:embed="rId3"/>
          <a:srcRect l="23635" r="23635"/>
          <a:stretch/>
        </p:blipFill>
        <p:spPr>
          <a:xfrm>
            <a:off x="620191" y="1353973"/>
            <a:ext cx="3768395" cy="4022037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217920" y="1417319"/>
            <a:ext cx="3081528" cy="782955"/>
          </a:xfrm>
          <a:prstGeom prst="roundRect">
            <a:avLst>
              <a:gd name="adj" fmla="val 10526"/>
            </a:avLst>
          </a:prstGeom>
          <a:solidFill>
            <a:srgbClr val="1D6C8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8" name="Text 5"/>
          <p:cNvSpPr/>
          <p:nvPr/>
        </p:nvSpPr>
        <p:spPr>
          <a:xfrm>
            <a:off x="6327648" y="1527048"/>
            <a:ext cx="11018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</a:rPr>
              <a:t>LOGOS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7621524" y="1715642"/>
            <a:ext cx="17876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razões, dados, evidências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8115300" y="2684714"/>
            <a:ext cx="2583180" cy="908686"/>
          </a:xfrm>
          <a:prstGeom prst="roundRect">
            <a:avLst>
              <a:gd name="adj" fmla="val 10526"/>
            </a:avLst>
          </a:prstGeom>
          <a:solidFill>
            <a:srgbClr val="5C8A5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1" name="Text 8"/>
          <p:cNvSpPr/>
          <p:nvPr/>
        </p:nvSpPr>
        <p:spPr>
          <a:xfrm>
            <a:off x="8252003" y="2941318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</a:rPr>
              <a:t>ETHOS</a:t>
            </a: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9165946" y="2876929"/>
            <a:ext cx="1377086" cy="48806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credibilidade, autoridade, confiança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217919" y="3981450"/>
            <a:ext cx="2811323" cy="1056894"/>
          </a:xfrm>
          <a:prstGeom prst="roundRect">
            <a:avLst>
              <a:gd name="adj" fmla="val 10526"/>
            </a:avLst>
          </a:prstGeom>
          <a:solidFill>
            <a:srgbClr val="D96C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4" name="Text 11"/>
          <p:cNvSpPr/>
          <p:nvPr/>
        </p:nvSpPr>
        <p:spPr>
          <a:xfrm>
            <a:off x="6327648" y="4142614"/>
            <a:ext cx="1101852" cy="1184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PATHOS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7150608" y="4333875"/>
            <a:ext cx="1498092" cy="49415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</a:rPr>
              <a:t>emoção, desejo, medo, identificação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5810250" y="5577839"/>
            <a:ext cx="5500878" cy="8134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940"/>
                </a:solidFill>
              </a:rPr>
              <a:t>Pergunta pedagógica: os alunos conseguem separar argumento, emoção e credibilidade?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347472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5E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650" dirty="0"/>
          </a:p>
        </p:txBody>
      </p:sp>
      <p:sp>
        <p:nvSpPr>
          <p:cNvPr id="18" name="Text 15"/>
          <p:cNvSpPr/>
          <p:nvPr/>
        </p:nvSpPr>
        <p:spPr>
          <a:xfrm>
            <a:off x="868680" y="6455664"/>
            <a:ext cx="10698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E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Base conceptual clássica: ethos, logos e pathos; aplicação crítica à literacia mediática contemporânea.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6263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E29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Caixa de ferramentas da persuasão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5425440" y="433959"/>
            <a:ext cx="6263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E6472"/>
                </a:solidFill>
              </a:rPr>
              <a:t>Estratégias recorrentes em publicidade, campanhas, redes sociais e discursos</a:t>
            </a:r>
            <a:endParaRPr lang="en-US" sz="1200" b="1" dirty="0"/>
          </a:p>
        </p:txBody>
      </p:sp>
      <p:sp>
        <p:nvSpPr>
          <p:cNvPr id="6" name="Shape 4"/>
          <p:cNvSpPr/>
          <p:nvPr/>
        </p:nvSpPr>
        <p:spPr>
          <a:xfrm>
            <a:off x="658368" y="1161288"/>
            <a:ext cx="2377440" cy="502920"/>
          </a:xfrm>
          <a:prstGeom prst="rect">
            <a:avLst/>
          </a:prstGeom>
          <a:solidFill>
            <a:srgbClr val="0E2940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 sz="2400" dirty="0"/>
          </a:p>
        </p:txBody>
      </p:sp>
      <p:sp>
        <p:nvSpPr>
          <p:cNvPr id="7" name="Text 5"/>
          <p:cNvSpPr/>
          <p:nvPr/>
        </p:nvSpPr>
        <p:spPr>
          <a:xfrm>
            <a:off x="722376" y="1197864"/>
            <a:ext cx="22494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</a:rPr>
              <a:t>Estratégia</a:t>
            </a: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3035808" y="1161288"/>
            <a:ext cx="8275320" cy="502920"/>
          </a:xfrm>
          <a:prstGeom prst="rect">
            <a:avLst/>
          </a:prstGeom>
          <a:solidFill>
            <a:srgbClr val="0E2940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9" name="Text 7"/>
          <p:cNvSpPr/>
          <p:nvPr/>
        </p:nvSpPr>
        <p:spPr>
          <a:xfrm>
            <a:off x="3099816" y="1197864"/>
            <a:ext cx="814730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Como funciona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90372" y="1673352"/>
            <a:ext cx="237744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 sz="3200" dirty="0"/>
          </a:p>
        </p:txBody>
      </p:sp>
      <p:sp>
        <p:nvSpPr>
          <p:cNvPr id="11" name="Text 9"/>
          <p:cNvSpPr/>
          <p:nvPr/>
        </p:nvSpPr>
        <p:spPr>
          <a:xfrm>
            <a:off x="722376" y="1700784"/>
            <a:ext cx="22494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Emoção</a:t>
            </a:r>
            <a:endParaRPr lang="en-US" sz="1400" b="1" dirty="0"/>
          </a:p>
        </p:txBody>
      </p:sp>
      <p:sp>
        <p:nvSpPr>
          <p:cNvPr id="12" name="Shape 10"/>
          <p:cNvSpPr/>
          <p:nvPr/>
        </p:nvSpPr>
        <p:spPr>
          <a:xfrm>
            <a:off x="3099816" y="1664208"/>
            <a:ext cx="82753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 sz="3200"/>
          </a:p>
        </p:txBody>
      </p:sp>
      <p:sp>
        <p:nvSpPr>
          <p:cNvPr id="13" name="Text 11"/>
          <p:cNvSpPr/>
          <p:nvPr/>
        </p:nvSpPr>
        <p:spPr>
          <a:xfrm>
            <a:off x="3099816" y="1700784"/>
            <a:ext cx="814730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medo, empatia, indignação, esperança</a:t>
            </a:r>
            <a:endParaRPr lang="en-US" sz="1400" b="1" dirty="0"/>
          </a:p>
        </p:txBody>
      </p:sp>
      <p:sp>
        <p:nvSpPr>
          <p:cNvPr id="14" name="Shape 12"/>
          <p:cNvSpPr/>
          <p:nvPr/>
        </p:nvSpPr>
        <p:spPr>
          <a:xfrm>
            <a:off x="626364" y="2167128"/>
            <a:ext cx="2377440" cy="502920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5" name="Text 13"/>
          <p:cNvSpPr/>
          <p:nvPr/>
        </p:nvSpPr>
        <p:spPr>
          <a:xfrm>
            <a:off x="722376" y="2203704"/>
            <a:ext cx="22494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Autoridade</a:t>
            </a:r>
            <a:endParaRPr lang="en-US" sz="1400" b="1" dirty="0"/>
          </a:p>
        </p:txBody>
      </p:sp>
      <p:sp>
        <p:nvSpPr>
          <p:cNvPr id="16" name="Shape 14"/>
          <p:cNvSpPr/>
          <p:nvPr/>
        </p:nvSpPr>
        <p:spPr>
          <a:xfrm>
            <a:off x="3035808" y="2167128"/>
            <a:ext cx="8275320" cy="502920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7" name="Text 15"/>
          <p:cNvSpPr/>
          <p:nvPr/>
        </p:nvSpPr>
        <p:spPr>
          <a:xfrm>
            <a:off x="3099816" y="2203704"/>
            <a:ext cx="814730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especialistas, instituições, celebridades</a:t>
            </a:r>
            <a:endParaRPr lang="en-US" sz="1400" b="1" dirty="0"/>
          </a:p>
        </p:txBody>
      </p:sp>
      <p:sp>
        <p:nvSpPr>
          <p:cNvPr id="18" name="Shape 16"/>
          <p:cNvSpPr/>
          <p:nvPr/>
        </p:nvSpPr>
        <p:spPr>
          <a:xfrm>
            <a:off x="658368" y="2670048"/>
            <a:ext cx="237744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9" name="Text 17"/>
          <p:cNvSpPr/>
          <p:nvPr/>
        </p:nvSpPr>
        <p:spPr>
          <a:xfrm>
            <a:off x="722376" y="2706624"/>
            <a:ext cx="22494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E2940"/>
                </a:solidFill>
              </a:rPr>
              <a:t>Identificação</a:t>
            </a:r>
            <a:endParaRPr lang="en-US" sz="1600" b="1" dirty="0"/>
          </a:p>
        </p:txBody>
      </p:sp>
      <p:sp>
        <p:nvSpPr>
          <p:cNvPr id="20" name="Shape 18"/>
          <p:cNvSpPr/>
          <p:nvPr/>
        </p:nvSpPr>
        <p:spPr>
          <a:xfrm>
            <a:off x="3035808" y="2670048"/>
            <a:ext cx="82753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1" name="Text 19"/>
          <p:cNvSpPr/>
          <p:nvPr/>
        </p:nvSpPr>
        <p:spPr>
          <a:xfrm>
            <a:off x="3099816" y="2706624"/>
            <a:ext cx="814730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0E2940"/>
                </a:solidFill>
              </a:rPr>
              <a:t>“</a:t>
            </a:r>
            <a:r>
              <a:rPr lang="en-US" sz="1400" b="1" dirty="0">
                <a:solidFill>
                  <a:srgbClr val="0E2940"/>
                </a:solidFill>
              </a:rPr>
              <a:t>pessoas como eu”, pertença e estilo de vida</a:t>
            </a:r>
            <a:endParaRPr lang="en-US" sz="900" b="1" dirty="0"/>
          </a:p>
        </p:txBody>
      </p:sp>
      <p:sp>
        <p:nvSpPr>
          <p:cNvPr id="22" name="Shape 20"/>
          <p:cNvSpPr/>
          <p:nvPr/>
        </p:nvSpPr>
        <p:spPr>
          <a:xfrm>
            <a:off x="658368" y="3172968"/>
            <a:ext cx="2377440" cy="502920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3" name="Text 21"/>
          <p:cNvSpPr/>
          <p:nvPr/>
        </p:nvSpPr>
        <p:spPr>
          <a:xfrm>
            <a:off x="722376" y="3209544"/>
            <a:ext cx="22494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E2940"/>
                </a:solidFill>
              </a:rPr>
              <a:t>Prova social</a:t>
            </a:r>
            <a:endParaRPr lang="en-US" sz="1600" b="1" dirty="0"/>
          </a:p>
        </p:txBody>
      </p:sp>
      <p:sp>
        <p:nvSpPr>
          <p:cNvPr id="24" name="Shape 22"/>
          <p:cNvSpPr/>
          <p:nvPr/>
        </p:nvSpPr>
        <p:spPr>
          <a:xfrm>
            <a:off x="3035808" y="3172968"/>
            <a:ext cx="8275320" cy="502920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5" name="Text 23"/>
          <p:cNvSpPr/>
          <p:nvPr/>
        </p:nvSpPr>
        <p:spPr>
          <a:xfrm>
            <a:off x="3099816" y="3209544"/>
            <a:ext cx="814730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maiorias, likes, partilhas, popularidade</a:t>
            </a:r>
            <a:endParaRPr lang="en-US" sz="1400" b="1" dirty="0"/>
          </a:p>
        </p:txBody>
      </p:sp>
      <p:sp>
        <p:nvSpPr>
          <p:cNvPr id="26" name="Shape 24"/>
          <p:cNvSpPr/>
          <p:nvPr/>
        </p:nvSpPr>
        <p:spPr>
          <a:xfrm>
            <a:off x="658368" y="3675888"/>
            <a:ext cx="237744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 dirty="0"/>
          </a:p>
        </p:txBody>
      </p:sp>
      <p:sp>
        <p:nvSpPr>
          <p:cNvPr id="27" name="Text 25"/>
          <p:cNvSpPr/>
          <p:nvPr/>
        </p:nvSpPr>
        <p:spPr>
          <a:xfrm>
            <a:off x="722376" y="3712464"/>
            <a:ext cx="22494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Urgência</a:t>
            </a:r>
            <a:endParaRPr lang="en-US" sz="1400" b="1" dirty="0"/>
          </a:p>
        </p:txBody>
      </p:sp>
      <p:sp>
        <p:nvSpPr>
          <p:cNvPr id="28" name="Shape 26"/>
          <p:cNvSpPr/>
          <p:nvPr/>
        </p:nvSpPr>
        <p:spPr>
          <a:xfrm>
            <a:off x="3035808" y="3675888"/>
            <a:ext cx="82753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9" name="Text 27"/>
          <p:cNvSpPr/>
          <p:nvPr/>
        </p:nvSpPr>
        <p:spPr>
          <a:xfrm>
            <a:off x="3099816" y="3712464"/>
            <a:ext cx="814730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tempo limitado, risco imediato, oportunidade única</a:t>
            </a:r>
            <a:endParaRPr lang="en-US" sz="1400" b="1" dirty="0"/>
          </a:p>
        </p:txBody>
      </p:sp>
      <p:sp>
        <p:nvSpPr>
          <p:cNvPr id="30" name="Shape 28"/>
          <p:cNvSpPr/>
          <p:nvPr/>
        </p:nvSpPr>
        <p:spPr>
          <a:xfrm>
            <a:off x="658368" y="4178808"/>
            <a:ext cx="2377440" cy="502920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1" name="Text 29"/>
          <p:cNvSpPr/>
          <p:nvPr/>
        </p:nvSpPr>
        <p:spPr>
          <a:xfrm>
            <a:off x="722376" y="4215384"/>
            <a:ext cx="22494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E2940"/>
                </a:solidFill>
              </a:rPr>
              <a:t>Simplificação</a:t>
            </a:r>
            <a:endParaRPr lang="en-US" sz="1600" b="1" dirty="0"/>
          </a:p>
        </p:txBody>
      </p:sp>
      <p:sp>
        <p:nvSpPr>
          <p:cNvPr id="32" name="Shape 30"/>
          <p:cNvSpPr/>
          <p:nvPr/>
        </p:nvSpPr>
        <p:spPr>
          <a:xfrm>
            <a:off x="3035808" y="4178808"/>
            <a:ext cx="8275320" cy="502920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3" name="Text 31"/>
          <p:cNvSpPr/>
          <p:nvPr/>
        </p:nvSpPr>
        <p:spPr>
          <a:xfrm>
            <a:off x="3099816" y="4215384"/>
            <a:ext cx="814730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E2940"/>
                </a:solidFill>
              </a:rPr>
              <a:t>explicação fácil para problema complexo</a:t>
            </a:r>
            <a:endParaRPr lang="en-US" sz="1600" b="1" dirty="0"/>
          </a:p>
        </p:txBody>
      </p:sp>
      <p:sp>
        <p:nvSpPr>
          <p:cNvPr id="34" name="Shape 32"/>
          <p:cNvSpPr/>
          <p:nvPr/>
        </p:nvSpPr>
        <p:spPr>
          <a:xfrm>
            <a:off x="658368" y="4681728"/>
            <a:ext cx="237744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5" name="Text 33"/>
          <p:cNvSpPr/>
          <p:nvPr/>
        </p:nvSpPr>
        <p:spPr>
          <a:xfrm>
            <a:off x="722376" y="4718304"/>
            <a:ext cx="22494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E2940"/>
                </a:solidFill>
              </a:rPr>
              <a:t>Repetição</a:t>
            </a:r>
            <a:endParaRPr lang="en-US" sz="1600" b="1" dirty="0"/>
          </a:p>
        </p:txBody>
      </p:sp>
      <p:sp>
        <p:nvSpPr>
          <p:cNvPr id="36" name="Shape 34"/>
          <p:cNvSpPr/>
          <p:nvPr/>
        </p:nvSpPr>
        <p:spPr>
          <a:xfrm>
            <a:off x="3035808" y="4681728"/>
            <a:ext cx="82753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7" name="Text 35"/>
          <p:cNvSpPr/>
          <p:nvPr/>
        </p:nvSpPr>
        <p:spPr>
          <a:xfrm>
            <a:off x="3099816" y="4718304"/>
            <a:ext cx="814730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fixação de slogan, imagem ou ideia</a:t>
            </a:r>
            <a:endParaRPr lang="en-US" sz="1400" b="1" dirty="0"/>
          </a:p>
        </p:txBody>
      </p:sp>
      <p:sp>
        <p:nvSpPr>
          <p:cNvPr id="38" name="Shape 36"/>
          <p:cNvSpPr/>
          <p:nvPr/>
        </p:nvSpPr>
        <p:spPr>
          <a:xfrm>
            <a:off x="658368" y="5184648"/>
            <a:ext cx="2377440" cy="502920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9" name="Text 37"/>
          <p:cNvSpPr/>
          <p:nvPr/>
        </p:nvSpPr>
        <p:spPr>
          <a:xfrm>
            <a:off x="722376" y="5221224"/>
            <a:ext cx="22494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Omissão</a:t>
            </a:r>
            <a:endParaRPr lang="en-US" sz="1400" b="1" dirty="0"/>
          </a:p>
        </p:txBody>
      </p:sp>
      <p:sp>
        <p:nvSpPr>
          <p:cNvPr id="40" name="Shape 38"/>
          <p:cNvSpPr/>
          <p:nvPr/>
        </p:nvSpPr>
        <p:spPr>
          <a:xfrm>
            <a:off x="3035808" y="5184648"/>
            <a:ext cx="8275320" cy="502920"/>
          </a:xfrm>
          <a:prstGeom prst="rect">
            <a:avLst/>
          </a:prstGeom>
          <a:solidFill>
            <a:srgbClr val="F2EFE8"/>
          </a:solidFill>
          <a:ln w="6350">
            <a:solidFill>
              <a:srgbClr val="FFFFFF">
                <a:alpha val="9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1" name="Text 39"/>
          <p:cNvSpPr/>
          <p:nvPr/>
        </p:nvSpPr>
        <p:spPr>
          <a:xfrm>
            <a:off x="3099816" y="5221224"/>
            <a:ext cx="814730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informação ausente que mudaria a leitura</a:t>
            </a:r>
            <a:endParaRPr lang="en-US" sz="1400" b="1" dirty="0"/>
          </a:p>
        </p:txBody>
      </p:sp>
      <p:sp>
        <p:nvSpPr>
          <p:cNvPr id="42" name="Text 40"/>
          <p:cNvSpPr/>
          <p:nvPr/>
        </p:nvSpPr>
        <p:spPr>
          <a:xfrm>
            <a:off x="347472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5E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650" dirty="0"/>
          </a:p>
        </p:txBody>
      </p:sp>
      <p:sp>
        <p:nvSpPr>
          <p:cNvPr id="43" name="Text 41"/>
          <p:cNvSpPr/>
          <p:nvPr/>
        </p:nvSpPr>
        <p:spPr>
          <a:xfrm>
            <a:off x="868680" y="6455664"/>
            <a:ext cx="10698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20" dirty="0">
                <a:solidFill>
                  <a:srgbClr val="5E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UNESCO: a literacia mediática ajuda a reconhecer enviesamentos e desinformação em ambientes digitais.</a:t>
            </a:r>
            <a:endParaRPr lang="en-US" sz="6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344" y="-219456"/>
            <a:ext cx="12191695" cy="6858000"/>
          </a:xfrm>
          <a:prstGeom prst="rect">
            <a:avLst/>
          </a:prstGeom>
          <a:solidFill>
            <a:srgbClr val="F7F4E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6263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E29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Argumento ou efeito persuasivo?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5305425" y="1103379"/>
            <a:ext cx="6604635" cy="2895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70C0"/>
                </a:solidFill>
              </a:rPr>
              <a:t>Nem toda a mensagem convincente contém um bom argumento</a:t>
            </a:r>
          </a:p>
        </p:txBody>
      </p:sp>
      <p:sp>
        <p:nvSpPr>
          <p:cNvPr id="6" name="Text 4"/>
          <p:cNvSpPr/>
          <p:nvPr/>
        </p:nvSpPr>
        <p:spPr>
          <a:xfrm>
            <a:off x="685800" y="1225296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96C4C"/>
                </a:solidFill>
              </a:rPr>
              <a:t>Roteiro de análise argumentativa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31520" y="1764792"/>
            <a:ext cx="82296" cy="82296"/>
          </a:xfrm>
          <a:prstGeom prst="ellipse">
            <a:avLst/>
          </a:prstGeom>
          <a:solidFill>
            <a:srgbClr val="1D6C8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8" name="Text 6"/>
          <p:cNvSpPr/>
          <p:nvPr/>
        </p:nvSpPr>
        <p:spPr>
          <a:xfrm>
            <a:off x="896112" y="1577340"/>
            <a:ext cx="521208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Tese: que ideia pretende defender?</a:t>
            </a:r>
            <a:endParaRPr lang="en-US" sz="1400" b="1" dirty="0"/>
          </a:p>
        </p:txBody>
      </p:sp>
      <p:sp>
        <p:nvSpPr>
          <p:cNvPr id="9" name="Shape 7"/>
          <p:cNvSpPr/>
          <p:nvPr/>
        </p:nvSpPr>
        <p:spPr>
          <a:xfrm>
            <a:off x="731520" y="2221992"/>
            <a:ext cx="82296" cy="82296"/>
          </a:xfrm>
          <a:prstGeom prst="ellipse">
            <a:avLst/>
          </a:prstGeom>
          <a:solidFill>
            <a:srgbClr val="1D6C8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0" name="Text 8"/>
          <p:cNvSpPr/>
          <p:nvPr/>
        </p:nvSpPr>
        <p:spPr>
          <a:xfrm>
            <a:off x="896112" y="2045970"/>
            <a:ext cx="521208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Razões: que justificações apresenta?</a:t>
            </a:r>
            <a:endParaRPr lang="en-US" sz="1400" b="1" dirty="0"/>
          </a:p>
        </p:txBody>
      </p:sp>
      <p:sp>
        <p:nvSpPr>
          <p:cNvPr id="11" name="Shape 9"/>
          <p:cNvSpPr/>
          <p:nvPr/>
        </p:nvSpPr>
        <p:spPr>
          <a:xfrm>
            <a:off x="731520" y="2679192"/>
            <a:ext cx="82296" cy="82296"/>
          </a:xfrm>
          <a:prstGeom prst="ellipse">
            <a:avLst/>
          </a:prstGeom>
          <a:solidFill>
            <a:srgbClr val="1D6C8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2" name="Text 10"/>
          <p:cNvSpPr/>
          <p:nvPr/>
        </p:nvSpPr>
        <p:spPr>
          <a:xfrm>
            <a:off x="896112" y="2510028"/>
            <a:ext cx="521208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Evidências: há dados, exemplos ou fontes verificáveis?</a:t>
            </a:r>
            <a:endParaRPr lang="en-US" sz="1400" b="1" dirty="0"/>
          </a:p>
        </p:txBody>
      </p:sp>
      <p:sp>
        <p:nvSpPr>
          <p:cNvPr id="13" name="Shape 11"/>
          <p:cNvSpPr/>
          <p:nvPr/>
        </p:nvSpPr>
        <p:spPr>
          <a:xfrm>
            <a:off x="731520" y="3136392"/>
            <a:ext cx="82296" cy="82296"/>
          </a:xfrm>
          <a:prstGeom prst="ellipse">
            <a:avLst/>
          </a:prstGeom>
          <a:solidFill>
            <a:srgbClr val="1D6C8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4" name="Text 12"/>
          <p:cNvSpPr/>
          <p:nvPr/>
        </p:nvSpPr>
        <p:spPr>
          <a:xfrm>
            <a:off x="969264" y="2958084"/>
            <a:ext cx="521208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Conclusão: decorre das razões apresentadas?</a:t>
            </a:r>
            <a:endParaRPr lang="en-US" sz="1400" b="1" dirty="0"/>
          </a:p>
        </p:txBody>
      </p:sp>
      <p:sp>
        <p:nvSpPr>
          <p:cNvPr id="15" name="Shape 13"/>
          <p:cNvSpPr/>
          <p:nvPr/>
        </p:nvSpPr>
        <p:spPr>
          <a:xfrm>
            <a:off x="731520" y="3593592"/>
            <a:ext cx="82296" cy="82296"/>
          </a:xfrm>
          <a:prstGeom prst="ellipse">
            <a:avLst/>
          </a:prstGeom>
          <a:solidFill>
            <a:srgbClr val="1D6C8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6" name="Text 14"/>
          <p:cNvSpPr/>
          <p:nvPr/>
        </p:nvSpPr>
        <p:spPr>
          <a:xfrm>
            <a:off x="896112" y="3437763"/>
            <a:ext cx="521208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940"/>
                </a:solidFill>
              </a:rPr>
              <a:t>Falhas: que salto lógico ou omissão se identifica?</a:t>
            </a:r>
            <a:endParaRPr lang="en-US" sz="1400" b="1" dirty="0"/>
          </a:p>
        </p:txBody>
      </p:sp>
      <p:sp>
        <p:nvSpPr>
          <p:cNvPr id="17" name="Shape 15"/>
          <p:cNvSpPr/>
          <p:nvPr/>
        </p:nvSpPr>
        <p:spPr>
          <a:xfrm>
            <a:off x="703707" y="4681728"/>
            <a:ext cx="525780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E6E1D9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8" name="Text 16"/>
          <p:cNvSpPr/>
          <p:nvPr/>
        </p:nvSpPr>
        <p:spPr>
          <a:xfrm>
            <a:off x="813816" y="4832604"/>
            <a:ext cx="4992624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E2940"/>
                </a:solidFill>
              </a:rPr>
              <a:t>Separar “parece verdade” de “está bem justificado” é uma competência central para a cidadania digital.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5349240"/>
            <a:ext cx="4800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5E6472"/>
                </a:solidFill>
              </a:rPr>
              <a:t>Aplicação didática</a:t>
            </a:r>
            <a:endParaRPr lang="en-US" sz="700" dirty="0"/>
          </a:p>
        </p:txBody>
      </p:sp>
      <p:sp>
        <p:nvSpPr>
          <p:cNvPr id="20" name="Shape 18"/>
          <p:cNvSpPr/>
          <p:nvPr/>
        </p:nvSpPr>
        <p:spPr>
          <a:xfrm>
            <a:off x="7607808" y="3017520"/>
            <a:ext cx="594360" cy="0"/>
          </a:xfrm>
          <a:prstGeom prst="line">
            <a:avLst/>
          </a:prstGeom>
          <a:noFill/>
          <a:ln w="25400">
            <a:solidFill>
              <a:srgbClr val="E6E1D9"/>
            </a:solidFill>
            <a:prstDash val="solid"/>
            <a:tailEnd type="triangle"/>
          </a:ln>
        </p:spPr>
        <p:txBody>
          <a:bodyPr/>
          <a:lstStyle/>
          <a:p>
            <a:endParaRPr lang="pt-PT"/>
          </a:p>
        </p:txBody>
      </p:sp>
      <p:sp>
        <p:nvSpPr>
          <p:cNvPr id="21" name="Shape 19"/>
          <p:cNvSpPr/>
          <p:nvPr/>
        </p:nvSpPr>
        <p:spPr>
          <a:xfrm>
            <a:off x="6398513" y="2221992"/>
            <a:ext cx="1529335" cy="1335024"/>
          </a:xfrm>
          <a:prstGeom prst="roundRect">
            <a:avLst>
              <a:gd name="adj" fmla="val 6087"/>
            </a:avLst>
          </a:prstGeom>
          <a:solidFill>
            <a:srgbClr val="0E294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2" name="Text 20"/>
          <p:cNvSpPr/>
          <p:nvPr/>
        </p:nvSpPr>
        <p:spPr>
          <a:xfrm>
            <a:off x="6517384" y="2751202"/>
            <a:ext cx="1291591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AFIRMAÇÃO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647688" y="2999232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</a:rPr>
              <a:t>o que se diz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9116568" y="3017520"/>
            <a:ext cx="594360" cy="0"/>
          </a:xfrm>
          <a:prstGeom prst="line">
            <a:avLst/>
          </a:prstGeom>
          <a:noFill/>
          <a:ln w="25400">
            <a:solidFill>
              <a:srgbClr val="E6E1D9"/>
            </a:solidFill>
            <a:prstDash val="solid"/>
            <a:tailEnd type="triangle"/>
          </a:ln>
        </p:spPr>
        <p:txBody>
          <a:bodyPr/>
          <a:lstStyle/>
          <a:p>
            <a:endParaRPr lang="pt-PT"/>
          </a:p>
        </p:txBody>
      </p:sp>
      <p:sp>
        <p:nvSpPr>
          <p:cNvPr id="25" name="Shape 23"/>
          <p:cNvSpPr/>
          <p:nvPr/>
        </p:nvSpPr>
        <p:spPr>
          <a:xfrm>
            <a:off x="8046720" y="2221992"/>
            <a:ext cx="1389888" cy="1344168"/>
          </a:xfrm>
          <a:prstGeom prst="roundRect">
            <a:avLst>
              <a:gd name="adj" fmla="val 6087"/>
            </a:avLst>
          </a:prstGeom>
          <a:solidFill>
            <a:srgbClr val="5C8A5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6" name="Text 24"/>
          <p:cNvSpPr/>
          <p:nvPr/>
        </p:nvSpPr>
        <p:spPr>
          <a:xfrm>
            <a:off x="8119872" y="2679192"/>
            <a:ext cx="131673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EVIDÊNCIA</a:t>
            </a: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8250174" y="2999232"/>
            <a:ext cx="1005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</a:rPr>
              <a:t>em que se apoia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9555479" y="2221992"/>
            <a:ext cx="1541145" cy="1344168"/>
          </a:xfrm>
          <a:prstGeom prst="roundRect">
            <a:avLst>
              <a:gd name="adj" fmla="val 6087"/>
            </a:avLst>
          </a:prstGeom>
          <a:solidFill>
            <a:srgbClr val="0E294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9" name="Text 27"/>
          <p:cNvSpPr/>
          <p:nvPr/>
        </p:nvSpPr>
        <p:spPr>
          <a:xfrm>
            <a:off x="9665208" y="2679192"/>
            <a:ext cx="1363218" cy="1828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CONCLUSÃO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9665208" y="2999232"/>
            <a:ext cx="136321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</a:rPr>
              <a:t>o que se deve aceitar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6492240" y="4169664"/>
            <a:ext cx="43159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E2940"/>
                </a:solidFill>
              </a:rPr>
              <a:t>A pergunta-chave não é “concordo?”, mas sim “que razões me são dadas para concordar?”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347472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5E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6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7384" y="-689812"/>
            <a:ext cx="12191695" cy="6858000"/>
          </a:xfrm>
          <a:prstGeom prst="rect">
            <a:avLst/>
          </a:prstGeom>
          <a:solidFill>
            <a:srgbClr val="F7F4E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6263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E294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Ética, estereótipos e responsabilidade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5684139" y="379857"/>
            <a:ext cx="6263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E6472"/>
                </a:solidFill>
              </a:rPr>
              <a:t>A análise da persuasão deve incluir efeitos sociais e não só técnicas comunicativas</a:t>
            </a:r>
            <a:endParaRPr lang="en-US" sz="1200" b="1" dirty="0"/>
          </a:p>
        </p:txBody>
      </p:sp>
      <p:pic>
        <p:nvPicPr>
          <p:cNvPr id="6" name="Image 0" descr="/mnt/data/wide_bright_illustration_of_a_collaborative_desig.png"/>
          <p:cNvPicPr>
            <a:picLocks noChangeAspect="1"/>
          </p:cNvPicPr>
          <p:nvPr/>
        </p:nvPicPr>
        <p:blipFill>
          <a:blip r:embed="rId3"/>
          <a:srcRect l="22116" r="22116"/>
          <a:stretch/>
        </p:blipFill>
        <p:spPr>
          <a:xfrm>
            <a:off x="7269480" y="1697092"/>
            <a:ext cx="4389120" cy="4429387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49808" y="1490472"/>
            <a:ext cx="82296" cy="82296"/>
          </a:xfrm>
          <a:prstGeom prst="ellipse">
            <a:avLst/>
          </a:prstGeom>
          <a:solidFill>
            <a:srgbClr val="D96C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8" name="Text 5"/>
          <p:cNvSpPr/>
          <p:nvPr/>
        </p:nvSpPr>
        <p:spPr>
          <a:xfrm>
            <a:off x="914400" y="1271016"/>
            <a:ext cx="544068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60" b="1" dirty="0">
                <a:solidFill>
                  <a:srgbClr val="0E2940"/>
                </a:solidFill>
              </a:rPr>
              <a:t>Que grupos são representados e que grupos desaparecem?</a:t>
            </a:r>
            <a:endParaRPr lang="en-US" sz="1260" b="1" dirty="0"/>
          </a:p>
        </p:txBody>
      </p:sp>
      <p:sp>
        <p:nvSpPr>
          <p:cNvPr id="9" name="Shape 6"/>
          <p:cNvSpPr/>
          <p:nvPr/>
        </p:nvSpPr>
        <p:spPr>
          <a:xfrm>
            <a:off x="749808" y="2057400"/>
            <a:ext cx="82296" cy="82296"/>
          </a:xfrm>
          <a:prstGeom prst="ellipse">
            <a:avLst/>
          </a:prstGeom>
          <a:solidFill>
            <a:srgbClr val="D96C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0" name="Text 7"/>
          <p:cNvSpPr/>
          <p:nvPr/>
        </p:nvSpPr>
        <p:spPr>
          <a:xfrm>
            <a:off x="914400" y="1810512"/>
            <a:ext cx="544068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60" b="1" dirty="0">
                <a:solidFill>
                  <a:srgbClr val="0E2940"/>
                </a:solidFill>
              </a:rPr>
              <a:t>A mensagem simplifica uma realidade complexa?</a:t>
            </a:r>
            <a:endParaRPr lang="en-US" sz="1260" b="1" dirty="0"/>
          </a:p>
        </p:txBody>
      </p:sp>
      <p:sp>
        <p:nvSpPr>
          <p:cNvPr id="11" name="Shape 8"/>
          <p:cNvSpPr/>
          <p:nvPr/>
        </p:nvSpPr>
        <p:spPr>
          <a:xfrm>
            <a:off x="749808" y="2624328"/>
            <a:ext cx="82296" cy="82296"/>
          </a:xfrm>
          <a:prstGeom prst="ellipse">
            <a:avLst/>
          </a:prstGeom>
          <a:solidFill>
            <a:srgbClr val="D96C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2" name="Text 9"/>
          <p:cNvSpPr/>
          <p:nvPr/>
        </p:nvSpPr>
        <p:spPr>
          <a:xfrm>
            <a:off x="914400" y="2368296"/>
            <a:ext cx="544068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60" b="1" dirty="0">
                <a:solidFill>
                  <a:srgbClr val="0E2940"/>
                </a:solidFill>
              </a:rPr>
              <a:t>Usa medo, humilhação, desumanização ou culpabilização?</a:t>
            </a:r>
            <a:endParaRPr lang="en-US" sz="1260" b="1" dirty="0"/>
          </a:p>
        </p:txBody>
      </p:sp>
      <p:sp>
        <p:nvSpPr>
          <p:cNvPr id="13" name="Shape 10"/>
          <p:cNvSpPr/>
          <p:nvPr/>
        </p:nvSpPr>
        <p:spPr>
          <a:xfrm>
            <a:off x="749808" y="3191256"/>
            <a:ext cx="82296" cy="82296"/>
          </a:xfrm>
          <a:prstGeom prst="ellipse">
            <a:avLst/>
          </a:prstGeom>
          <a:solidFill>
            <a:srgbClr val="D96C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4" name="Text 11"/>
          <p:cNvSpPr/>
          <p:nvPr/>
        </p:nvSpPr>
        <p:spPr>
          <a:xfrm>
            <a:off x="914400" y="2958325"/>
            <a:ext cx="544068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60" b="1" dirty="0">
                <a:solidFill>
                  <a:srgbClr val="0E2940"/>
                </a:solidFill>
              </a:rPr>
              <a:t>Os dados, imagens e testemunhos são usados de forma responsável?</a:t>
            </a:r>
            <a:endParaRPr lang="en-US" sz="1260" b="1" dirty="0"/>
          </a:p>
        </p:txBody>
      </p:sp>
      <p:sp>
        <p:nvSpPr>
          <p:cNvPr id="15" name="Shape 12"/>
          <p:cNvSpPr/>
          <p:nvPr/>
        </p:nvSpPr>
        <p:spPr>
          <a:xfrm>
            <a:off x="749808" y="3758184"/>
            <a:ext cx="82296" cy="82296"/>
          </a:xfrm>
          <a:prstGeom prst="ellipse">
            <a:avLst/>
          </a:prstGeom>
          <a:solidFill>
            <a:srgbClr val="D96C4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6" name="Text 13"/>
          <p:cNvSpPr/>
          <p:nvPr/>
        </p:nvSpPr>
        <p:spPr>
          <a:xfrm>
            <a:off x="914400" y="3534156"/>
            <a:ext cx="544068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60" b="1" dirty="0">
                <a:solidFill>
                  <a:srgbClr val="0E2940"/>
                </a:solidFill>
              </a:rPr>
              <a:t>A reconstrução alternativa evita manipular da mesma forma?</a:t>
            </a:r>
            <a:endParaRPr lang="en-US" sz="1260" b="1" dirty="0"/>
          </a:p>
        </p:txBody>
      </p:sp>
      <p:sp>
        <p:nvSpPr>
          <p:cNvPr id="18" name="Text 15"/>
          <p:cNvSpPr/>
          <p:nvPr/>
        </p:nvSpPr>
        <p:spPr>
          <a:xfrm>
            <a:off x="347472" y="4347692"/>
            <a:ext cx="6574696" cy="9506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070C0"/>
                </a:solidFill>
              </a:rPr>
              <a:t>O combate à desinformação e manipulação informativa é reconhecido como dimensão relevante para a proteção de valores democráticos.</a:t>
            </a:r>
            <a:endParaRPr lang="en-US" sz="1450" dirty="0">
              <a:solidFill>
                <a:srgbClr val="0070C0"/>
              </a:solidFill>
            </a:endParaRPr>
          </a:p>
        </p:txBody>
      </p:sp>
      <p:sp>
        <p:nvSpPr>
          <p:cNvPr id="19" name="Text 16"/>
          <p:cNvSpPr/>
          <p:nvPr/>
        </p:nvSpPr>
        <p:spPr>
          <a:xfrm>
            <a:off x="1014984" y="5650992"/>
            <a:ext cx="4983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5E6472"/>
                </a:solidFill>
              </a:rPr>
              <a:t>Síntese a partir da Comissão Europeia</a:t>
            </a:r>
            <a:endParaRPr lang="en-US" sz="700" dirty="0"/>
          </a:p>
        </p:txBody>
      </p:sp>
      <p:sp>
        <p:nvSpPr>
          <p:cNvPr id="20" name="Text 17"/>
          <p:cNvSpPr/>
          <p:nvPr/>
        </p:nvSpPr>
        <p:spPr>
          <a:xfrm>
            <a:off x="347472" y="647395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5E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650" dirty="0"/>
          </a:p>
        </p:txBody>
      </p:sp>
      <p:sp>
        <p:nvSpPr>
          <p:cNvPr id="21" name="Text 18"/>
          <p:cNvSpPr/>
          <p:nvPr/>
        </p:nvSpPr>
        <p:spPr>
          <a:xfrm>
            <a:off x="868680" y="6455664"/>
            <a:ext cx="10698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20" dirty="0">
                <a:solidFill>
                  <a:srgbClr val="5E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Comissão Europeia: Countering information manipulation; Code of Practice on Disinformation / DSA.</a:t>
            </a:r>
            <a:endParaRPr lang="en-US" sz="6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899</Words>
  <Application>Microsoft Office PowerPoint</Application>
  <PresentationFormat>Ecrã Panorâmico</PresentationFormat>
  <Paragraphs>180</Paragraphs>
  <Slides>13</Slides>
  <Notes>10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Luísa Magalhães</dc:creator>
  <cp:lastModifiedBy>Luísa Magalhães</cp:lastModifiedBy>
  <cp:revision>1</cp:revision>
  <dcterms:created xsi:type="dcterms:W3CDTF">2026-09-24T16:16:49Z</dcterms:created>
  <dcterms:modified xsi:type="dcterms:W3CDTF">2026-09-24T16:16:50Z</dcterms:modified>
</cp:coreProperties>
</file>