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Red Hat Text Bold"/>
      <p:regular r:id="rId201314"/>
    </p:embeddedFont>
    <p:embeddedFont>
      <p:font typeface="Red Hat Text Light"/>
      <p:regular r:id="rId201315"/>
    </p:embeddedFont>
    <p:embeddedFont>
      <p:font typeface="Red Hat Text"/>
      <p:regular r:id="rId201316"/>
    </p:embeddedFont>
    <p:embeddedFont>
      <p:font typeface="Roboto Light"/>
      <p:regular r:id="rId201317"/>
    </p:embeddedFont>
    <p:embeddedFont>
      <p:font typeface="Roboto"/>
      <p:regular r:id="rId201318"/>
    </p:embeddedFont>
    <p:embeddedFont>
      <p:font typeface="Roboto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AFA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1.png"/><Relationship Id="rId8" Type="http://schemas.openxmlformats.org/officeDocument/2006/relationships/image" Target="../media/image-6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svg"/><Relationship Id="rId3" Type="http://schemas.openxmlformats.org/officeDocument/2006/relationships/image" Target="../media/image-9-1.png"/><Relationship Id="rId4" Type="http://schemas.openxmlformats.org/officeDocument/2006/relationships/image" Target="../media/image-9-2.svg"/><Relationship Id="rId5" Type="http://schemas.openxmlformats.org/officeDocument/2006/relationships/image" Target="../media/image-9-1.png"/><Relationship Id="rId6" Type="http://schemas.openxmlformats.org/officeDocument/2006/relationships/image" Target="../media/image-9-2.svg"/><Relationship Id="rId7" Type="http://schemas.openxmlformats.org/officeDocument/2006/relationships/image" Target="../media/image-9-1.png"/><Relationship Id="rId8" Type="http://schemas.openxmlformats.org/officeDocument/2006/relationships/image" Target="../media/image-9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919660"/>
            <a:ext cx="4667845" cy="4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Segurança nas Praias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🏖️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588791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Dicas para te divertires em segurança no verão!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3952577" y="2996431"/>
            <a:ext cx="2594670" cy="227335"/>
          </a:xfrm>
          <a:prstGeom prst="roundRect">
            <a:avLst>
              <a:gd name="adj" fmla="val 7897"/>
            </a:avLst>
          </a:prstGeom>
          <a:solidFill>
            <a:srgbClr val="FAD1D1"/>
          </a:solidFill>
          <a:ln/>
        </p:spPr>
      </p:sp>
      <p:sp>
        <p:nvSpPr>
          <p:cNvPr id="6" name="Text 3"/>
          <p:cNvSpPr/>
          <p:nvPr/>
        </p:nvSpPr>
        <p:spPr>
          <a:xfrm>
            <a:off x="4042321" y="3041303"/>
            <a:ext cx="2872383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CIDADANIA E DESENVOLVIMENTO · 2.º CICLO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780901"/>
            <a:ext cx="4667845" cy="884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Diverte-te com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Responsabilidade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🌅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890043"/>
            <a:ext cx="4667845" cy="1706017"/>
          </a:xfrm>
          <a:prstGeom prst="roundRect">
            <a:avLst>
              <a:gd name="adj" fmla="val 1315"/>
            </a:avLst>
          </a:prstGeom>
          <a:solidFill>
            <a:srgbClr val="F3E8E8"/>
          </a:solidFill>
          <a:ln/>
        </p:spPr>
      </p:sp>
      <p:sp>
        <p:nvSpPr>
          <p:cNvPr id="5" name="Shape 2"/>
          <p:cNvSpPr/>
          <p:nvPr/>
        </p:nvSpPr>
        <p:spPr>
          <a:xfrm>
            <a:off x="3952577" y="1890043"/>
            <a:ext cx="2333923" cy="853008"/>
          </a:xfrm>
          <a:custGeom>
            <a:avLst/>
            <a:gdLst/>
            <a:ahLst/>
            <a:cxnLst/>
            <a:rect l="l" t="t" r="r" b="b"/>
            <a:pathLst>
              <a:path w="2333923" h="853008">
                <a:moveTo>
                  <a:pt x="18702" y="0"/>
                </a:moveTo>
                <a:lnTo>
                  <a:pt x="2333923" y="0"/>
                </a:lnTo>
                <a:lnTo>
                  <a:pt x="2333923" y="853008"/>
                </a:lnTo>
                <a:lnTo>
                  <a:pt x="0" y="853008"/>
                </a:lnTo>
                <a:lnTo>
                  <a:pt x="0" y="18702"/>
                </a:lnTo>
                <a:arcTo hR="18702" wR="18702" stAng="10800000" swAng="5400000"/>
                <a:close/>
              </a:path>
            </a:pathLst>
          </a:custGeom>
          <a:solidFill>
            <a:srgbClr val="F3E8E8"/>
          </a:solidFill>
          <a:ln/>
        </p:spPr>
      </p:sp>
      <p:sp>
        <p:nvSpPr>
          <p:cNvPr id="6" name="Text 3"/>
          <p:cNvSpPr/>
          <p:nvPr/>
        </p:nvSpPr>
        <p:spPr>
          <a:xfrm>
            <a:off x="4102150" y="2039615"/>
            <a:ext cx="2034778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🏖️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Respeita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102150" y="2354089"/>
            <a:ext cx="203477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As regras e os sinais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286500" y="1890043"/>
            <a:ext cx="2333923" cy="853008"/>
          </a:xfrm>
          <a:custGeom>
            <a:avLst/>
            <a:gdLst/>
            <a:ahLst/>
            <a:cxnLst/>
            <a:rect l="l" t="t" r="r" b="b"/>
            <a:pathLst>
              <a:path w="2333923" h="853008">
                <a:moveTo>
                  <a:pt x="0" y="0"/>
                </a:moveTo>
                <a:lnTo>
                  <a:pt x="2315221" y="0"/>
                </a:lnTo>
                <a:arcTo hR="18702" wR="18702" stAng="16200000" swAng="5400000"/>
                <a:lnTo>
                  <a:pt x="2333923" y="853008"/>
                </a:lnTo>
                <a:lnTo>
                  <a:pt x="0" y="853008"/>
                </a:lnTo>
                <a:lnTo>
                  <a:pt x="0" y="0"/>
                </a:lnTo>
                <a:close/>
              </a:path>
            </a:pathLst>
          </a:custGeom>
          <a:solidFill>
            <a:srgbClr val="F3E8E8"/>
          </a:solidFill>
          <a:ln/>
        </p:spPr>
      </p:sp>
      <p:sp>
        <p:nvSpPr>
          <p:cNvPr id="9" name="Shape 6"/>
          <p:cNvSpPr/>
          <p:nvPr/>
        </p:nvSpPr>
        <p:spPr>
          <a:xfrm>
            <a:off x="6286500" y="1890043"/>
            <a:ext cx="19050" cy="853008"/>
          </a:xfrm>
          <a:prstGeom prst="roundRect">
            <a:avLst>
              <a:gd name="adj" fmla="val 50000"/>
            </a:avLst>
          </a:prstGeom>
          <a:solidFill>
            <a:srgbClr val="D9CECE"/>
          </a:solidFill>
          <a:ln/>
        </p:spPr>
      </p:sp>
      <p:sp>
        <p:nvSpPr>
          <p:cNvPr id="10" name="Text 7"/>
          <p:cNvSpPr/>
          <p:nvPr/>
        </p:nvSpPr>
        <p:spPr>
          <a:xfrm>
            <a:off x="6436072" y="2039615"/>
            <a:ext cx="2034778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Protege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36072" y="2354089"/>
            <a:ext cx="203477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ti e aos outros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952577" y="2743051"/>
            <a:ext cx="4667845" cy="853008"/>
          </a:xfrm>
          <a:custGeom>
            <a:avLst/>
            <a:gdLst/>
            <a:ahLst/>
            <a:cxnLst/>
            <a:rect l="l" t="t" r="r" b="b"/>
            <a:pathLst>
              <a:path w="4667845" h="853008">
                <a:moveTo>
                  <a:pt x="0" y="0"/>
                </a:moveTo>
                <a:lnTo>
                  <a:pt x="4667845" y="0"/>
                </a:lnTo>
                <a:lnTo>
                  <a:pt x="4667845" y="834307"/>
                </a:lnTo>
                <a:arcTo hR="18702" wR="18702" stAng="0" swAng="5400000"/>
                <a:lnTo>
                  <a:pt x="18702" y="853008"/>
                </a:lnTo>
                <a:arcTo hR="18702" wR="18702" stAng="5400000" swAng="5400000"/>
                <a:lnTo>
                  <a:pt x="0" y="0"/>
                </a:lnTo>
                <a:close/>
              </a:path>
            </a:pathLst>
          </a:custGeom>
          <a:solidFill>
            <a:srgbClr val="F3E8E8"/>
          </a:solidFill>
          <a:ln/>
        </p:spPr>
      </p:sp>
      <p:sp>
        <p:nvSpPr>
          <p:cNvPr id="13" name="Shape 10"/>
          <p:cNvSpPr/>
          <p:nvPr/>
        </p:nvSpPr>
        <p:spPr>
          <a:xfrm>
            <a:off x="3952577" y="2743051"/>
            <a:ext cx="4667845" cy="19050"/>
          </a:xfrm>
          <a:prstGeom prst="roundRect">
            <a:avLst>
              <a:gd name="adj" fmla="val 50000"/>
            </a:avLst>
          </a:prstGeom>
          <a:solidFill>
            <a:srgbClr val="D9CECE"/>
          </a:solidFill>
          <a:ln/>
        </p:spPr>
      </p:sp>
      <p:sp>
        <p:nvSpPr>
          <p:cNvPr id="14" name="Text 11"/>
          <p:cNvSpPr/>
          <p:nvPr/>
        </p:nvSpPr>
        <p:spPr>
          <a:xfrm>
            <a:off x="4102150" y="2892623"/>
            <a:ext cx="4368701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😊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Aproveita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102150" y="3207097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 verão em segurança!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952577" y="3764310"/>
            <a:ext cx="4667845" cy="598289"/>
          </a:xfrm>
          <a:prstGeom prst="roundRect">
            <a:avLst>
              <a:gd name="adj" fmla="val 3751"/>
            </a:avLst>
          </a:prstGeom>
          <a:solidFill>
            <a:srgbClr val="FAD1D1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50" y="3982269"/>
            <a:ext cx="187003" cy="149572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438724" y="3951238"/>
            <a:ext cx="448932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Lembra-te: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um bom cidadão cuida de si e dos outros!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0652"/>
            <a:ext cx="8096845" cy="40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O Que São as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Bandeiras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da Praia?</a:t>
            </a:r>
            <a:endParaRPr lang="en-US" sz="2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567" y="1320850"/>
            <a:ext cx="4647158" cy="30980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009977" y="1161380"/>
            <a:ext cx="2615133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As bandeiras são sinais que os </a:t>
            </a:r>
            <a:pPr algn="l" indent="0" marL="0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salva-vidas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usam para comunicar o estado do mar.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6009977" y="1728267"/>
            <a:ext cx="2615133" cy="855762"/>
          </a:xfrm>
          <a:prstGeom prst="roundRect">
            <a:avLst>
              <a:gd name="adj" fmla="val 2418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166917" y="1885206"/>
            <a:ext cx="23012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🟢</a:t>
            </a:r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Verde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166917" y="2215158"/>
            <a:ext cx="23012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Mar calmo — podes entrar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09977" y="2711128"/>
            <a:ext cx="2615133" cy="855762"/>
          </a:xfrm>
          <a:prstGeom prst="roundRect">
            <a:avLst>
              <a:gd name="adj" fmla="val 2418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166917" y="2868067"/>
            <a:ext cx="23012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🟡</a:t>
            </a:r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Amarelo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166917" y="3198019"/>
            <a:ext cx="23012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Atenção — cuidado extra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09977" y="3693988"/>
            <a:ext cx="2615133" cy="855762"/>
          </a:xfrm>
          <a:prstGeom prst="roundRect">
            <a:avLst>
              <a:gd name="adj" fmla="val 2418"/>
            </a:avLst>
          </a:prstGeom>
          <a:solidFill>
            <a:srgbClr val="FFFAFA"/>
          </a:solidFill>
          <a:ln w="19050">
            <a:solidFill>
              <a:srgbClr val="D9CEC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166917" y="3850928"/>
            <a:ext cx="2301255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🔴</a:t>
            </a:r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Vermelho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166917" y="4180880"/>
            <a:ext cx="230125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Proibido entrar no mar!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9546"/>
            <a:ext cx="8096845" cy="3300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Antes de Entrares na Água…</a:t>
            </a:r>
            <a:endParaRPr lang="en-US" sz="20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17823"/>
            <a:ext cx="8096845" cy="35543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97097" y="3506631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Verificar Bandeiras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1897097" y="3775310"/>
            <a:ext cx="1419308" cy="307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Procura verde ou amarelo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5882078" y="3452042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Entrar Lentamente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882078" y="3720721"/>
            <a:ext cx="1419308" cy="307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Não mergulhes; anda devagar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901285" y="1290546"/>
            <a:ext cx="1419308" cy="412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Pedir ao Nadador-salvador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901285" y="1765517"/>
            <a:ext cx="1419308" cy="3070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1000"/>
              </a:lnSpc>
              <a:buNone/>
            </a:pPr>
            <a:r>
              <a:rPr lang="en-US" sz="11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Localiza a torre e pergunta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23577" y="4566791"/>
            <a:ext cx="8554045" cy="157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Estes três passos simples podem </a:t>
            </a:r>
            <a:pPr algn="l" indent="0" marL="0">
              <a:lnSpc>
                <a:spcPct val="117000"/>
              </a:lnSpc>
              <a:buNone/>
            </a:pPr>
            <a:r>
              <a:rPr lang="en-US" sz="8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salvar a tua vida</a:t>
            </a:r>
            <a:pPr algn="l" indent="0" marL="0">
              <a:lnSpc>
                <a:spcPct val="117000"/>
              </a:lnSpc>
              <a:buNone/>
            </a:pPr>
            <a:r>
              <a:rPr lang="en-US" sz="8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ou a de um amigo!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192039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O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Salva-Vidas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é o Teu Aliado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856408"/>
            <a:ext cx="2259137" cy="1092398"/>
          </a:xfrm>
          <a:prstGeom prst="roundRect">
            <a:avLst>
              <a:gd name="adj" fmla="val 2054"/>
            </a:avLst>
          </a:prstGeom>
          <a:solidFill>
            <a:srgbClr val="F3E8E8"/>
          </a:solidFill>
          <a:ln/>
        </p:spPr>
      </p:sp>
      <p:sp>
        <p:nvSpPr>
          <p:cNvPr id="5" name="Text 2"/>
          <p:cNvSpPr/>
          <p:nvPr/>
        </p:nvSpPr>
        <p:spPr>
          <a:xfrm>
            <a:off x="4102150" y="2005980"/>
            <a:ext cx="1959992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👁️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Observa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102150" y="2320454"/>
            <a:ext cx="19599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Vigia toda a praia de uma torre alta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6361286" y="1856408"/>
            <a:ext cx="2259137" cy="1092398"/>
          </a:xfrm>
          <a:prstGeom prst="roundRect">
            <a:avLst>
              <a:gd name="adj" fmla="val 2054"/>
            </a:avLst>
          </a:prstGeom>
          <a:solidFill>
            <a:srgbClr val="F3E8E8"/>
          </a:solidFill>
          <a:ln/>
        </p:spPr>
      </p:sp>
      <p:sp>
        <p:nvSpPr>
          <p:cNvPr id="8" name="Text 5"/>
          <p:cNvSpPr/>
          <p:nvPr/>
        </p:nvSpPr>
        <p:spPr>
          <a:xfrm>
            <a:off x="6510858" y="2005980"/>
            <a:ext cx="1959992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🆘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Intervém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510858" y="2320454"/>
            <a:ext cx="1959992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Age rapidamente em caso de perigo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952577" y="3098378"/>
            <a:ext cx="4667845" cy="853008"/>
          </a:xfrm>
          <a:prstGeom prst="roundRect">
            <a:avLst>
              <a:gd name="adj" fmla="val 2631"/>
            </a:avLst>
          </a:prstGeom>
          <a:solidFill>
            <a:srgbClr val="F3E8E8"/>
          </a:solidFill>
          <a:ln/>
        </p:spPr>
      </p:sp>
      <p:sp>
        <p:nvSpPr>
          <p:cNvPr id="11" name="Text 8"/>
          <p:cNvSpPr/>
          <p:nvPr/>
        </p:nvSpPr>
        <p:spPr>
          <a:xfrm>
            <a:off x="4102150" y="3247951"/>
            <a:ext cx="4368701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Informa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4102150" y="3562424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Tira dúvidas sobre o mar e as bandeiras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Perigos Escondidos no 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Mar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1118"/>
            <a:ext cx="3957191" cy="39571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7994" y="2538636"/>
            <a:ext cx="4414391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O mar parece calmo, mas pode esconder perigos.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3B353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Conhece-os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para os evitar!</a:t>
            </a:r>
            <a:endParaRPr lang="en-US" sz="550" dirty="0"/>
          </a:p>
        </p:txBody>
      </p:sp>
      <p:sp>
        <p:nvSpPr>
          <p:cNvPr id="5" name="Shape 2"/>
          <p:cNvSpPr/>
          <p:nvPr/>
        </p:nvSpPr>
        <p:spPr>
          <a:xfrm>
            <a:off x="4667994" y="2670423"/>
            <a:ext cx="3957191" cy="201885"/>
          </a:xfrm>
          <a:prstGeom prst="roundRect">
            <a:avLst>
              <a:gd name="adj" fmla="val 5558"/>
            </a:avLst>
          </a:prstGeom>
          <a:solidFill>
            <a:srgbClr val="FCF2B5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780" y="2765078"/>
            <a:ext cx="93464" cy="7478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911030" y="2722736"/>
            <a:ext cx="409656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 sentires uma corrente a puxar-te para o mar, </a:t>
            </a:r>
            <a:pPr algn="l" indent="0" marL="0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não nades contra ela</a:t>
            </a:r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 — nada em paralelo à costa e pede ajuda.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501006"/>
            <a:ext cx="8096845" cy="4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Regras de Ouro na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Praia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🌊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9686" y="2249649"/>
            <a:ext cx="224358" cy="2243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09724" y="2244998"/>
            <a:ext cx="346873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Nunca nades sozinho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09724" y="2554709"/>
            <a:ext cx="3468737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Está sempre com um adulto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1572" y="2249649"/>
            <a:ext cx="224358" cy="2243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51611" y="2244998"/>
            <a:ext cx="34688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Respeita as bandeiras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151611" y="2554709"/>
            <a:ext cx="346881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 está vermelho, fica na areia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9686" y="3097969"/>
            <a:ext cx="224358" cy="22435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09724" y="3093318"/>
            <a:ext cx="346873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Usa protetor solar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009724" y="3403029"/>
            <a:ext cx="3468737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Aplica 30 min antes e repõe de 2 em 2 horas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1572" y="3097969"/>
            <a:ext cx="224358" cy="22435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51611" y="3093318"/>
            <a:ext cx="34688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Hidrata-te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5151611" y="3403029"/>
            <a:ext cx="346881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Bebe água, mesmo sem sede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24458"/>
            <a:ext cx="4667845" cy="3072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Protege-te do </a:t>
            </a:r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Sol</a:t>
            </a:r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☀️</a:t>
            </a:r>
            <a:endParaRPr lang="en-US" sz="1900" dirty="0"/>
          </a:p>
        </p:txBody>
      </p:sp>
      <p:sp>
        <p:nvSpPr>
          <p:cNvPr id="4" name="Shape 1"/>
          <p:cNvSpPr/>
          <p:nvPr/>
        </p:nvSpPr>
        <p:spPr>
          <a:xfrm>
            <a:off x="3952577" y="837754"/>
            <a:ext cx="4667845" cy="917302"/>
          </a:xfrm>
          <a:prstGeom prst="roundRect">
            <a:avLst>
              <a:gd name="adj" fmla="val 1682"/>
            </a:avLst>
          </a:prstGeom>
          <a:solidFill>
            <a:srgbClr val="F3E8E8"/>
          </a:solidFill>
          <a:ln/>
        </p:spPr>
      </p:sp>
      <p:sp>
        <p:nvSpPr>
          <p:cNvPr id="5" name="Shape 2"/>
          <p:cNvSpPr/>
          <p:nvPr/>
        </p:nvSpPr>
        <p:spPr>
          <a:xfrm>
            <a:off x="4055418" y="940594"/>
            <a:ext cx="308521" cy="308521"/>
          </a:xfrm>
          <a:prstGeom prst="ellipse">
            <a:avLst/>
          </a:prstGeom>
          <a:solidFill>
            <a:srgbClr val="F5A3A3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0250" y="1025426"/>
            <a:ext cx="138857" cy="1388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55418" y="1319808"/>
            <a:ext cx="4462165" cy="151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Protetor Solar</a:t>
            </a:r>
            <a:endParaRPr lang="en-US" sz="950" dirty="0"/>
          </a:p>
        </p:txBody>
      </p:sp>
      <p:sp>
        <p:nvSpPr>
          <p:cNvPr id="8" name="Text 4"/>
          <p:cNvSpPr/>
          <p:nvPr/>
        </p:nvSpPr>
        <p:spPr>
          <a:xfrm>
            <a:off x="4055418" y="1513433"/>
            <a:ext cx="4462165" cy="138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FPS 30 ou superior</a:t>
            </a:r>
            <a:endParaRPr lang="en-US" sz="800" dirty="0"/>
          </a:p>
        </p:txBody>
      </p:sp>
      <p:sp>
        <p:nvSpPr>
          <p:cNvPr id="9" name="Shape 5"/>
          <p:cNvSpPr/>
          <p:nvPr/>
        </p:nvSpPr>
        <p:spPr>
          <a:xfrm>
            <a:off x="3952577" y="1825749"/>
            <a:ext cx="4667845" cy="917302"/>
          </a:xfrm>
          <a:prstGeom prst="roundRect">
            <a:avLst>
              <a:gd name="adj" fmla="val 1682"/>
            </a:avLst>
          </a:prstGeom>
          <a:solidFill>
            <a:srgbClr val="F3E8E8"/>
          </a:solidFill>
          <a:ln/>
        </p:spPr>
      </p:sp>
      <p:sp>
        <p:nvSpPr>
          <p:cNvPr id="10" name="Shape 6"/>
          <p:cNvSpPr/>
          <p:nvPr/>
        </p:nvSpPr>
        <p:spPr>
          <a:xfrm>
            <a:off x="4055418" y="1928589"/>
            <a:ext cx="308521" cy="308521"/>
          </a:xfrm>
          <a:prstGeom prst="ellipse">
            <a:avLst/>
          </a:prstGeom>
          <a:solidFill>
            <a:srgbClr val="F5A3A3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0250" y="2013421"/>
            <a:ext cx="138857" cy="13885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055418" y="2307803"/>
            <a:ext cx="4462165" cy="151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Chapéu</a:t>
            </a:r>
            <a:endParaRPr lang="en-US" sz="950" dirty="0"/>
          </a:p>
        </p:txBody>
      </p:sp>
      <p:sp>
        <p:nvSpPr>
          <p:cNvPr id="13" name="Text 8"/>
          <p:cNvSpPr/>
          <p:nvPr/>
        </p:nvSpPr>
        <p:spPr>
          <a:xfrm>
            <a:off x="4055418" y="2501429"/>
            <a:ext cx="4462165" cy="138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Protege a cabeça</a:t>
            </a:r>
            <a:endParaRPr lang="en-US" sz="800" dirty="0"/>
          </a:p>
        </p:txBody>
      </p:sp>
      <p:sp>
        <p:nvSpPr>
          <p:cNvPr id="14" name="Shape 9"/>
          <p:cNvSpPr/>
          <p:nvPr/>
        </p:nvSpPr>
        <p:spPr>
          <a:xfrm>
            <a:off x="3952577" y="2813745"/>
            <a:ext cx="4667845" cy="917302"/>
          </a:xfrm>
          <a:prstGeom prst="roundRect">
            <a:avLst>
              <a:gd name="adj" fmla="val 1682"/>
            </a:avLst>
          </a:prstGeom>
          <a:solidFill>
            <a:srgbClr val="F3E8E8"/>
          </a:solidFill>
          <a:ln/>
        </p:spPr>
      </p:sp>
      <p:sp>
        <p:nvSpPr>
          <p:cNvPr id="15" name="Shape 10"/>
          <p:cNvSpPr/>
          <p:nvPr/>
        </p:nvSpPr>
        <p:spPr>
          <a:xfrm>
            <a:off x="4055418" y="2916585"/>
            <a:ext cx="308521" cy="308521"/>
          </a:xfrm>
          <a:prstGeom prst="ellipse">
            <a:avLst/>
          </a:prstGeom>
          <a:solidFill>
            <a:srgbClr val="F5A3A3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40250" y="3001417"/>
            <a:ext cx="138857" cy="13885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055418" y="3295799"/>
            <a:ext cx="4462165" cy="151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Óculos</a:t>
            </a:r>
            <a:endParaRPr lang="en-US" sz="950" dirty="0"/>
          </a:p>
        </p:txBody>
      </p:sp>
      <p:sp>
        <p:nvSpPr>
          <p:cNvPr id="18" name="Text 12"/>
          <p:cNvSpPr/>
          <p:nvPr/>
        </p:nvSpPr>
        <p:spPr>
          <a:xfrm>
            <a:off x="4055418" y="3489424"/>
            <a:ext cx="4462165" cy="138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Protege os olhos</a:t>
            </a:r>
            <a:endParaRPr lang="en-US" sz="800" dirty="0"/>
          </a:p>
        </p:txBody>
      </p:sp>
      <p:sp>
        <p:nvSpPr>
          <p:cNvPr id="19" name="Shape 13"/>
          <p:cNvSpPr/>
          <p:nvPr/>
        </p:nvSpPr>
        <p:spPr>
          <a:xfrm>
            <a:off x="3952577" y="3801740"/>
            <a:ext cx="4667845" cy="917302"/>
          </a:xfrm>
          <a:prstGeom prst="roundRect">
            <a:avLst>
              <a:gd name="adj" fmla="val 1682"/>
            </a:avLst>
          </a:prstGeom>
          <a:solidFill>
            <a:srgbClr val="F3E8E8"/>
          </a:solidFill>
          <a:ln/>
        </p:spPr>
      </p:sp>
      <p:sp>
        <p:nvSpPr>
          <p:cNvPr id="20" name="Shape 14"/>
          <p:cNvSpPr/>
          <p:nvPr/>
        </p:nvSpPr>
        <p:spPr>
          <a:xfrm>
            <a:off x="4055418" y="3904580"/>
            <a:ext cx="308521" cy="308521"/>
          </a:xfrm>
          <a:prstGeom prst="ellipse">
            <a:avLst/>
          </a:prstGeom>
          <a:solidFill>
            <a:srgbClr val="F5A3A3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40250" y="3989412"/>
            <a:ext cx="138857" cy="138857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055418" y="4283794"/>
            <a:ext cx="4462165" cy="151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Horas Seguras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4055418" y="4477420"/>
            <a:ext cx="4462165" cy="138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Evita 12h–16h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4103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Como Pedir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Ajuda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🆘</a:t>
            </a:r>
            <a:endParaRPr lang="en-US" sz="2550" dirty="0"/>
          </a:p>
        </p:txBody>
      </p:sp>
      <p:sp>
        <p:nvSpPr>
          <p:cNvPr id="3" name="Shape 1"/>
          <p:cNvSpPr/>
          <p:nvPr/>
        </p:nvSpPr>
        <p:spPr>
          <a:xfrm>
            <a:off x="1854845" y="2182862"/>
            <a:ext cx="2482602" cy="1379190"/>
          </a:xfrm>
          <a:prstGeom prst="roundRect">
            <a:avLst>
              <a:gd name="adj" fmla="val 1500"/>
            </a:avLst>
          </a:prstGeom>
          <a:solidFill>
            <a:srgbClr val="DFDFE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4708" y="2733973"/>
            <a:ext cx="142875" cy="1428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324249" y="2940546"/>
            <a:ext cx="1543794" cy="102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8000"/>
              </a:lnSpc>
              <a:buNone/>
            </a:pPr>
            <a:r>
              <a:rPr lang="en-US" sz="500" dirty="0">
                <a:solidFill>
                  <a:srgbClr val="AEAEB2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Houve um erro ao gerar esta imagem</a:t>
            </a:r>
            <a:endParaRPr lang="en-US" sz="500" dirty="0"/>
          </a:p>
        </p:txBody>
      </p:sp>
      <p:sp>
        <p:nvSpPr>
          <p:cNvPr id="6" name="Text 3"/>
          <p:cNvSpPr/>
          <p:nvPr/>
        </p:nvSpPr>
        <p:spPr>
          <a:xfrm>
            <a:off x="6009977" y="1126927"/>
            <a:ext cx="2615133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Se vires alguém em perigo ou precisares de ajuda: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009977" y="1693813"/>
            <a:ext cx="275779" cy="1723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01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09977" y="1909093"/>
            <a:ext cx="2615133" cy="1905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9" name="Text 6"/>
          <p:cNvSpPr/>
          <p:nvPr/>
        </p:nvSpPr>
        <p:spPr>
          <a:xfrm>
            <a:off x="6009977" y="2016100"/>
            <a:ext cx="2615133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Mantém a calma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009977" y="2449488"/>
            <a:ext cx="275779" cy="1723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02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009977" y="2664768"/>
            <a:ext cx="2615133" cy="1905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2" name="Text 9"/>
          <p:cNvSpPr/>
          <p:nvPr/>
        </p:nvSpPr>
        <p:spPr>
          <a:xfrm>
            <a:off x="6009977" y="2771775"/>
            <a:ext cx="2615133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Acena ao salva-vidas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009977" y="3205163"/>
            <a:ext cx="275779" cy="1723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03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009977" y="3420442"/>
            <a:ext cx="2615133" cy="1905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5" name="Text 12"/>
          <p:cNvSpPr/>
          <p:nvPr/>
        </p:nvSpPr>
        <p:spPr>
          <a:xfrm>
            <a:off x="6009977" y="3527450"/>
            <a:ext cx="2615133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Grita "Ajuda!"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009977" y="3960837"/>
            <a:ext cx="275779" cy="17234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3B3535"/>
                </a:solidFill>
                <a:latin typeface="Red Hat Text Light" pitchFamily="34" charset="0"/>
                <a:ea typeface="Red Hat Text Light" pitchFamily="34" charset="-122"/>
                <a:cs typeface="Red Hat Text Light" pitchFamily="34" charset="-120"/>
              </a:rPr>
              <a:t>04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009977" y="4176117"/>
            <a:ext cx="2615133" cy="19050"/>
          </a:xfrm>
          <a:prstGeom prst="rect">
            <a:avLst/>
          </a:prstGeom>
          <a:solidFill>
            <a:srgbClr val="F5A3A3"/>
          </a:solidFill>
          <a:ln/>
        </p:spPr>
      </p:sp>
      <p:sp>
        <p:nvSpPr>
          <p:cNvPr id="18" name="Text 15"/>
          <p:cNvSpPr/>
          <p:nvPr/>
        </p:nvSpPr>
        <p:spPr>
          <a:xfrm>
            <a:off x="6009977" y="4283125"/>
            <a:ext cx="2615133" cy="202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Liga 112 se necessário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08881"/>
            <a:ext cx="8096845" cy="444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Testa os Teus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F5A3A3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Conhecimentos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1F1E1E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✅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52873"/>
            <a:ext cx="3973637" cy="13160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20578" y="1665089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1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92200" y="2151236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Bandeira vermelha significa…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92200" y="2460947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Proibido entrar no mar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6786" y="1552873"/>
            <a:ext cx="3973637" cy="131608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43787" y="1665089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4815408" y="2151236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Se sentires uma corrente forte…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4815408" y="2460947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Nada em paralelo à costa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018532"/>
            <a:ext cx="3973637" cy="131608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20578" y="313074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3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92200" y="3616896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O número de emergência é…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92200" y="3926607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112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46786" y="3018532"/>
            <a:ext cx="3973637" cy="131608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43787" y="313074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1"/>
          <p:cNvSpPr/>
          <p:nvPr/>
        </p:nvSpPr>
        <p:spPr>
          <a:xfrm>
            <a:off x="4815408" y="3616896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B3535"/>
                </a:solidFill>
                <a:latin typeface="Red Hat Text" pitchFamily="34" charset="0"/>
                <a:ea typeface="Red Hat Text" pitchFamily="34" charset="-122"/>
                <a:cs typeface="Red Hat Text" pitchFamily="34" charset="-120"/>
              </a:rPr>
              <a:t>As horas mais perigosas de sol são…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815408" y="3926607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B353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Entre as 12h e as 16h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2026-07-31T11:32:31Z</dcterms:created>
  <dcterms:modified xsi:type="dcterms:W3CDTF">2026-07-31T11:32:31Z</dcterms:modified>
</cp:coreProperties>
</file>