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Inter Bold"/>
      <p:regular r:id="rId201314"/>
    </p:embeddedFont>
    <p:embeddedFont>
      <p:font typeface="Inter"/>
      <p:regular r:id="rId201315"/>
    </p:embeddedFont>
    <p:embeddedFont>
      <p:font typeface="Inter Black"/>
      <p:regular r:id="rId201316"/>
    </p:embeddedFont>
    <p:embeddedFont>
      <p:font typeface="Petrona"/>
      <p:regular r:id="rId201317"/>
    </p:embeddedFont>
    <p:embeddedFont>
      <p:font typeface="Petrona Bold"/>
      <p:regular r:id="rId201318"/>
    </p:embeddedFont>
    <p:embeddedFont>
      <p:font typeface="Petrona Black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751335"/>
            <a:ext cx="4722763" cy="974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Afonso Henriques: O Pequeno Grande Herói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496119" y="2938463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Uma história de coragem, sonhos e um reino que nasceu do coração de um menino valente. Bem-vindos à aventura de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Portugal!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047899"/>
            <a:ext cx="4722763" cy="974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Portugal: Um Reino de Histórias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3925119" y="2235026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Afonso Henriques continua vivo na nossa bandeira, nos nossos castelos e nas nossas raízes. Ele foi o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primeiro rei de Portugal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o nosso maior herói!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🇵🇹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3074938"/>
            <a:ext cx="4722763" cy="1020589"/>
          </a:xfrm>
          <a:prstGeom prst="roundRect">
            <a:avLst>
              <a:gd name="adj" fmla="val 5834"/>
            </a:avLst>
          </a:prstGeom>
          <a:solidFill>
            <a:srgbClr val="E0D7F4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877" y="3275707"/>
            <a:ext cx="177180" cy="1417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85816" y="3252118"/>
            <a:ext cx="412030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 agora, pequenos portugueses: o desafio é vosso! Continuem a construir e a amar o nosso país, tal como Afonso fez há tantos anos.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💜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04751"/>
            <a:ext cx="5177582" cy="29339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24339" y="922511"/>
            <a:ext cx="634826" cy="215354"/>
          </a:xfrm>
          <a:prstGeom prst="roundRect">
            <a:avLst>
              <a:gd name="adj" fmla="val 22119"/>
            </a:avLst>
          </a:prstGeom>
          <a:solidFill>
            <a:srgbClr val="E0D7F4"/>
          </a:solidFill>
          <a:ln/>
        </p:spPr>
      </p:sp>
      <p:sp>
        <p:nvSpPr>
          <p:cNvPr id="4" name="Text 1"/>
          <p:cNvSpPr/>
          <p:nvPr/>
        </p:nvSpPr>
        <p:spPr>
          <a:xfrm>
            <a:off x="6109395" y="965002"/>
            <a:ext cx="921916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INÍCIO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024339" y="1194569"/>
            <a:ext cx="2628230" cy="974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Um Menino em Guimarães</a:t>
            </a:r>
            <a:endParaRPr lang="en-US" sz="3050" dirty="0"/>
          </a:p>
        </p:txBody>
      </p:sp>
      <p:sp>
        <p:nvSpPr>
          <p:cNvPr id="6" name="Text 3"/>
          <p:cNvSpPr/>
          <p:nvPr/>
        </p:nvSpPr>
        <p:spPr>
          <a:xfrm>
            <a:off x="6024339" y="2310854"/>
            <a:ext cx="2628230" cy="1942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Num castelo cheio de torres e bandeiras, nasceu um príncipe chamado 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Afonso Henriques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Desde pequenino, ele sonhava com algo muito especial: 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criar um país só seu!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Guimarães foi o berço deste herói — e é por isso que hoje se diz que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"em Guimarães nasceu Portugal"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🏰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476324"/>
            <a:ext cx="851967" cy="215354"/>
          </a:xfrm>
          <a:prstGeom prst="roundRect">
            <a:avLst>
              <a:gd name="adj" fmla="val 22119"/>
            </a:avLst>
          </a:prstGeom>
          <a:solidFill>
            <a:srgbClr val="E0D7F4"/>
          </a:solidFill>
          <a:ln/>
        </p:spPr>
      </p:sp>
      <p:sp>
        <p:nvSpPr>
          <p:cNvPr id="4" name="Text 1"/>
          <p:cNvSpPr/>
          <p:nvPr/>
        </p:nvSpPr>
        <p:spPr>
          <a:xfrm>
            <a:off x="4010174" y="518815"/>
            <a:ext cx="1139056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CORAGEM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3925119" y="748382"/>
            <a:ext cx="4722763" cy="487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Cavaleiro Destemido</a:t>
            </a:r>
            <a:endParaRPr lang="en-US" sz="3050" dirty="0"/>
          </a:p>
        </p:txBody>
      </p:sp>
      <p:sp>
        <p:nvSpPr>
          <p:cNvPr id="6" name="Shape 3"/>
          <p:cNvSpPr/>
          <p:nvPr/>
        </p:nvSpPr>
        <p:spPr>
          <a:xfrm>
            <a:off x="3925119" y="1448246"/>
            <a:ext cx="2290465" cy="1992213"/>
          </a:xfrm>
          <a:prstGeom prst="roundRect">
            <a:avLst>
              <a:gd name="adj" fmla="val 2989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71640" y="1594768"/>
            <a:ext cx="1997422" cy="253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🗡️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Aos 14 Anos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071640" y="1933054"/>
            <a:ext cx="1997422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Afonso decidiu que queria ser cavaleiro e liderar o seu povo. Com muita determinação, treinou todos os dias para se tornar forte e corajoso.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7342" y="1448246"/>
            <a:ext cx="2290539" cy="1992213"/>
          </a:xfrm>
          <a:prstGeom prst="roundRect">
            <a:avLst>
              <a:gd name="adj" fmla="val 2989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03863" y="1594768"/>
            <a:ext cx="1997497" cy="253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💪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Treino Rigoroso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503863" y="1933054"/>
            <a:ext cx="1997497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Aprender a montar a cavalo, a usar a espada e a comandar soldados era o seu maior desafio. Mas Afonso nunca desistiu!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582219"/>
            <a:ext cx="4722763" cy="1084957"/>
          </a:xfrm>
          <a:prstGeom prst="roundRect">
            <a:avLst>
              <a:gd name="adj" fmla="val 5488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71640" y="3728740"/>
            <a:ext cx="4429720" cy="253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👑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O Seu Destino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071640" y="4067026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 sabia que um dia seria rei. E com esse sonho no coração, preparou-se para grandes batalhas.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76709"/>
            <a:ext cx="382712" cy="205234"/>
          </a:xfrm>
          <a:prstGeom prst="roundRect">
            <a:avLst>
              <a:gd name="adj" fmla="val 22122"/>
            </a:avLst>
          </a:prstGeom>
          <a:solidFill>
            <a:srgbClr val="E0D7F4"/>
          </a:solidFill>
          <a:ln/>
        </p:spPr>
      </p:sp>
      <p:sp>
        <p:nvSpPr>
          <p:cNvPr id="3" name="Text 1"/>
          <p:cNvSpPr/>
          <p:nvPr/>
        </p:nvSpPr>
        <p:spPr>
          <a:xfrm>
            <a:off x="577155" y="617190"/>
            <a:ext cx="677838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1128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833438"/>
            <a:ext cx="2638797" cy="9288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Batalha de São Mamede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96119" y="1891010"/>
            <a:ext cx="2638797" cy="1809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Afonso enfrentou um grande desafio: libertar o Condado Portucalense das mãos de quem não queria que Portugal fosse livre. Foi uma batalha muito importante!</a:t>
            </a:r>
            <a:endParaRPr lang="en-US" sz="105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 coragem e determinação, 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Afonso venceu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deu o primeiro passo para a independência do seu reino. 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🎉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96119" y="3845421"/>
            <a:ext cx="2638797" cy="721370"/>
          </a:xfrm>
          <a:prstGeom prst="roundRect">
            <a:avLst>
              <a:gd name="adj" fmla="val 7867"/>
            </a:avLst>
          </a:prstGeom>
          <a:solidFill>
            <a:srgbClr val="E0D7F4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80" y="4048348"/>
            <a:ext cx="168846" cy="13506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35087" y="3994993"/>
            <a:ext cx="2064767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 batalha marcou o início de uma nova história para Portugal!</a:t>
            </a:r>
            <a:endParaRPr lang="en-US" sz="10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332" y="1103188"/>
            <a:ext cx="5183237" cy="29371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410468"/>
            <a:ext cx="383753" cy="205234"/>
          </a:xfrm>
          <a:prstGeom prst="roundRect">
            <a:avLst>
              <a:gd name="adj" fmla="val 22122"/>
            </a:avLst>
          </a:prstGeom>
          <a:solidFill>
            <a:srgbClr val="E0D7F4"/>
          </a:solidFill>
          <a:ln/>
        </p:spPr>
      </p:sp>
      <p:sp>
        <p:nvSpPr>
          <p:cNvPr id="4" name="Text 1"/>
          <p:cNvSpPr/>
          <p:nvPr/>
        </p:nvSpPr>
        <p:spPr>
          <a:xfrm>
            <a:off x="577155" y="450949"/>
            <a:ext cx="678879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1139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96119" y="667196"/>
            <a:ext cx="4722763" cy="464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Batalha de Ourique</a:t>
            </a:r>
            <a:endParaRPr lang="en-US" sz="2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324794"/>
            <a:ext cx="2297013" cy="184844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63551" y="1426146"/>
            <a:ext cx="162074" cy="20262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650230" y="1865188"/>
            <a:ext cx="1988790" cy="232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Cinco Reis Contra Um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650230" y="2174677"/>
            <a:ext cx="1988790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Afonso enfrentou cinco reis inimigos com muito poucos soldados. Mas a sua coragem era maior do que o medo!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21868" y="1324794"/>
            <a:ext cx="2297013" cy="184844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989301" y="1426146"/>
            <a:ext cx="162074" cy="20262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3075980" y="1865188"/>
            <a:ext cx="1988790" cy="232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Uma Vitória Incrível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3075980" y="2174677"/>
            <a:ext cx="1988790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 todas as probabilidades, Afonso venceu a batalha. O povo ficou tão feliz que o aclamou como rei!</a:t>
            </a:r>
            <a:endParaRPr lang="en-US" sz="10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301975"/>
            <a:ext cx="4722763" cy="143098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776426" y="3403327"/>
            <a:ext cx="162074" cy="20262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250" dirty="0"/>
          </a:p>
        </p:txBody>
      </p:sp>
      <p:sp>
        <p:nvSpPr>
          <p:cNvPr id="16" name="Text 10"/>
          <p:cNvSpPr/>
          <p:nvPr/>
        </p:nvSpPr>
        <p:spPr>
          <a:xfrm>
            <a:off x="650230" y="3842370"/>
            <a:ext cx="4414540" cy="232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Primeiro Rei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650230" y="4151858"/>
            <a:ext cx="4414540" cy="4269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soldados levantaram Afonso nos seus escudos e disseram: </a:t>
            </a:r>
            <a:pPr algn="l" indent="0" marL="0">
              <a:lnSpc>
                <a:spcPct val="130000"/>
              </a:lnSpc>
              <a:buNone/>
            </a:pPr>
            <a:r>
              <a:rPr lang="en-US" sz="10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"Afonso é agora o nosso rei!"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👑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03188"/>
            <a:ext cx="5183237" cy="29371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3772" y="576709"/>
            <a:ext cx="386581" cy="205234"/>
          </a:xfrm>
          <a:prstGeom prst="roundRect">
            <a:avLst>
              <a:gd name="adj" fmla="val 22122"/>
            </a:avLst>
          </a:prstGeom>
          <a:solidFill>
            <a:srgbClr val="E0D7F4"/>
          </a:solidFill>
          <a:ln/>
        </p:spPr>
      </p:sp>
      <p:sp>
        <p:nvSpPr>
          <p:cNvPr id="4" name="Text 1"/>
          <p:cNvSpPr/>
          <p:nvPr/>
        </p:nvSpPr>
        <p:spPr>
          <a:xfrm>
            <a:off x="6094809" y="617190"/>
            <a:ext cx="681707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1143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013772" y="833438"/>
            <a:ext cx="2638797" cy="9288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Sonho da Independência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6013772" y="1891010"/>
            <a:ext cx="2638797" cy="1809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Afonso encontrou-se com o seu primo, o rei de Leão, na cidade de </a:t>
            </a:r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Zamora</a:t>
            </a:r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Com palavras sábias e muita convicção, convenceu-o a aceitar que </a:t>
            </a:r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Portugal era um reino independente!</a:t>
            </a:r>
            <a:endParaRPr lang="en-US" sz="105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Tratado de Zamora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foi assinado e Portugal tornou-se, oficialmente, um país livre. 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🎊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013772" y="3845421"/>
            <a:ext cx="2638797" cy="721370"/>
          </a:xfrm>
          <a:prstGeom prst="roundRect">
            <a:avLst>
              <a:gd name="adj" fmla="val 7867"/>
            </a:avLst>
          </a:prstGeom>
          <a:solidFill>
            <a:srgbClr val="B6FCB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8834" y="4048348"/>
            <a:ext cx="168846" cy="13506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52741" y="3994993"/>
            <a:ext cx="2064767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Portugal nasceu como reino independente em 1143!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520898"/>
            <a:ext cx="889992" cy="174947"/>
          </a:xfrm>
          <a:prstGeom prst="roundRect">
            <a:avLst>
              <a:gd name="adj" fmla="val 22122"/>
            </a:avLst>
          </a:prstGeom>
          <a:solidFill>
            <a:srgbClr val="E0D7F4"/>
          </a:solidFill>
          <a:ln/>
        </p:spPr>
      </p:sp>
      <p:sp>
        <p:nvSpPr>
          <p:cNvPr id="4" name="Text 1"/>
          <p:cNvSpPr/>
          <p:nvPr/>
        </p:nvSpPr>
        <p:spPr>
          <a:xfrm>
            <a:off x="3994175" y="555427"/>
            <a:ext cx="1209080" cy="1058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CONQUISTAS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3925119" y="733276"/>
            <a:ext cx="4722763" cy="3959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Grandes Aventuras e Conquistas</a:t>
            </a:r>
            <a:endParaRPr lang="en-US" sz="2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269578"/>
            <a:ext cx="287908" cy="2879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925119" y="1674465"/>
            <a:ext cx="4722763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Batalhas no Sul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925119" y="1928515"/>
            <a:ext cx="4722763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Afonso liderou os seus soldados para conquistar terras aos mouros, alargando o reino para o sul.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449637"/>
            <a:ext cx="287908" cy="28790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925119" y="2854523"/>
            <a:ext cx="4722763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Castelos e Fronteiras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3925119" y="3108573"/>
            <a:ext cx="4722763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Construiu castelos e fortalezas para proteger o território. Cada conquista era uma vitória para Portugal!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629695"/>
            <a:ext cx="287908" cy="2879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3925119" y="4034582"/>
            <a:ext cx="4722763" cy="19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Um Reino a Crescer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3925119" y="4288631"/>
            <a:ext cx="4722763" cy="3339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 norte a sul, o reino de Afonso foi crescendo. O seu sonho tornava-se realidade, passo a passo.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81025"/>
            <a:ext cx="377130" cy="205234"/>
          </a:xfrm>
          <a:prstGeom prst="roundRect">
            <a:avLst>
              <a:gd name="adj" fmla="val 22122"/>
            </a:avLst>
          </a:prstGeom>
          <a:solidFill>
            <a:srgbClr val="E0D7F4"/>
          </a:solidFill>
          <a:ln/>
        </p:spPr>
      </p:sp>
      <p:sp>
        <p:nvSpPr>
          <p:cNvPr id="3" name="Text 1"/>
          <p:cNvSpPr/>
          <p:nvPr/>
        </p:nvSpPr>
        <p:spPr>
          <a:xfrm>
            <a:off x="577155" y="621506"/>
            <a:ext cx="672257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1179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837754"/>
            <a:ext cx="2638797" cy="13932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Reconhecimento Final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96119" y="2359744"/>
            <a:ext cx="2638797" cy="223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Depois de tantos anos de luta e dedicação, chegou o momento mais especial: o </a:t>
            </a:r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Papa de Roma</a:t>
            </a:r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enviou uma carta muito importante chamada </a:t>
            </a:r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Bula Papal</a:t>
            </a:r>
            <a:pPr algn="l" indent="0" marL="0">
              <a:lnSpc>
                <a:spcPct val="130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 essa carta, 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todo o mundo reconheceu Portugal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como um reino verdadeiro e independente. Era como um selo de honra para toda a vida de Afonso! 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🌟</a:t>
            </a:r>
            <a:endParaRPr lang="en-US" sz="10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69332" y="1103188"/>
            <a:ext cx="5183237" cy="29371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535112"/>
            <a:ext cx="749573" cy="215354"/>
          </a:xfrm>
          <a:prstGeom prst="roundRect">
            <a:avLst>
              <a:gd name="adj" fmla="val 22119"/>
            </a:avLst>
          </a:prstGeom>
          <a:solidFill>
            <a:srgbClr val="E0D7F4"/>
          </a:solidFill>
          <a:ln/>
        </p:spPr>
      </p:sp>
      <p:sp>
        <p:nvSpPr>
          <p:cNvPr id="4" name="Text 1"/>
          <p:cNvSpPr/>
          <p:nvPr/>
        </p:nvSpPr>
        <p:spPr>
          <a:xfrm>
            <a:off x="4010174" y="577602"/>
            <a:ext cx="1036662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LEGADO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3925119" y="807169"/>
            <a:ext cx="4722763" cy="9745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Legado do Conquistador</a:t>
            </a:r>
            <a:endParaRPr lang="en-US" sz="3050" dirty="0"/>
          </a:p>
        </p:txBody>
      </p:sp>
      <p:sp>
        <p:nvSpPr>
          <p:cNvPr id="6" name="Shape 3"/>
          <p:cNvSpPr/>
          <p:nvPr/>
        </p:nvSpPr>
        <p:spPr>
          <a:xfrm>
            <a:off x="3925119" y="1994297"/>
            <a:ext cx="4722763" cy="2614017"/>
          </a:xfrm>
          <a:prstGeom prst="roundRect">
            <a:avLst>
              <a:gd name="adj" fmla="val 2278"/>
            </a:avLst>
          </a:prstGeom>
          <a:solidFill>
            <a:srgbClr val="E0D7F4"/>
          </a:solidFill>
          <a:ln w="4763">
            <a:solidFill>
              <a:srgbClr val="C6BDD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29881" y="1999059"/>
            <a:ext cx="2356619" cy="1529060"/>
          </a:xfrm>
          <a:custGeom>
            <a:avLst/>
            <a:gdLst/>
            <a:ahLst/>
            <a:cxnLst/>
            <a:rect l="l" t="t" r="r" b="b"/>
            <a:pathLst>
              <a:path w="2356619" h="1529060">
                <a:moveTo>
                  <a:pt x="49619" y="0"/>
                </a:moveTo>
                <a:lnTo>
                  <a:pt x="2356619" y="0"/>
                </a:lnTo>
                <a:lnTo>
                  <a:pt x="2356619" y="1529060"/>
                </a:lnTo>
                <a:lnTo>
                  <a:pt x="0" y="1529060"/>
                </a:lnTo>
                <a:lnTo>
                  <a:pt x="0" y="49619"/>
                </a:lnTo>
                <a:arcTo hR="49619" wR="49619" stAng="10800000" swAng="5400000"/>
                <a:close/>
              </a:path>
            </a:pathLst>
          </a:custGeom>
          <a:solidFill>
            <a:srgbClr val="E0D7F4"/>
          </a:solidFill>
          <a:ln/>
        </p:spPr>
      </p:sp>
      <p:sp>
        <p:nvSpPr>
          <p:cNvPr id="8" name="Text 5"/>
          <p:cNvSpPr/>
          <p:nvPr/>
        </p:nvSpPr>
        <p:spPr>
          <a:xfrm>
            <a:off x="4071640" y="2140818"/>
            <a:ext cx="2073101" cy="253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🏆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O Conquistador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071640" y="2479104"/>
            <a:ext cx="207310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Afonso ganhou este apelido carinhoso por ter conquistado tantas terras e expandido o reino de Portugal.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286500" y="1999059"/>
            <a:ext cx="2356619" cy="1529060"/>
          </a:xfrm>
          <a:custGeom>
            <a:avLst/>
            <a:gdLst/>
            <a:ahLst/>
            <a:cxnLst/>
            <a:rect l="l" t="t" r="r" b="b"/>
            <a:pathLst>
              <a:path w="2356619" h="1529060">
                <a:moveTo>
                  <a:pt x="0" y="0"/>
                </a:moveTo>
                <a:lnTo>
                  <a:pt x="2307000" y="0"/>
                </a:lnTo>
                <a:arcTo hR="49619" wR="49619" stAng="16200000" swAng="5400000"/>
                <a:lnTo>
                  <a:pt x="2356619" y="1529060"/>
                </a:lnTo>
                <a:lnTo>
                  <a:pt x="0" y="1529060"/>
                </a:lnTo>
                <a:lnTo>
                  <a:pt x="0" y="0"/>
                </a:lnTo>
                <a:close/>
              </a:path>
            </a:pathLst>
          </a:custGeom>
          <a:solidFill>
            <a:srgbClr val="E0D7F4"/>
          </a:solidFill>
          <a:ln/>
        </p:spPr>
      </p:sp>
      <p:sp>
        <p:nvSpPr>
          <p:cNvPr id="11" name="Shape 8"/>
          <p:cNvSpPr/>
          <p:nvPr/>
        </p:nvSpPr>
        <p:spPr>
          <a:xfrm>
            <a:off x="6286500" y="1999059"/>
            <a:ext cx="19050" cy="1529060"/>
          </a:xfrm>
          <a:prstGeom prst="roundRect">
            <a:avLst>
              <a:gd name="adj" fmla="val 50000"/>
            </a:avLst>
          </a:prstGeom>
          <a:solidFill>
            <a:srgbClr val="C6BDDA"/>
          </a:solidFill>
          <a:ln/>
        </p:spPr>
      </p:sp>
      <p:sp>
        <p:nvSpPr>
          <p:cNvPr id="12" name="Text 9"/>
          <p:cNvSpPr/>
          <p:nvPr/>
        </p:nvSpPr>
        <p:spPr>
          <a:xfrm>
            <a:off x="6428259" y="2140818"/>
            <a:ext cx="2073101" cy="253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🌱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O Fundador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28259" y="2479104"/>
            <a:ext cx="207310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 é chamado de "O Fundador" porque foi ele quem criou Portugal como reino independente.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929881" y="3528120"/>
            <a:ext cx="4713238" cy="1075432"/>
          </a:xfrm>
          <a:custGeom>
            <a:avLst/>
            <a:gdLst/>
            <a:ahLst/>
            <a:cxnLst/>
            <a:rect l="l" t="t" r="r" b="b"/>
            <a:pathLst>
              <a:path w="4713238" h="1075432">
                <a:moveTo>
                  <a:pt x="0" y="0"/>
                </a:moveTo>
                <a:lnTo>
                  <a:pt x="4713238" y="0"/>
                </a:lnTo>
                <a:lnTo>
                  <a:pt x="4713238" y="1025813"/>
                </a:lnTo>
                <a:arcTo hR="49619" wR="49619" stAng="0" swAng="5400000"/>
                <a:lnTo>
                  <a:pt x="49619" y="1075432"/>
                </a:lnTo>
                <a:arcTo hR="49619" wR="49619" stAng="5400000" swAng="5400000"/>
                <a:lnTo>
                  <a:pt x="0" y="0"/>
                </a:lnTo>
                <a:close/>
              </a:path>
            </a:pathLst>
          </a:custGeom>
          <a:solidFill>
            <a:srgbClr val="E0D7F4"/>
          </a:solidFill>
          <a:ln/>
        </p:spPr>
      </p:sp>
      <p:sp>
        <p:nvSpPr>
          <p:cNvPr id="15" name="Shape 12"/>
          <p:cNvSpPr/>
          <p:nvPr/>
        </p:nvSpPr>
        <p:spPr>
          <a:xfrm>
            <a:off x="3929881" y="3528120"/>
            <a:ext cx="4713238" cy="19050"/>
          </a:xfrm>
          <a:prstGeom prst="roundRect">
            <a:avLst>
              <a:gd name="adj" fmla="val 50000"/>
            </a:avLst>
          </a:prstGeom>
          <a:solidFill>
            <a:srgbClr val="C6BDDA"/>
          </a:solidFill>
          <a:ln/>
        </p:spPr>
      </p:sp>
      <p:sp>
        <p:nvSpPr>
          <p:cNvPr id="16" name="Text 13"/>
          <p:cNvSpPr/>
          <p:nvPr/>
        </p:nvSpPr>
        <p:spPr>
          <a:xfrm>
            <a:off x="4071640" y="3669878"/>
            <a:ext cx="4429720" cy="253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👦</a:t>
            </a:r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D. Sancho I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4071640" y="4008165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final da sua vida, Afonso passou o reino ao seu filho, D. Sancho I, que continuou a obra do pai.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2026-08-02T23:12:09Z</dcterms:created>
  <dcterms:modified xsi:type="dcterms:W3CDTF">2026-08-02T23:12:09Z</dcterms:modified>
</cp:coreProperties>
</file>