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embeddedFontLst>
    <p:embeddedFont>
      <p:font typeface="Fira Mono Bold"/>
      <p:regular r:id="rId201314"/>
    </p:embeddedFont>
    <p:embeddedFont>
      <p:font typeface="Fira Mono"/>
      <p:regular r:id="rId201315"/>
    </p:embeddedFont>
    <p:embeddedFont>
      <p:font typeface="Prata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jpeg"/><Relationship Id="rId3" Type="http://schemas.openxmlformats.org/officeDocument/2006/relationships/image" Target="../media/image-1002-3.png"/><Relationship Id="rId5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3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4-2.jpeg"/><Relationship Id="rId3" Type="http://schemas.openxmlformats.org/officeDocument/2006/relationships/image" Target="../media/image-1002-3.png"/><Relationship Id="rId5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5-2.jpeg"/><Relationship Id="rId3" Type="http://schemas.openxmlformats.org/officeDocument/2006/relationships/image" Target="../media/image-1002-3.png"/><Relationship Id="rId5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C1D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C1D">
              <a:alpha val="50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C1D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C1D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C1D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C1D">
              <a:alpha val="60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3.png"/><Relationship Id="rId6" Type="http://schemas.openxmlformats.org/officeDocument/2006/relationships/image" Target="../media/image-4-4.svg"/><Relationship Id="rId7" Type="http://schemas.openxmlformats.org/officeDocument/2006/relationships/slideLayout" Target="../slideLayouts/slideLayout3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3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jIkevBnZmzo?si=j6pb4_6JcIWv6Qdy" TargetMode="External"/><Relationship Id="rId1" Type="http://schemas.openxmlformats.org/officeDocument/2006/relationships/image" Target="../media/image-8-1.gif"/><Relationship Id="rId3" Type="http://schemas.openxmlformats.org/officeDocument/2006/relationships/image" Target="../media/image-8-2.png"/><Relationship Id="rId4" Type="http://schemas.openxmlformats.org/officeDocument/2006/relationships/slideLayout" Target="../slideLayouts/slideLayout5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2.png"/><Relationship Id="rId5" Type="http://schemas.openxmlformats.org/officeDocument/2006/relationships/image" Target="../media/image-9-3.svg"/><Relationship Id="rId6" Type="http://schemas.openxmlformats.org/officeDocument/2006/relationships/image" Target="../media/image-9-2.png"/><Relationship Id="rId7" Type="http://schemas.openxmlformats.org/officeDocument/2006/relationships/image" Target="../media/image-9-3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607442"/>
            <a:ext cx="8063954" cy="665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150" b="1" i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Desvendando o Mistério do x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540023" y="1504280"/>
            <a:ext cx="8063954" cy="13308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150" b="1" i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Introdução às Equações do 1.º Grau</a:t>
            </a:r>
            <a:endParaRPr lang="en-US" sz="4150" dirty="0"/>
          </a:p>
        </p:txBody>
      </p:sp>
      <p:sp>
        <p:nvSpPr>
          <p:cNvPr id="4" name="Text 2"/>
          <p:cNvSpPr/>
          <p:nvPr/>
        </p:nvSpPr>
        <p:spPr>
          <a:xfrm>
            <a:off x="540023" y="3066529"/>
            <a:ext cx="852115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0023" y="3544863"/>
            <a:ext cx="8063954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Uma introdução à resolução de equações simples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0023" y="3895799"/>
            <a:ext cx="8063954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para o 7º ano, sem parênteses e sem denominadores, 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0023" y="4246736"/>
            <a:ext cx="8063954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apenas Matemática ao teu alcance.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0720"/>
            <a:ext cx="8151763" cy="59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 que é uma Equação?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1524" y="1973982"/>
            <a:ext cx="3532584" cy="19870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59362" y="1312143"/>
            <a:ext cx="3993207" cy="8110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Uma </a:t>
            </a:r>
            <a:pPr algn="l" indent="0" marL="0">
              <a:lnSpc>
                <a:spcPct val="131000"/>
              </a:lnSpc>
              <a:buNone/>
            </a:pPr>
            <a:r>
              <a:rPr lang="en-US" sz="1350" b="1" dirty="0">
                <a:solidFill>
                  <a:srgbClr val="F4E88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equação</a:t>
            </a:r>
            <a:pPr algn="l" indent="0" marL="0">
              <a:lnSpc>
                <a:spcPct val="131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é uma igualdade entre duas expressões onde existe pelo menos uma letra — a </a:t>
            </a:r>
            <a:pPr algn="l" indent="0" marL="0">
              <a:lnSpc>
                <a:spcPct val="131000"/>
              </a:lnSpc>
              <a:buNone/>
            </a:pPr>
            <a:r>
              <a:rPr lang="en-US" sz="1350" b="1" dirty="0">
                <a:solidFill>
                  <a:srgbClr val="F4E88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incógnita</a:t>
            </a:r>
            <a:pPr algn="l" indent="0" marL="0">
              <a:lnSpc>
                <a:spcPct val="131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.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4659362" y="2272829"/>
            <a:ext cx="3993207" cy="2320230"/>
          </a:xfrm>
          <a:prstGeom prst="roundRect">
            <a:avLst>
              <a:gd name="adj" fmla="val 888"/>
            </a:avLst>
          </a:prstGeom>
          <a:solidFill>
            <a:srgbClr val="F2F2F2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6656" y="2467198"/>
            <a:ext cx="214536" cy="17159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48486" y="2426866"/>
            <a:ext cx="3366790" cy="2012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1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000000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💡</a:t>
            </a:r>
            <a:pPr algn="l" indent="0" marL="0">
              <a:lnSpc>
                <a:spcPct val="131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000000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</a:t>
            </a:r>
            <a:pPr algn="l" indent="0" marL="0">
              <a:lnSpc>
                <a:spcPct val="131000"/>
              </a:lnSpc>
              <a:spcAft>
                <a:spcPts val="900"/>
              </a:spcAft>
              <a:buNone/>
            </a:pPr>
            <a:r>
              <a:rPr lang="en-US" sz="1350" b="1" dirty="0">
                <a:solidFill>
                  <a:srgbClr val="000000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A analogia da balança:</a:t>
            </a:r>
            <a:endParaRPr lang="en-US" sz="13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Para manter o equilíbrio, o que está de um lado deve ser sempre igual ao que está do outro. Se adicionares ou retirares algo de um lado, tens de fazer o mesmo do outro!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93949"/>
            <a:ext cx="8151763" cy="611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Anatomia de uma Equação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496119" y="1817936"/>
            <a:ext cx="8151763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Vamos analisar a equação  </a:t>
            </a:r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 x + 7 = x − 3 </a:t>
            </a:r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e identificar cada parte: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496119" y="2296344"/>
            <a:ext cx="1931566" cy="1853208"/>
          </a:xfrm>
          <a:prstGeom prst="roundRect">
            <a:avLst>
              <a:gd name="adj" fmla="val 1147"/>
            </a:avLst>
          </a:prstGeom>
          <a:solidFill>
            <a:srgbClr val="3A3B3C"/>
          </a:solidFill>
          <a:ln/>
        </p:spPr>
      </p:sp>
      <p:sp>
        <p:nvSpPr>
          <p:cNvPr id="5" name="Text 3"/>
          <p:cNvSpPr/>
          <p:nvPr/>
        </p:nvSpPr>
        <p:spPr>
          <a:xfrm>
            <a:off x="637877" y="2438102"/>
            <a:ext cx="1648048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1.º Membro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637877" y="2788965"/>
            <a:ext cx="1648048" cy="5668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Lado esquerdo da equação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7877" y="3440906"/>
            <a:ext cx="1648048" cy="283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2x + 7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2569443" y="2296344"/>
            <a:ext cx="1931640" cy="1853208"/>
          </a:xfrm>
          <a:prstGeom prst="roundRect">
            <a:avLst>
              <a:gd name="adj" fmla="val 1147"/>
            </a:avLst>
          </a:prstGeom>
          <a:solidFill>
            <a:srgbClr val="3A3B3C"/>
          </a:solidFill>
          <a:ln/>
        </p:spPr>
      </p:sp>
      <p:sp>
        <p:nvSpPr>
          <p:cNvPr id="9" name="Text 7"/>
          <p:cNvSpPr/>
          <p:nvPr/>
        </p:nvSpPr>
        <p:spPr>
          <a:xfrm>
            <a:off x="2711202" y="2438102"/>
            <a:ext cx="1648123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2.º Membro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2711202" y="2788965"/>
            <a:ext cx="1648123" cy="5668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Lado direito da equação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2711202" y="3440906"/>
            <a:ext cx="1648123" cy="283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x − 3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642842" y="2296344"/>
            <a:ext cx="1931640" cy="1853208"/>
          </a:xfrm>
          <a:prstGeom prst="roundRect">
            <a:avLst>
              <a:gd name="adj" fmla="val 1147"/>
            </a:avLst>
          </a:prstGeom>
          <a:solidFill>
            <a:srgbClr val="3A3B3C"/>
          </a:solidFill>
          <a:ln/>
        </p:spPr>
      </p:sp>
      <p:sp>
        <p:nvSpPr>
          <p:cNvPr id="13" name="Text 11"/>
          <p:cNvSpPr/>
          <p:nvPr/>
        </p:nvSpPr>
        <p:spPr>
          <a:xfrm>
            <a:off x="4784601" y="2438102"/>
            <a:ext cx="1648123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Incógnita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784601" y="2788965"/>
            <a:ext cx="1648123" cy="8503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 letra que queremos descobrir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784601" y="3724349"/>
            <a:ext cx="1648123" cy="283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x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716241" y="2296344"/>
            <a:ext cx="1931640" cy="1853208"/>
          </a:xfrm>
          <a:prstGeom prst="roundRect">
            <a:avLst>
              <a:gd name="adj" fmla="val 1147"/>
            </a:avLst>
          </a:prstGeom>
          <a:solidFill>
            <a:srgbClr val="3A3B3C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0" y="2438102"/>
            <a:ext cx="1648123" cy="5316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Termos Independentes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6858000" y="3054772"/>
            <a:ext cx="1648123" cy="5668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Os números sem incógnita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858000" y="3706713"/>
            <a:ext cx="1648123" cy="283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7</a:t>
            </a:r>
            <a:pPr algn="ctr" indent="0" marL="0">
              <a:lnSpc>
                <a:spcPct val="133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e </a:t>
            </a:r>
            <a:pPr algn="ctr" indent="0" marL="0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−3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3700" y="0"/>
            <a:ext cx="240030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430" y="1227981"/>
            <a:ext cx="2015654" cy="268753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443582"/>
            <a:ext cx="5865763" cy="611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85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 Regra de Ouro: </a:t>
            </a:r>
            <a:endParaRPr lang="en-US" sz="3850" dirty="0"/>
          </a:p>
        </p:txBody>
      </p:sp>
      <p:sp>
        <p:nvSpPr>
          <p:cNvPr id="5" name="Text 1"/>
          <p:cNvSpPr/>
          <p:nvPr/>
        </p:nvSpPr>
        <p:spPr>
          <a:xfrm>
            <a:off x="496119" y="1267569"/>
            <a:ext cx="5865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i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 Equilíbrio</a:t>
            </a:r>
            <a:endParaRPr lang="en-US" sz="2750" dirty="0"/>
          </a:p>
        </p:txBody>
      </p:sp>
      <p:sp>
        <p:nvSpPr>
          <p:cNvPr id="6" name="Text 2"/>
          <p:cNvSpPr/>
          <p:nvPr/>
        </p:nvSpPr>
        <p:spPr>
          <a:xfrm>
            <a:off x="496119" y="1923157"/>
            <a:ext cx="5865763" cy="8503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Resolver uma equação significa isolar a incógnita para descobrir o seu valor. Para isso, aplicamos uma regra fundamental:</a:t>
            </a:r>
            <a:endParaRPr lang="en-US" sz="13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932956"/>
            <a:ext cx="2861965" cy="176696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3127" y="3093765"/>
            <a:ext cx="2464147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🔑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Troca de Sinal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733127" y="3405039"/>
            <a:ext cx="246414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Quando mudamos um termo de membro,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trocamos o seu sinal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: o positivo passa a negativo e o negativo passa a positivo.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9842" y="2932956"/>
            <a:ext cx="2862039" cy="17669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736851" y="3093765"/>
            <a:ext cx="246422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⚖️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Manter o Equilíbrio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3736851" y="3405039"/>
            <a:ext cx="246422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O que fizermos a um membro, devemos refletir no outro.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 igualdade mantém-se sempre!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4515"/>
            <a:ext cx="8151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Passo a passo da Resolução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912" y="1068958"/>
            <a:ext cx="7642101" cy="301481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983868" y="2105720"/>
            <a:ext cx="1431885" cy="427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Agrupar termos, trocando os sinais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939743" y="2585581"/>
            <a:ext cx="1520250" cy="1402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3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Coloque x num membro e números no outro. Ao mudar de membro inverta o sinal.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4067174" y="1758464"/>
            <a:ext cx="1085088" cy="427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Simplficar os membros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829771" y="2238325"/>
            <a:ext cx="1520250" cy="801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3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Reduza cada lado da equação à sua forma mais simples.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207015" y="2105720"/>
            <a:ext cx="589945" cy="220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Isolar x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741862" y="2378744"/>
            <a:ext cx="1520250" cy="801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1000"/>
              </a:lnSpc>
              <a:buNone/>
            </a:pPr>
            <a:r>
              <a:rPr lang="en-US" sz="130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Divida ambos os membros pelo coeficiente de x.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96119" y="4223891"/>
            <a:ext cx="8151763" cy="515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9000"/>
              </a:lnSpc>
              <a:buNone/>
            </a:pPr>
            <a:r>
              <a:rPr lang="en-US" sz="1300" b="1" i="1" dirty="0">
                <a:solidFill>
                  <a:srgbClr val="F4E88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Seguindo estes passos de forma ordenada, qualquer equação simples pode ser resolvida com confiança.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9575"/>
            <a:ext cx="8151763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Exemplo Prático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058912"/>
            <a:ext cx="8608963" cy="251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Vamos resolver juntos: </a:t>
            </a:r>
            <a:pPr algn="l"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2x − 7 = x − 3</a:t>
            </a:r>
            <a:endParaRPr lang="en-US" sz="12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445493"/>
            <a:ext cx="2636937" cy="18417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36154" y="1543496"/>
            <a:ext cx="156790" cy="196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1077" y="1968178"/>
            <a:ext cx="234702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Agrupar os termos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1077" y="2244551"/>
            <a:ext cx="2347020" cy="251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2x − x = −3 + 7</a:t>
            </a:r>
            <a:endParaRPr lang="en-US" sz="12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3532" y="1445493"/>
            <a:ext cx="2636937" cy="18417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93568" y="1543496"/>
            <a:ext cx="156790" cy="196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398490" y="1968178"/>
            <a:ext cx="234702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Efetuar as operações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3398490" y="2244551"/>
            <a:ext cx="2347020" cy="251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x = 4</a:t>
            </a:r>
            <a:endParaRPr lang="en-US" sz="12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0945" y="1445493"/>
            <a:ext cx="2636937" cy="184174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50981" y="1543496"/>
            <a:ext cx="156790" cy="196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155903" y="1968178"/>
            <a:ext cx="2347020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Verificar</a:t>
            </a:r>
            <a:endParaRPr lang="en-US" sz="1250" dirty="0"/>
          </a:p>
        </p:txBody>
      </p:sp>
      <p:sp>
        <p:nvSpPr>
          <p:cNvPr id="15" name="Text 10"/>
          <p:cNvSpPr/>
          <p:nvPr/>
        </p:nvSpPr>
        <p:spPr>
          <a:xfrm>
            <a:off x="6155903" y="2244551"/>
            <a:ext cx="2347020" cy="897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Substituindo x por </a:t>
            </a:r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b="1" dirty="0">
                <a:solidFill>
                  <a:srgbClr val="F9D93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4</a:t>
            </a:r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:</a:t>
            </a:r>
            <a:endParaRPr lang="en-US" sz="1250" dirty="0"/>
          </a:p>
          <a:p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2×</a:t>
            </a:r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b="1" dirty="0">
                <a:solidFill>
                  <a:srgbClr val="F9D93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4</a:t>
            </a:r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− 7 = </a:t>
            </a:r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b="1" dirty="0">
                <a:solidFill>
                  <a:srgbClr val="F9D93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4</a:t>
            </a:r>
            <a:pPr algn="l" indent="0" marL="0">
              <a:lnSpc>
                <a:spcPct val="128000"/>
              </a:lnSpc>
              <a:spcAft>
                <a:spcPts val="550"/>
              </a:spcAft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− 3</a:t>
            </a:r>
            <a:endParaRPr lang="en-US" sz="12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4E883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1 = 1 ✓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496119" y="3558257"/>
            <a:ext cx="3323481" cy="892746"/>
          </a:xfrm>
          <a:prstGeom prst="roundRect">
            <a:avLst>
              <a:gd name="adj" fmla="val 2196"/>
            </a:avLst>
          </a:prstGeom>
          <a:solidFill>
            <a:srgbClr val="183A13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90" y="3732609"/>
            <a:ext cx="204192" cy="16333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61653" y="3699346"/>
            <a:ext cx="2727275" cy="6105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8000"/>
              </a:lnSpc>
              <a:spcAft>
                <a:spcPts val="850"/>
              </a:spcAft>
              <a:buNone/>
            </a:pPr>
            <a:r>
              <a:rPr lang="en-US" sz="1250" dirty="0">
                <a:solidFill>
                  <a:srgbClr val="FFFFF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 igualdade é verdadeira!</a:t>
            </a:r>
            <a:endParaRPr lang="en-US" sz="12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 solução é </a:t>
            </a:r>
            <a:pPr algn="l" indent="0" marL="0">
              <a:lnSpc>
                <a:spcPct val="128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x = 4</a:t>
            </a:r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4143152" y="3558257"/>
            <a:ext cx="4509418" cy="1040160"/>
          </a:xfrm>
          <a:prstGeom prst="roundRect">
            <a:avLst>
              <a:gd name="adj" fmla="val 1885"/>
            </a:avLst>
          </a:prstGeom>
          <a:solidFill>
            <a:srgbClr val="1F7135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3823" y="3737372"/>
            <a:ext cx="204192" cy="163339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608686" y="3699346"/>
            <a:ext cx="3913212" cy="757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💡</a:t>
            </a:r>
            <a:pPr algn="l" indent="0" marL="0">
              <a:lnSpc>
                <a:spcPct val="128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A verificação é sempre um bom hábito — garante que não cometeste erros de sinal.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3925119" y="435694"/>
            <a:ext cx="4722763" cy="445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🐌</a:t>
            </a:r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O Mistério do Caracol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25119" y="1087338"/>
            <a:ext cx="4722763" cy="11075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Um caracol tenta subir uma rampa de </a:t>
            </a:r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75 cm</a:t>
            </a:r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. Durante o dia sobe </a:t>
            </a:r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20 cm</a:t>
            </a:r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e durante a noite desce </a:t>
            </a:r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5 cm</a:t>
            </a:r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. Quantos dias demora a chegar ao topo?</a:t>
            </a:r>
            <a:endParaRPr lang="en-US" sz="1350" dirty="0"/>
          </a:p>
        </p:txBody>
      </p:sp>
      <p:sp>
        <p:nvSpPr>
          <p:cNvPr id="5" name="Shape 2"/>
          <p:cNvSpPr/>
          <p:nvPr/>
        </p:nvSpPr>
        <p:spPr>
          <a:xfrm>
            <a:off x="3925119" y="2349401"/>
            <a:ext cx="4722763" cy="2358405"/>
          </a:xfrm>
          <a:prstGeom prst="roundRect">
            <a:avLst>
              <a:gd name="adj" fmla="val 888"/>
            </a:avLst>
          </a:prstGeom>
          <a:solidFill>
            <a:srgbClr val="3A3B3C"/>
          </a:solidFill>
          <a:ln/>
        </p:spPr>
      </p:sp>
      <p:sp>
        <p:nvSpPr>
          <p:cNvPr id="6" name="Shape 3"/>
          <p:cNvSpPr/>
          <p:nvPr/>
        </p:nvSpPr>
        <p:spPr>
          <a:xfrm>
            <a:off x="3925119" y="2349401"/>
            <a:ext cx="2361381" cy="1497285"/>
          </a:xfrm>
          <a:custGeom>
            <a:avLst/>
            <a:gdLst/>
            <a:ahLst/>
            <a:cxnLst/>
            <a:rect l="l" t="t" r="r" b="b"/>
            <a:pathLst>
              <a:path w="2361381" h="1497285">
                <a:moveTo>
                  <a:pt x="17444" y="0"/>
                </a:moveTo>
                <a:lnTo>
                  <a:pt x="2361381" y="0"/>
                </a:lnTo>
                <a:lnTo>
                  <a:pt x="2361381" y="1497285"/>
                </a:lnTo>
                <a:lnTo>
                  <a:pt x="0" y="1497285"/>
                </a:lnTo>
                <a:lnTo>
                  <a:pt x="0" y="17444"/>
                </a:lnTo>
                <a:arcTo hR="17444" wR="17444" stAng="10800000" swAng="5400000"/>
                <a:close/>
              </a:path>
            </a:pathLst>
          </a:custGeom>
          <a:solidFill>
            <a:srgbClr val="3A3B3C"/>
          </a:solidFill>
          <a:ln/>
        </p:spPr>
      </p:sp>
      <p:sp>
        <p:nvSpPr>
          <p:cNvPr id="7" name="Text 4"/>
          <p:cNvSpPr/>
          <p:nvPr/>
        </p:nvSpPr>
        <p:spPr>
          <a:xfrm>
            <a:off x="4064645" y="2488927"/>
            <a:ext cx="2082329" cy="22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CEC99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Traduzir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4645" y="2794099"/>
            <a:ext cx="2082329" cy="9130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Progresso por dia:</a:t>
            </a:r>
            <a:pPr algn="l" indent="0" marL="0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20 − 5 = </a:t>
            </a:r>
            <a:pPr algn="l" indent="0" marL="0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15 cm</a:t>
            </a:r>
            <a:endParaRPr lang="en-US" sz="13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Equação:</a:t>
            </a:r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 </a:t>
            </a:r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15x = 75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86500" y="2349401"/>
            <a:ext cx="2361381" cy="1497285"/>
          </a:xfrm>
          <a:custGeom>
            <a:avLst/>
            <a:gdLst/>
            <a:ahLst/>
            <a:cxnLst/>
            <a:rect l="l" t="t" r="r" b="b"/>
            <a:pathLst>
              <a:path w="2361381" h="1497285">
                <a:moveTo>
                  <a:pt x="0" y="0"/>
                </a:moveTo>
                <a:lnTo>
                  <a:pt x="2343937" y="0"/>
                </a:lnTo>
                <a:arcTo hR="17444" wR="17444" stAng="16200000" swAng="5400000"/>
                <a:lnTo>
                  <a:pt x="2361381" y="1497285"/>
                </a:lnTo>
                <a:lnTo>
                  <a:pt x="0" y="1497285"/>
                </a:lnTo>
                <a:lnTo>
                  <a:pt x="0" y="0"/>
                </a:lnTo>
                <a:close/>
              </a:path>
            </a:pathLst>
          </a:custGeom>
          <a:solidFill>
            <a:srgbClr val="3A3B3C"/>
          </a:solidFill>
          <a:ln/>
        </p:spPr>
      </p:sp>
      <p:sp>
        <p:nvSpPr>
          <p:cNvPr id="10" name="Shape 7"/>
          <p:cNvSpPr/>
          <p:nvPr/>
        </p:nvSpPr>
        <p:spPr>
          <a:xfrm>
            <a:off x="6286500" y="2349401"/>
            <a:ext cx="19050" cy="1497285"/>
          </a:xfrm>
          <a:prstGeom prst="roundRect">
            <a:avLst>
              <a:gd name="adj" fmla="val 50000"/>
            </a:avLst>
          </a:prstGeom>
          <a:solidFill>
            <a:srgbClr val="535455"/>
          </a:solidFill>
          <a:ln/>
        </p:spPr>
      </p:sp>
      <p:sp>
        <p:nvSpPr>
          <p:cNvPr id="11" name="Text 8"/>
          <p:cNvSpPr/>
          <p:nvPr/>
        </p:nvSpPr>
        <p:spPr>
          <a:xfrm>
            <a:off x="6426026" y="2488927"/>
            <a:ext cx="2082329" cy="22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✏️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4E883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Resolver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6026" y="2794099"/>
            <a:ext cx="2082329" cy="6361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2000"/>
              </a:lnSpc>
              <a:spcAft>
                <a:spcPts val="600"/>
              </a:spcAft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x = 75 ÷ 15</a:t>
            </a:r>
            <a:endParaRPr lang="en-US" sz="13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x = 5 dias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3925119" y="3846686"/>
            <a:ext cx="4722763" cy="861120"/>
          </a:xfrm>
          <a:custGeom>
            <a:avLst/>
            <a:gdLst/>
            <a:ahLst/>
            <a:cxnLst/>
            <a:rect l="l" t="t" r="r" b="b"/>
            <a:pathLst>
              <a:path w="4722763" h="861120">
                <a:moveTo>
                  <a:pt x="0" y="0"/>
                </a:moveTo>
                <a:lnTo>
                  <a:pt x="4722763" y="0"/>
                </a:lnTo>
                <a:lnTo>
                  <a:pt x="4722763" y="843675"/>
                </a:lnTo>
                <a:arcTo hR="17444" wR="17444" stAng="0" swAng="5400000"/>
                <a:lnTo>
                  <a:pt x="17444" y="861120"/>
                </a:lnTo>
                <a:arcTo hR="17444" wR="17444" stAng="5400000" swAng="5400000"/>
                <a:lnTo>
                  <a:pt x="0" y="0"/>
                </a:lnTo>
                <a:close/>
              </a:path>
            </a:pathLst>
          </a:custGeom>
          <a:solidFill>
            <a:srgbClr val="3A3B3C"/>
          </a:solidFill>
          <a:ln/>
        </p:spPr>
      </p:sp>
      <p:sp>
        <p:nvSpPr>
          <p:cNvPr id="14" name="Shape 11"/>
          <p:cNvSpPr/>
          <p:nvPr/>
        </p:nvSpPr>
        <p:spPr>
          <a:xfrm>
            <a:off x="3925119" y="3846686"/>
            <a:ext cx="4722763" cy="19050"/>
          </a:xfrm>
          <a:prstGeom prst="roundRect">
            <a:avLst>
              <a:gd name="adj" fmla="val 50000"/>
            </a:avLst>
          </a:prstGeom>
          <a:solidFill>
            <a:srgbClr val="535455"/>
          </a:solidFill>
          <a:ln/>
        </p:spPr>
      </p:sp>
      <p:sp>
        <p:nvSpPr>
          <p:cNvPr id="15" name="Text 12"/>
          <p:cNvSpPr/>
          <p:nvPr/>
        </p:nvSpPr>
        <p:spPr>
          <a:xfrm>
            <a:off x="4064645" y="3986213"/>
            <a:ext cx="4443710" cy="22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4E883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Conclusão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64645" y="4291385"/>
            <a:ext cx="4443710" cy="276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O caracol chega ao topo em </a:t>
            </a:r>
            <a:pPr algn="l" indent="0" marL="0">
              <a:lnSpc>
                <a:spcPct val="132000"/>
              </a:lnSpc>
              <a:buNone/>
            </a:pPr>
            <a:r>
              <a:rPr lang="en-US" sz="1350" b="1" dirty="0">
                <a:solidFill>
                  <a:srgbClr val="CFCBBF"/>
                </a:solidFill>
                <a:latin typeface="Fira Mono Bold" pitchFamily="34" charset="0"/>
                <a:ea typeface="Fira Mono Bold" pitchFamily="34" charset="-122"/>
                <a:cs typeface="Fira Mono Bold" pitchFamily="34" charset="-120"/>
              </a:rPr>
              <a:t>5 dias</a:t>
            </a:r>
            <a:pPr algn="l" indent="0" marL="0">
              <a:lnSpc>
                <a:spcPct val="132000"/>
              </a:lnSpc>
              <a:buNone/>
            </a:pPr>
            <a:r>
              <a:rPr lang="en-US" sz="13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!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0179"/>
            <a:ext cx="8151763" cy="5827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65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És o Próximo Mestre das Equações?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267519" y="1496095"/>
            <a:ext cx="8608963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31254" y="1934096"/>
            <a:ext cx="4435822" cy="3378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F2F2F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Prepara-te para o nosso Quizz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631254" y="2349178"/>
            <a:ext cx="4435822" cy="675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F2F2F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interativo e aplica tudo o que aprendeste!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631254" y="3102099"/>
            <a:ext cx="4893022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endParaRPr lang="en-US" sz="1050" dirty="0"/>
          </a:p>
        </p:txBody>
      </p:sp>
      <p:pic>
        <p:nvPicPr>
          <p:cNvPr id="7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7200" y="1934096"/>
            <a:ext cx="1388715" cy="1041499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96119" y="3540100"/>
            <a:ext cx="8151763" cy="883146"/>
          </a:xfrm>
          <a:prstGeom prst="roundRect">
            <a:avLst>
              <a:gd name="adj" fmla="val 2295"/>
            </a:avLst>
          </a:prstGeom>
          <a:solidFill>
            <a:srgbClr val="F4E883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80" y="3715717"/>
            <a:ext cx="253305" cy="20262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19547" y="3702546"/>
            <a:ext cx="7493273" cy="25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Lembra-te: </a:t>
            </a:r>
            <a:pPr algn="l" indent="0" marL="0">
              <a:lnSpc>
                <a:spcPct val="104000"/>
              </a:lnSpc>
              <a:buNone/>
            </a:pPr>
            <a:r>
              <a:rPr lang="en-US" sz="1550" b="1" i="1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cada equação é um puzzle à espera de ser resolvido.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1019547" y="4007421"/>
            <a:ext cx="7493273" cy="25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i="1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Boa sorte!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496119" y="425425"/>
            <a:ext cx="4722763" cy="812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🚀</a:t>
            </a:r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2E782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A Matemática é a tua Superpotência</a:t>
            </a:r>
            <a:endParaRPr lang="en-US" sz="25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264" y="1416397"/>
            <a:ext cx="192658" cy="19265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13581" y="1412453"/>
            <a:ext cx="430530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4E883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Modelos do mundo real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913581" y="1682948"/>
            <a:ext cx="4305300" cy="7344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As equações não são apenas letras e números, são ferramentas poderosas para resolver problemas do dia a dia.</a:t>
            </a:r>
            <a:endParaRPr lang="en-US" sz="12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264" y="2654201"/>
            <a:ext cx="192658" cy="19265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13581" y="2650257"/>
            <a:ext cx="430530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4E883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Domina o equilíbrio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913581" y="2920752"/>
            <a:ext cx="4305300" cy="7344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Agora que conheces as regras, estás pronto para resolver qualquer equação simples com confiança.</a:t>
            </a:r>
            <a:endParaRPr lang="en-US" sz="12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4264" y="3892004"/>
            <a:ext cx="192658" cy="1926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13581" y="3888060"/>
            <a:ext cx="430530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F4E883"/>
                </a:solidFill>
                <a:latin typeface="Prata" pitchFamily="34" charset="0"/>
                <a:ea typeface="Prata" pitchFamily="34" charset="-122"/>
                <a:cs typeface="Prata" pitchFamily="34" charset="-120"/>
              </a:rPr>
              <a:t>Próximo desafio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913581" y="4158555"/>
            <a:ext cx="4305300" cy="559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Que mistérios vais resolver a seguir?   </a:t>
            </a:r>
            <a:endParaRPr lang="en-US" sz="12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1250" dirty="0">
                <a:solidFill>
                  <a:srgbClr val="CFCBBF"/>
                </a:solidFill>
                <a:latin typeface="Fira Mono" pitchFamily="34" charset="0"/>
                <a:ea typeface="Fira Mono" pitchFamily="34" charset="-122"/>
                <a:cs typeface="Fira Mono" pitchFamily="34" charset="-120"/>
              </a:rPr>
              <a:t>A Matemática está à tua espera!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2026-08-02T22:39:10Z</dcterms:created>
  <dcterms:modified xsi:type="dcterms:W3CDTF">2026-08-02T22:39:10Z</dcterms:modified>
</cp:coreProperties>
</file>