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embeddedFontLst>
    <p:embeddedFont>
      <p:font typeface="Bricolage Grotesque Bold"/>
      <p:regular r:id="rId201314"/>
    </p:embeddedFont>
    <p:embeddedFont>
      <p:font typeface="Bricolage Grotesque"/>
      <p:regular r:id="rId201315"/>
    </p:embeddedFont>
    <p:embeddedFont>
      <p:font typeface="Bricolage Grotesque SemiBold"/>
      <p:regular r:id="rId201316"/>
    </p:embeddedFont>
    <p:embeddedFont>
      <p:font typeface="Inter SemiBold"/>
      <p:regular r:id="rId201317"/>
    </p:embeddedFont>
    <p:embeddedFont>
      <p:font typeface="Inter Bold"/>
      <p:regular r:id="rId201318"/>
    </p:embeddedFont>
    <p:embeddedFont>
      <p:font typeface="Inter"/>
      <p:regular r:id="rId201319"/>
    </p:embeddedFont>
    <p:embeddedFont>
      <p:font typeface="Inter Black"/>
      <p:regular r:id="rId2013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2-2.jpeg"/><Relationship Id="rId3" Type="http://schemas.openxmlformats.org/officeDocument/2006/relationships/image" Target="../media/image-1002-3.png"/><Relationship Id="rId5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2-3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</p:sp>
      <p:pic>
        <p:nvPicPr>
          <p:cNvPr id="6" name="Image 2" descr="preencoded.png">
            <a:hlinkClick r:id="rId4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1.png"/><Relationship Id="rId4" Type="http://schemas.openxmlformats.org/officeDocument/2006/relationships/image" Target="../media/image-4-2.svg"/><Relationship Id="rId5" Type="http://schemas.openxmlformats.org/officeDocument/2006/relationships/image" Target="../media/image-4-1.png"/><Relationship Id="rId6" Type="http://schemas.openxmlformats.org/officeDocument/2006/relationships/image" Target="../media/image-4-2.svg"/><Relationship Id="rId7" Type="http://schemas.openxmlformats.org/officeDocument/2006/relationships/slideLayout" Target="../slideLayouts/slideLayout3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image" Target="../media/image-6-8.svg"/><Relationship Id="rId9" Type="http://schemas.openxmlformats.org/officeDocument/2006/relationships/slideLayout" Target="../slideLayouts/slideLayout3.xml"/><Relationship Id="rId1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1.png"/><Relationship Id="rId4" Type="http://schemas.openxmlformats.org/officeDocument/2006/relationships/image" Target="../media/image-7-2.svg"/><Relationship Id="rId5" Type="http://schemas.openxmlformats.org/officeDocument/2006/relationships/image" Target="../media/image-7-1.png"/><Relationship Id="rId6" Type="http://schemas.openxmlformats.org/officeDocument/2006/relationships/image" Target="../media/image-7-2.svg"/><Relationship Id="rId7" Type="http://schemas.openxmlformats.org/officeDocument/2006/relationships/image" Target="../media/image-7-1.png"/><Relationship Id="rId8" Type="http://schemas.openxmlformats.org/officeDocument/2006/relationships/image" Target="../media/image-7-2.svg"/><Relationship Id="rId9" Type="http://schemas.openxmlformats.org/officeDocument/2006/relationships/slideLayout" Target="../slideLayouts/slideLayout3.xml"/><Relationship Id="rId1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1393627"/>
            <a:ext cx="8063954" cy="482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Ricardo Reis: O Poeta da Razão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0023" y="2107257"/>
            <a:ext cx="8063954" cy="1234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heterónimo de Fernando Pessoa, Ricardo Reis, é o poeta clássico por excelência — sereno, disciplinado e profundamente lúcido. A sua obra sintetiza o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epicurismo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o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estoicismo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numa filosofia moral singular, expressa através de uma linguagem de rigor clássico e de uma visão neopagã do mundo. Este documento analisa as principais características literário-estilísticas que definem a poesia de Ricardo Reis, explorando a sua filosofia moral, as suas formas poéticas e a sua visão do destino humano.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40023" y="3515320"/>
            <a:ext cx="2445469" cy="234479"/>
          </a:xfrm>
          <a:prstGeom prst="roundRect">
            <a:avLst>
              <a:gd name="adj" fmla="val 22111"/>
            </a:avLst>
          </a:prstGeom>
          <a:solidFill>
            <a:srgbClr val="F8ECD3"/>
          </a:solidFill>
          <a:ln/>
        </p:spPr>
      </p:sp>
      <p:sp>
        <p:nvSpPr>
          <p:cNvPr id="5" name="Text 3"/>
          <p:cNvSpPr/>
          <p:nvPr/>
        </p:nvSpPr>
        <p:spPr>
          <a:xfrm>
            <a:off x="632594" y="3561606"/>
            <a:ext cx="2717527" cy="141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LITERATURA PORTUGUESA · 12.º ANO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3062585" y="3515320"/>
            <a:ext cx="1387227" cy="234479"/>
          </a:xfrm>
          <a:prstGeom prst="roundRect">
            <a:avLst>
              <a:gd name="adj" fmla="val 22111"/>
            </a:avLst>
          </a:prstGeom>
          <a:noFill/>
          <a:ln w="4763">
            <a:solidFill>
              <a:srgbClr val="E7BF6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155156" y="3561606"/>
            <a:ext cx="1659285" cy="141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50" dirty="0">
                <a:solidFill>
                  <a:srgbClr val="E7BF6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FERNANDO PESSOA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526905" y="3515320"/>
            <a:ext cx="1034355" cy="234479"/>
          </a:xfrm>
          <a:prstGeom prst="roundRect">
            <a:avLst>
              <a:gd name="adj" fmla="val 22111"/>
            </a:avLst>
          </a:prstGeom>
          <a:noFill/>
          <a:ln w="4763">
            <a:solidFill>
              <a:srgbClr val="E7BF6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19476" y="3561606"/>
            <a:ext cx="1306413" cy="141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50" dirty="0">
                <a:solidFill>
                  <a:srgbClr val="E7BF6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HETERONÍMIA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457126"/>
            <a:ext cx="8063954" cy="4068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Estilo e Linguagem: A Marca do Classicismo Erudito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40023" y="1083618"/>
            <a:ext cx="8063954" cy="3841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precisão verbal e o recurso à mitologia, associados aos princípios da moral e da estética epicuristas e estoicas, são marcas distintivas do </a:t>
            </a:r>
            <a:pPr algn="l" indent="0" marL="0">
              <a:lnSpc>
                <a:spcPct val="123000"/>
              </a:lnSpc>
              <a:buNone/>
            </a:pPr>
            <a:r>
              <a:rPr lang="en-US" sz="10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classicismo erudito</a:t>
            </a:r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 Ricardo Reis. A sua linguagem poética é cuidada, densa e profundamente reflexiva.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540023" y="1591270"/>
            <a:ext cx="3977060" cy="1115244"/>
          </a:xfrm>
          <a:prstGeom prst="roundRect">
            <a:avLst>
              <a:gd name="adj" fmla="val 4903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74936" y="1726183"/>
            <a:ext cx="3707234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Sintaxe Alatinada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674936" y="1995413"/>
            <a:ext cx="3707234" cy="576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Frase concisa com frequente </a:t>
            </a:r>
            <a:pPr algn="l" indent="0" marL="0">
              <a:lnSpc>
                <a:spcPct val="123000"/>
              </a:lnSpc>
              <a:buNone/>
            </a:pPr>
            <a:r>
              <a:rPr lang="en-US" sz="10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inversão da ordem lógica</a:t>
            </a:r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(hipérbatos), que confere à poesia um ritmo solene e disciplinado, próximo do latim clássico.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626918" y="1591270"/>
            <a:ext cx="3977060" cy="1115244"/>
          </a:xfrm>
          <a:prstGeom prst="roundRect">
            <a:avLst>
              <a:gd name="adj" fmla="val 4903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61830" y="1726183"/>
            <a:ext cx="3707234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Vocabulário Erudito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4761830" y="1995413"/>
            <a:ext cx="3707234" cy="576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Escolha lexical cuidada e precisa, com termos de raiz latina e referências culturais que exigem do leitor um esforço de decifração e interpretação.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0023" y="2816349"/>
            <a:ext cx="3977060" cy="1115244"/>
          </a:xfrm>
          <a:prstGeom prst="roundRect">
            <a:avLst>
              <a:gd name="adj" fmla="val 4903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4936" y="2951262"/>
            <a:ext cx="3707234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Formas Fixas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74936" y="3220492"/>
            <a:ext cx="3707234" cy="576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Uso privilegiado da </a:t>
            </a:r>
            <a:pPr algn="l" indent="0" marL="0">
              <a:lnSpc>
                <a:spcPct val="123000"/>
              </a:lnSpc>
              <a:buNone/>
            </a:pPr>
            <a:r>
              <a:rPr lang="en-US" sz="10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ode</a:t>
            </a:r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do </a:t>
            </a:r>
            <a:pPr algn="l" indent="0" marL="0">
              <a:lnSpc>
                <a:spcPct val="123000"/>
              </a:lnSpc>
              <a:buNone/>
            </a:pPr>
            <a:r>
              <a:rPr lang="en-US" sz="10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epigrama</a:t>
            </a:r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da </a:t>
            </a:r>
            <a:pPr algn="l" indent="0" marL="0">
              <a:lnSpc>
                <a:spcPct val="123000"/>
              </a:lnSpc>
              <a:buNone/>
            </a:pPr>
            <a:r>
              <a:rPr lang="en-US" sz="10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elegia</a:t>
            </a:r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com versos decassílabos e hexassílabos em estrofes regulares — sextinas, quadras e oitavas.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626918" y="2816349"/>
            <a:ext cx="3977060" cy="1115244"/>
          </a:xfrm>
          <a:prstGeom prst="roundRect">
            <a:avLst>
              <a:gd name="adj" fmla="val 4903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61830" y="2951262"/>
            <a:ext cx="3707234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Tom Sentencioso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4761830" y="3220492"/>
            <a:ext cx="3707234" cy="576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Uso do </a:t>
            </a:r>
            <a:pPr algn="l" indent="0" marL="0">
              <a:lnSpc>
                <a:spcPct val="123000"/>
              </a:lnSpc>
              <a:buNone/>
            </a:pPr>
            <a:r>
              <a:rPr lang="en-US" sz="10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imperativo</a:t>
            </a:r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de formulações gnómicas que conferem à poesia um carácter moral e filosófico, próximo dos aforismos clássicos.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35285" y="4178647"/>
            <a:ext cx="7868692" cy="3841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000" i="1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"A frase concisa e a sintaxe clássica latina, frequentemente com a inversão da ordem lógica (hipérbatos), favorecem o ritmo das suas ideias lúcidas e disciplinadas."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40023" y="4055120"/>
            <a:ext cx="14288" cy="631180"/>
          </a:xfrm>
          <a:prstGeom prst="roundRect">
            <a:avLst>
              <a:gd name="adj" fmla="val 49998"/>
            </a:avLst>
          </a:prstGeom>
          <a:solidFill>
            <a:srgbClr val="E7BF6A"/>
          </a:solidFill>
          <a:ln/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529530"/>
            <a:ext cx="8063954" cy="414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Síntese: O Legado de Ricardo Reis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0023" y="1171724"/>
            <a:ext cx="8063954" cy="591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Ricardo Reis é, em suma, o poeta da </a:t>
            </a:r>
            <a:pPr algn="l" indent="0" marL="0">
              <a:lnSpc>
                <a:spcPct val="124000"/>
              </a:lnSpc>
              <a:buNone/>
            </a:pPr>
            <a:r>
              <a:rPr lang="en-US" sz="10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razão serena</a:t>
            </a:r>
            <a:pPr algn="l" indent="0" marL="0">
              <a:lnSpc>
                <a:spcPct val="124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da </a:t>
            </a:r>
            <a:pPr algn="l" indent="0" marL="0">
              <a:lnSpc>
                <a:spcPct val="124000"/>
              </a:lnSpc>
              <a:buNone/>
            </a:pPr>
            <a:r>
              <a:rPr lang="en-US" sz="10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lucidez melancólica</a:t>
            </a:r>
            <a:pPr algn="l" indent="0" marL="0">
              <a:lnSpc>
                <a:spcPct val="124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A sua obra representa uma das mais ricas e complexas sínteses filosóficas e estéticas da literatura portuguesa, conjugando o melhor da tradição clássica com uma visão profundamente pessoal e humana da existência.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0023" y="1957760"/>
            <a:ext cx="2593032" cy="437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4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3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540023" y="2547119"/>
            <a:ext cx="2593032" cy="207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Correntes Filosóficas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0023" y="2822674"/>
            <a:ext cx="2593032" cy="591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4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Epicurismo, Estoicismo e Neopaganismo fundidos numa visão poética singular e coerente.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75484" y="1957760"/>
            <a:ext cx="2593032" cy="437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4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5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3275484" y="2547119"/>
            <a:ext cx="2593032" cy="207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Princípios Éticos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275484" y="2822674"/>
            <a:ext cx="2593032" cy="9859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4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Carpe Diem, Ataraxia, Moderação, Calma, Apatia, aceitação do destinado, da passagem do tempo e da inevitabilidade da morte — os pilares da sua filosofia moral.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010945" y="1957760"/>
            <a:ext cx="2593032" cy="437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4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3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6010945" y="2547119"/>
            <a:ext cx="2593032" cy="207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Formas Poéticas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010945" y="2822674"/>
            <a:ext cx="2593032" cy="394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4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Ode, Epigrama e Elegia — as formas clássicas privilegiadas por Ricardo Reis.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40023" y="3936802"/>
            <a:ext cx="8063954" cy="677094"/>
          </a:xfrm>
          <a:prstGeom prst="roundRect">
            <a:avLst>
              <a:gd name="adj" fmla="val 8226"/>
            </a:avLst>
          </a:prstGeom>
          <a:solidFill>
            <a:srgbClr val="F8ECD3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629" y="4119786"/>
            <a:ext cx="165720" cy="132606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970955" y="4083844"/>
            <a:ext cx="7500417" cy="394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Conclusão:</a:t>
            </a:r>
            <a:pPr algn="l" indent="0" marL="0">
              <a:lnSpc>
                <a:spcPct val="124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verdadeira sabedoria de vida, para Ricardo Reis, é viver de forma equilibrada e serena, "sem desassossegos grandes", aceitando a fugacidade de todas as coisas com a dignidade de quem conhece o seu destino.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540023" y="1339304"/>
            <a:ext cx="4634954" cy="578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Efemeridade da vida e fugacidade temporal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540023" y="2149227"/>
            <a:ext cx="4634954" cy="16549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350"/>
              </a:spcAft>
              <a:buNone/>
            </a:pPr>
            <a:r>
              <a:rPr lang="en-US" sz="12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Reis preocupa-se com a inexorável passagem do tempo e a certeza da inevitabilidade da morte, à qual nenhum de nós escapa.</a:t>
            </a:r>
            <a:endParaRPr lang="en-US" sz="12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Assim, para combater a angústia e dor daí decorrentes, cria uma filosofia moral que pretende adotar e que incentiva os leitores a seguirem, adotando um tom moraltista, pedagógico.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771302"/>
            <a:ext cx="8063954" cy="482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Uma Filosofia Moral Singular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0023" y="1562100"/>
            <a:ext cx="8063954" cy="987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Ricardo Reis propõe uma filosofia moral que conjuga dois sistemas filosóficos da Antiguidade clássica: o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epicurismo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o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estoicismo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Esta síntese filosófica é o eixo central da sua visão do mundo e da sua produção poética. Reis aceita a fugacidade e a transitoriedade de todas as coisas com uma calma lucidez que o distingue dos demais heterónimos de Pessoa.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40023" y="2723257"/>
            <a:ext cx="8063954" cy="1648867"/>
          </a:xfrm>
          <a:prstGeom prst="roundRect">
            <a:avLst>
              <a:gd name="adj" fmla="val 3930"/>
            </a:avLst>
          </a:prstGeom>
          <a:solidFill>
            <a:srgbClr val="FFFFFF"/>
          </a:solidFill>
          <a:ln w="9525">
            <a:solidFill>
              <a:srgbClr val="F8ECD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9548" y="2732782"/>
            <a:ext cx="2681585" cy="1629817"/>
          </a:xfrm>
          <a:custGeom>
            <a:avLst/>
            <a:gdLst/>
            <a:ahLst/>
            <a:cxnLst/>
            <a:rect l="l" t="t" r="r" b="b"/>
            <a:pathLst>
              <a:path w="2681585" h="1629817">
                <a:moveTo>
                  <a:pt x="54007" y="0"/>
                </a:moveTo>
                <a:lnTo>
                  <a:pt x="2681585" y="0"/>
                </a:lnTo>
                <a:lnTo>
                  <a:pt x="2681585" y="1629817"/>
                </a:lnTo>
                <a:lnTo>
                  <a:pt x="54007" y="1629817"/>
                </a:lnTo>
                <a:arcTo hR="54007" wR="54007" stAng="5400000" swAng="5400000"/>
                <a:lnTo>
                  <a:pt x="0" y="54007"/>
                </a:lnTo>
                <a:arcTo hR="54007" wR="54007" stAng="10800000" swAng="5400000"/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703808" y="2887042"/>
            <a:ext cx="2373064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Epicurismo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03808" y="3220715"/>
            <a:ext cx="2373064" cy="987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Defende o prazer consciente e tranquilo como caminho da felicidade, buscando a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ataraxia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ausência de perturbação.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31133" y="2732782"/>
            <a:ext cx="2681660" cy="162981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9" name="Shape 7"/>
          <p:cNvSpPr/>
          <p:nvPr/>
        </p:nvSpPr>
        <p:spPr>
          <a:xfrm>
            <a:off x="3231133" y="2732782"/>
            <a:ext cx="19050" cy="1629817"/>
          </a:xfrm>
          <a:prstGeom prst="roundRect">
            <a:avLst>
              <a:gd name="adj" fmla="val 50000"/>
            </a:avLst>
          </a:prstGeom>
          <a:solidFill>
            <a:srgbClr val="F8ECD3"/>
          </a:solidFill>
          <a:ln/>
        </p:spPr>
      </p:sp>
      <p:sp>
        <p:nvSpPr>
          <p:cNvPr id="10" name="Text 8"/>
          <p:cNvSpPr/>
          <p:nvPr/>
        </p:nvSpPr>
        <p:spPr>
          <a:xfrm>
            <a:off x="3385393" y="2887042"/>
            <a:ext cx="2373139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Estoicismo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385393" y="3220715"/>
            <a:ext cx="2373139" cy="987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Propõe viver em conformidade com as leis do destino, com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indiferença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à dor, às paixões e aos instintos.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912793" y="2732782"/>
            <a:ext cx="2681660" cy="1629817"/>
          </a:xfrm>
          <a:custGeom>
            <a:avLst/>
            <a:gdLst/>
            <a:ahLst/>
            <a:cxnLst/>
            <a:rect l="l" t="t" r="r" b="b"/>
            <a:pathLst>
              <a:path w="2681660" h="1629817">
                <a:moveTo>
                  <a:pt x="0" y="0"/>
                </a:moveTo>
                <a:lnTo>
                  <a:pt x="2627653" y="0"/>
                </a:lnTo>
                <a:arcTo hR="54007" wR="54007" stAng="16200000" swAng="5400000"/>
                <a:lnTo>
                  <a:pt x="2681660" y="1575810"/>
                </a:lnTo>
                <a:arcTo hR="54007" wR="54007" stAng="0" swAng="5400000"/>
                <a:lnTo>
                  <a:pt x="0" y="162981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3" name="Shape 11"/>
          <p:cNvSpPr/>
          <p:nvPr/>
        </p:nvSpPr>
        <p:spPr>
          <a:xfrm>
            <a:off x="5912793" y="2732782"/>
            <a:ext cx="19050" cy="1629817"/>
          </a:xfrm>
          <a:prstGeom prst="roundRect">
            <a:avLst>
              <a:gd name="adj" fmla="val 50000"/>
            </a:avLst>
          </a:prstGeom>
          <a:solidFill>
            <a:srgbClr val="F8ECD3"/>
          </a:solidFill>
          <a:ln/>
        </p:spPr>
      </p:sp>
      <p:sp>
        <p:nvSpPr>
          <p:cNvPr id="14" name="Text 12"/>
          <p:cNvSpPr/>
          <p:nvPr/>
        </p:nvSpPr>
        <p:spPr>
          <a:xfrm>
            <a:off x="6067053" y="2887042"/>
            <a:ext cx="2373139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Síntese Pessoana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067053" y="3220715"/>
            <a:ext cx="2373139" cy="987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Pessoa considera que Reis vive um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epicurismo triste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deseja a calma, mas sabe que ela é inalcançável.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471190"/>
            <a:ext cx="8063954" cy="452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 Epicurismo em Ricardo Reis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0023" y="1194495"/>
            <a:ext cx="8063954" cy="6726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epicurismo é uma filosofia moral que defende o </a:t>
            </a:r>
            <a:pPr algn="l" indent="0" marL="0">
              <a:lnSpc>
                <a:spcPct val="129000"/>
              </a:lnSpc>
              <a:buNone/>
            </a:pPr>
            <a:r>
              <a:rPr lang="en-US" sz="11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prazer como caminho da felicidade</a:t>
            </a:r>
            <a:pPr algn="l" indent="0" marL="0">
              <a:lnSpc>
                <a:spcPct val="129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Para Ricardo Reis, este prazer não é hedonista nem desregrado — é a capacidade de apreciar, de forma consciente e serena, as coisas simples da vida, sem esforço nem preocupação.</a:t>
            </a:r>
            <a:endParaRPr lang="en-US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0023" y="2019672"/>
            <a:ext cx="2597572" cy="265263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79934" y="2183383"/>
            <a:ext cx="2193950" cy="22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Ataraxia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779934" y="2490713"/>
            <a:ext cx="2193950" cy="1793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Ausência de dor, calma e tranquilidade — um estado de serenidade sem qualquer perturbação da alma. É o ideal supremo do epicurismo, embora Reis considere que raramente se alcança na prática.</a:t>
            </a:r>
            <a:endParaRPr lang="en-US" sz="11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3177" y="2019672"/>
            <a:ext cx="2597572" cy="265263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513088" y="2183383"/>
            <a:ext cx="2193950" cy="22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Prazer Consciente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3513088" y="2490713"/>
            <a:ext cx="2193950" cy="1345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Saber apreciar o momento presente com lucidez e moderação, sem ceder aos impulsos dos instintos. O prazer deve ser vivido com sobriedade e distância emocional.</a:t>
            </a:r>
            <a:endParaRPr lang="en-US" sz="11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06331" y="2019672"/>
            <a:ext cx="2597646" cy="265263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46242" y="2183383"/>
            <a:ext cx="2194024" cy="22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Epicurismo Triste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6246242" y="2490713"/>
            <a:ext cx="2194024" cy="20178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Fernando Pessoa considera que a obra de Reis revela um epicurismo melancólico: na vida, nunca se encontra a verdadeira calma e tranquilidade desejadas. A vida passa e é necessário lidar com essa realidade com dignidade estoica.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446038"/>
            <a:ext cx="8063954" cy="444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 Estoicismo: Aceitar o Destino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0023" y="1205210"/>
            <a:ext cx="4278957" cy="20863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spcAft>
                <a:spcPts val="900"/>
              </a:spcAft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estoicismo de Ricardo Reis manifesta-se na aceitação serena das leis do destino, do "Factum". Viver em conformidade com o que está traçado, permanecer </a:t>
            </a:r>
            <a:pPr algn="l" indent="0" marL="0">
              <a:lnSpc>
                <a:spcPct val="128000"/>
              </a:lnSpc>
              <a:spcAft>
                <a:spcPts val="900"/>
              </a:spcAft>
              <a:buNone/>
            </a:pPr>
            <a:r>
              <a:rPr lang="en-US" sz="11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indiferente aos males, às paixões e ao impulso dos instintos</a:t>
            </a:r>
            <a:pPr algn="l" indent="0" marL="0">
              <a:lnSpc>
                <a:spcPct val="128000"/>
              </a:lnSpc>
              <a:spcAft>
                <a:spcPts val="900"/>
              </a:spcAft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que são perturbações da razão — é o caminho para uma felicidade possível.</a:t>
            </a:r>
            <a:endParaRPr lang="en-US" sz="1100" dirty="0"/>
          </a:p>
          <a:p>
            <a:pPr algn="l"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Reis considera, muitas vezes, a </a:t>
            </a:r>
            <a:pPr algn="l" indent="0" marL="0">
              <a:lnSpc>
                <a:spcPct val="128000"/>
              </a:lnSpc>
              <a:buNone/>
            </a:pPr>
            <a:r>
              <a:rPr lang="en-US" sz="11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inconsciência ou a distração</a:t>
            </a:r>
            <a:pPr algn="l"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como a melhor forma de gozar o pouco que nos é dado. Procura ignorar tudo conscientemente, pensando apenas no momento, no gozo do instante.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53368" y="3557067"/>
            <a:ext cx="4065612" cy="4374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100" i="1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"Segue o teu destino, / Rega as tuas plantas, Ama as tuas rosas. / O resto é a sombra / De árvores alheias."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0023" y="3439046"/>
            <a:ext cx="19050" cy="673447"/>
          </a:xfrm>
          <a:prstGeom prst="roundRect">
            <a:avLst>
              <a:gd name="adj" fmla="val 50000"/>
            </a:avLst>
          </a:prstGeom>
          <a:solidFill>
            <a:srgbClr val="E7BF6A"/>
          </a:solidFill>
          <a:ln/>
        </p:spPr>
      </p:sp>
      <p:sp>
        <p:nvSpPr>
          <p:cNvPr id="6" name="Shape 4"/>
          <p:cNvSpPr/>
          <p:nvPr/>
        </p:nvSpPr>
        <p:spPr>
          <a:xfrm>
            <a:off x="5068342" y="1087189"/>
            <a:ext cx="3642792" cy="3610273"/>
          </a:xfrm>
          <a:prstGeom prst="roundRect">
            <a:avLst>
              <a:gd name="adj" fmla="val 2837"/>
            </a:avLst>
          </a:prstGeom>
          <a:solidFill>
            <a:srgbClr val="E7BF6A">
              <a:alpha val="95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5210547" y="1218307"/>
            <a:ext cx="3358381" cy="222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Indiferença Cética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210547" y="1571699"/>
            <a:ext cx="3358381" cy="6561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Ato de lucidez de quem sabe que tudo tem o seu fim e que tudo já está, fatalmente, traçado pelo destino.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210547" y="2410792"/>
            <a:ext cx="3358381" cy="19050"/>
          </a:xfrm>
          <a:prstGeom prst="roundRect">
            <a:avLst>
              <a:gd name="adj" fmla="val 50000"/>
            </a:avLst>
          </a:prstGeom>
          <a:solidFill>
            <a:srgbClr val="2C2926">
              <a:alpha val="50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5210547" y="2612827"/>
            <a:ext cx="3358381" cy="222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Apatia como Ideal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210547" y="2966219"/>
            <a:ext cx="3358381" cy="4374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Ausência de paixão e liberdade interior — sobre esta apenas pesa o Fado inelutável.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210547" y="3586609"/>
            <a:ext cx="3358381" cy="19050"/>
          </a:xfrm>
          <a:prstGeom prst="roundRect">
            <a:avLst>
              <a:gd name="adj" fmla="val 50000"/>
            </a:avLst>
          </a:prstGeom>
          <a:solidFill>
            <a:srgbClr val="2C2926">
              <a:alpha val="50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5210547" y="3788643"/>
            <a:ext cx="3358381" cy="222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Moderação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210547" y="4142036"/>
            <a:ext cx="3358381" cy="4374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Viver sem apego excessivo às coisas, para que a hora da morte não seja demasiado dolorosa.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427360"/>
            <a:ext cx="8063954" cy="429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 Carpe Diem: A Sabedoria do Presente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40023" y="1101551"/>
            <a:ext cx="8063954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filosofia de Reis rege-se pelo ideal do </a:t>
            </a:r>
            <a:pPr algn="l" indent="0" marL="0">
              <a:lnSpc>
                <a:spcPct val="126000"/>
              </a:lnSpc>
              <a:buNone/>
            </a:pPr>
            <a:r>
              <a:rPr lang="en-US" sz="1050" b="1" i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Carpe Diem</a:t>
            </a:r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a sabedoria consiste em saber aproveitar o presente, porque se sabe que a vida é breve. Há que contentar-se com o que o destino trouxe e viver com moderação.</a:t>
            </a:r>
            <a:endParaRPr lang="en-US" sz="10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0023" y="1654894"/>
            <a:ext cx="343570" cy="34357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0023" y="2151459"/>
            <a:ext cx="3955479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Brevidade da Vida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540023" y="2439591"/>
            <a:ext cx="3955479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tempo passa e tudo é efémero. A consciência da fugacidade é o ponto de partida da filosofia de Reis.</a:t>
            </a:r>
            <a:endParaRPr lang="en-US" sz="10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8498" y="1654894"/>
            <a:ext cx="343570" cy="34357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48498" y="2151459"/>
            <a:ext cx="3955479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Aproveitar o Dia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4648498" y="2439591"/>
            <a:ext cx="3955479" cy="6235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Viver cada dia como se fosse único, sem ceder aos instintos, mas saboreando o que o momento oferece, "carpe diem" horaciano.</a:t>
            </a:r>
            <a:endParaRPr lang="en-US" sz="10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0023" y="3307854"/>
            <a:ext cx="343570" cy="34357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40023" y="3804419"/>
            <a:ext cx="3955479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Moderação e Equilíbrio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540023" y="4092550"/>
            <a:ext cx="3955479" cy="6235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 paixões devem ser comedidas para que a hora da morte não seja demasiado dolorosa. O equilíbrio é a virtude suprema.</a:t>
            </a:r>
            <a:endParaRPr lang="en-US" sz="10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48498" y="3307854"/>
            <a:ext cx="343570" cy="34357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48498" y="3804419"/>
            <a:ext cx="3955479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Gozo do Instante</a:t>
            </a:r>
            <a:endParaRPr lang="en-US" sz="1350" dirty="0"/>
          </a:p>
        </p:txBody>
      </p:sp>
      <p:sp>
        <p:nvSpPr>
          <p:cNvPr id="15" name="Text 9"/>
          <p:cNvSpPr/>
          <p:nvPr/>
        </p:nvSpPr>
        <p:spPr>
          <a:xfrm>
            <a:off x="4648498" y="4092550"/>
            <a:ext cx="3955479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Procurar a calma, ou pelo menos a sua ilusão, no gozo tranquilo e consciente de cada instante que passa.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439117"/>
            <a:ext cx="8063954" cy="4068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 Classicismo de Ricardo Reis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40023" y="1065609"/>
            <a:ext cx="8063954" cy="3841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Ricardo Reis é o heterónimo mais clássico de Fernando Pessoa. A sua poesia revela um </a:t>
            </a:r>
            <a:pPr algn="l" indent="0" marL="0">
              <a:lnSpc>
                <a:spcPct val="123000"/>
              </a:lnSpc>
              <a:buNone/>
            </a:pPr>
            <a:r>
              <a:rPr lang="en-US" sz="10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rigor verbal e estrutural</a:t>
            </a:r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que remete para os modelos da Antiguidade greco-latina, combinando forma e conteúdo numa unidade estética coerente e disciplinada.</a:t>
            </a:r>
            <a:endParaRPr lang="en-US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0023" y="1573262"/>
            <a:ext cx="3977060" cy="151060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450381" y="1670893"/>
            <a:ext cx="156195" cy="1952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84461" y="2094012"/>
            <a:ext cx="3688184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Formas Poéticas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84461" y="2363242"/>
            <a:ext cx="3688184" cy="576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Privilegia a </a:t>
            </a:r>
            <a:pPr algn="l" indent="0" marL="0">
              <a:lnSpc>
                <a:spcPct val="123000"/>
              </a:lnSpc>
              <a:buNone/>
            </a:pPr>
            <a:r>
              <a:rPr lang="en-US" sz="10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ode</a:t>
            </a:r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o </a:t>
            </a:r>
            <a:pPr algn="l" indent="0" marL="0">
              <a:lnSpc>
                <a:spcPct val="123000"/>
              </a:lnSpc>
              <a:buNone/>
            </a:pPr>
            <a:r>
              <a:rPr lang="en-US" sz="10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epigrama</a:t>
            </a:r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a </a:t>
            </a:r>
            <a:pPr algn="l" indent="0" marL="0">
              <a:lnSpc>
                <a:spcPct val="123000"/>
              </a:lnSpc>
              <a:buNone/>
            </a:pPr>
            <a:r>
              <a:rPr lang="en-US" sz="10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elegia</a:t>
            </a:r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Os versos são frequentemente decassílabos e hexassílabos, dispostos em estrofes como a sextina, a quadra e a oitava.</a:t>
            </a:r>
            <a:endParaRPr lang="en-US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26918" y="1573262"/>
            <a:ext cx="3977060" cy="151060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37275" y="1670893"/>
            <a:ext cx="156195" cy="1952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2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4771355" y="2094012"/>
            <a:ext cx="3688184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Linguagem Erudita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4771355" y="2363242"/>
            <a:ext cx="3688184" cy="576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Vocabulário cuidado e preciso, com </a:t>
            </a:r>
            <a:pPr algn="l" indent="0" marL="0">
              <a:lnSpc>
                <a:spcPct val="123000"/>
              </a:lnSpc>
              <a:buNone/>
            </a:pPr>
            <a:r>
              <a:rPr lang="en-US" sz="10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sintaxe alatinada</a:t>
            </a:r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frequente uso de hipérbatos — inversão da ordem lógica da frase — que favorecem o ritmo das ideias lúcidas.</a:t>
            </a:r>
            <a:endParaRPr lang="en-US" sz="10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0023" y="3193703"/>
            <a:ext cx="3977060" cy="151060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450381" y="3291334"/>
            <a:ext cx="156195" cy="1952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3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684461" y="3714452"/>
            <a:ext cx="3688184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Tom Moralista</a:t>
            </a:r>
            <a:endParaRPr lang="en-US" sz="1250" dirty="0"/>
          </a:p>
        </p:txBody>
      </p:sp>
      <p:sp>
        <p:nvSpPr>
          <p:cNvPr id="15" name="Text 10"/>
          <p:cNvSpPr/>
          <p:nvPr/>
        </p:nvSpPr>
        <p:spPr>
          <a:xfrm>
            <a:off x="684461" y="3983682"/>
            <a:ext cx="3688184" cy="576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Uso frequente do </a:t>
            </a:r>
            <a:pPr algn="l" indent="0" marL="0">
              <a:lnSpc>
                <a:spcPct val="123000"/>
              </a:lnSpc>
              <a:buNone/>
            </a:pPr>
            <a:r>
              <a:rPr lang="en-US" sz="10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imperativo</a:t>
            </a:r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de uma simbologia rica, conferindo à poesia um carácter sentencioso e reflexivo, próximo dos modelos clássicos.</a:t>
            </a:r>
            <a:endParaRPr lang="en-US" sz="100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26918" y="3193703"/>
            <a:ext cx="3977060" cy="151060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537275" y="3291334"/>
            <a:ext cx="156195" cy="1952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4</a:t>
            </a:r>
            <a:endParaRPr lang="en-US" sz="1200" dirty="0"/>
          </a:p>
        </p:txBody>
      </p:sp>
      <p:sp>
        <p:nvSpPr>
          <p:cNvPr id="18" name="Text 12"/>
          <p:cNvSpPr/>
          <p:nvPr/>
        </p:nvSpPr>
        <p:spPr>
          <a:xfrm>
            <a:off x="4771355" y="3714452"/>
            <a:ext cx="3688184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Mitologia</a:t>
            </a:r>
            <a:endParaRPr lang="en-US" sz="1250" dirty="0"/>
          </a:p>
        </p:txBody>
      </p:sp>
      <p:sp>
        <p:nvSpPr>
          <p:cNvPr id="19" name="Text 13"/>
          <p:cNvSpPr/>
          <p:nvPr/>
        </p:nvSpPr>
        <p:spPr>
          <a:xfrm>
            <a:off x="4771355" y="3983682"/>
            <a:ext cx="3688184" cy="576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Recurso constante à </a:t>
            </a:r>
            <a:pPr algn="l" indent="0" marL="0">
              <a:lnSpc>
                <a:spcPct val="123000"/>
              </a:lnSpc>
              <a:buNone/>
            </a:pPr>
            <a:r>
              <a:rPr lang="en-US" sz="10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mitologia greco-latina</a:t>
            </a:r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com deuses, ninfas e figuras míticas que povoam os seus poemas como presenças quase divinas.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562868"/>
            <a:ext cx="8063954" cy="429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 Neopaganismo: Os Deuses em Todas as Coisas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40023" y="1298228"/>
            <a:ext cx="3864322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 que é o Neopaganismo?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540023" y="1635323"/>
            <a:ext cx="3864322" cy="1980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spcAft>
                <a:spcPts val="850"/>
              </a:spcAft>
              <a:buNone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Ricardo Reis cultiva um </a:t>
            </a:r>
            <a:pPr algn="l" indent="0" marL="0">
              <a:lnSpc>
                <a:spcPct val="126000"/>
              </a:lnSpc>
              <a:spcAft>
                <a:spcPts val="850"/>
              </a:spcAft>
              <a:buNone/>
            </a:pPr>
            <a:r>
              <a:rPr lang="en-US" sz="105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neoclassicismo neopagão</a:t>
            </a:r>
            <a:pPr algn="l" indent="0" marL="0">
              <a:lnSpc>
                <a:spcPct val="126000"/>
              </a:lnSpc>
              <a:spcAft>
                <a:spcPts val="850"/>
              </a:spcAft>
              <a:buNone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crê nos deuses antigos e nas presenças quase divinas que habitam todas as coisas. Esta atitude perante o mundo consiste em aceitar qualquer religião e reconhecer a existência do divino em tudo e em todas as coisas.</a:t>
            </a:r>
            <a:endParaRPr lang="en-US" sz="1050" dirty="0"/>
          </a:p>
          <a:p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Reis adquiriu a lição do </a:t>
            </a:r>
            <a:pPr algn="l" indent="0" marL="0">
              <a:lnSpc>
                <a:spcPct val="126000"/>
              </a:lnSpc>
              <a:buNone/>
            </a:pPr>
            <a:r>
              <a:rPr lang="en-US" sz="105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paganismo espontâneo de Alberto Caeiro</a:t>
            </a:r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mas disciplinou-a através do rigor clássico e da reflexão filosófica. Os deuses são, para Reis, uma forma de disciplinar as emoções e os sentimentos humanos.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4645447" y="1175891"/>
            <a:ext cx="4062264" cy="2550244"/>
          </a:xfrm>
          <a:prstGeom prst="roundRect">
            <a:avLst>
              <a:gd name="adj" fmla="val 3880"/>
            </a:avLst>
          </a:prstGeom>
          <a:solidFill>
            <a:srgbClr val="E7BF6A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782815" y="1298228"/>
            <a:ext cx="3787527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Marcas do Neopaganismo na Obra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4782815" y="1635323"/>
            <a:ext cx="3787527" cy="14181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13360" indent="-213360">
              <a:lnSpc>
                <a:spcPct val="126000"/>
              </a:lnSpc>
              <a:buSzPct val="100000"/>
              <a:buChar char="•"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Crencça nos deuses antigos da mitologia greco-latina</a:t>
            </a:r>
            <a:endParaRPr lang="en-US" sz="1050" dirty="0"/>
          </a:p>
          <a:p>
            <a:pPr algn="l" marL="213360" indent="-213360">
              <a:lnSpc>
                <a:spcPct val="126000"/>
              </a:lnSpc>
              <a:buSzPct val="100000"/>
              <a:buChar char="•"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Presença de figuras míticas: ninfas, deuses, faunos</a:t>
            </a:r>
            <a:endParaRPr lang="en-US" sz="1050" dirty="0"/>
          </a:p>
          <a:p>
            <a:pPr algn="l" marL="213360" indent="-213360">
              <a:lnSpc>
                <a:spcPct val="126000"/>
              </a:lnSpc>
              <a:buSzPct val="100000"/>
              <a:buChar char="•"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Aceitação do divino em todas as coisas</a:t>
            </a:r>
            <a:endParaRPr lang="en-US" sz="1050" dirty="0"/>
          </a:p>
          <a:p>
            <a:pPr algn="l" marL="213360" indent="-213360">
              <a:lnSpc>
                <a:spcPct val="126000"/>
              </a:lnSpc>
              <a:buSzPct val="100000"/>
              <a:buChar char="•"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Apologia da indiferença solene perante o poder dos deuses</a:t>
            </a:r>
            <a:endParaRPr lang="en-US" sz="1050" dirty="0"/>
          </a:p>
          <a:p>
            <a:pPr algn="l" marL="213360" indent="-213360">
              <a:lnSpc>
                <a:spcPct val="126000"/>
              </a:lnSpc>
              <a:buSzPct val="100000"/>
              <a:buChar char="•"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Resignação ao destino inelutável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40023" y="3863801"/>
            <a:ext cx="8063954" cy="716756"/>
          </a:xfrm>
          <a:prstGeom prst="roundRect">
            <a:avLst>
              <a:gd name="adj" fmla="val 8053"/>
            </a:avLst>
          </a:prstGeom>
          <a:solidFill>
            <a:srgbClr val="F8ECD3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7391" y="4053334"/>
            <a:ext cx="171748" cy="13736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86507" y="4020443"/>
            <a:ext cx="7480102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Ricardo Reis aceita a antiga crença nos deuses enquanto </a:t>
            </a:r>
            <a:pPr algn="l" indent="0" marL="0">
              <a:lnSpc>
                <a:spcPct val="126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disciplinadora das nossas emoções e sentimentos</a:t>
            </a:r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mas defende, sobretudo, a busca de uma felicidade relativa alcançada pela indiferença à perturbação.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456902"/>
            <a:ext cx="8063954" cy="429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Os Princípios Fundamentais da Filosofia de Reis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40023" y="1131094"/>
            <a:ext cx="8063954" cy="6235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filosofia moral de Ricardo Reis pode ser sintetizada em cinco princípios fundamentais que orientam toda a sua produção poética e a sua visão do mundo. Estes princípios refletem a síntese entre o epicurismo, o estoicismo e o neopaganismo clássico.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0023" y="1892275"/>
            <a:ext cx="274811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Bricolage Grotesque Light" pitchFamily="34" charset="0"/>
                <a:ea typeface="Bricolage Grotesque Light" pitchFamily="34" charset="-122"/>
                <a:cs typeface="Bricolage Grotesque Light" pitchFamily="34" charset="-120"/>
              </a:rPr>
              <a:t>01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0023" y="2106737"/>
            <a:ext cx="2606427" cy="19050"/>
          </a:xfrm>
          <a:prstGeom prst="rect">
            <a:avLst/>
          </a:prstGeom>
          <a:solidFill>
            <a:srgbClr val="DA9B49"/>
          </a:solidFill>
          <a:ln/>
        </p:spPr>
      </p:sp>
      <p:sp>
        <p:nvSpPr>
          <p:cNvPr id="6" name="Text 4"/>
          <p:cNvSpPr/>
          <p:nvPr/>
        </p:nvSpPr>
        <p:spPr>
          <a:xfrm>
            <a:off x="540023" y="2213521"/>
            <a:ext cx="2606427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Carpe Diem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540023" y="2501652"/>
            <a:ext cx="2606427" cy="6235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Aproveitar a vida em cada dia como caminho da felicidade, sabendo que o tempo é fugaz e a vida é breve.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268787" y="1892275"/>
            <a:ext cx="274811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Bricolage Grotesque Light" pitchFamily="34" charset="0"/>
                <a:ea typeface="Bricolage Grotesque Light" pitchFamily="34" charset="-122"/>
                <a:cs typeface="Bricolage Grotesque Light" pitchFamily="34" charset="-120"/>
              </a:rPr>
              <a:t>02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268787" y="2106737"/>
            <a:ext cx="2606427" cy="19050"/>
          </a:xfrm>
          <a:prstGeom prst="rect">
            <a:avLst/>
          </a:prstGeom>
          <a:solidFill>
            <a:srgbClr val="DA9B49"/>
          </a:solidFill>
          <a:ln/>
        </p:spPr>
      </p:sp>
      <p:sp>
        <p:nvSpPr>
          <p:cNvPr id="10" name="Text 8"/>
          <p:cNvSpPr/>
          <p:nvPr/>
        </p:nvSpPr>
        <p:spPr>
          <a:xfrm>
            <a:off x="3268787" y="2213521"/>
            <a:ext cx="2606427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Buscar a Ataraxia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268787" y="2501652"/>
            <a:ext cx="2606427" cy="8313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Procurar a felicidade com tranquilidade — a ausência de perturbação — ainda que esta seja apenas uma ilusão alcançável.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97550" y="1892275"/>
            <a:ext cx="274811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Bricolage Grotesque Light" pitchFamily="34" charset="0"/>
                <a:ea typeface="Bricolage Grotesque Light" pitchFamily="34" charset="-122"/>
                <a:cs typeface="Bricolage Grotesque Light" pitchFamily="34" charset="-120"/>
              </a:rPr>
              <a:t>03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997550" y="2120503"/>
            <a:ext cx="2606427" cy="19050"/>
          </a:xfrm>
          <a:prstGeom prst="rect">
            <a:avLst/>
          </a:prstGeom>
          <a:solidFill>
            <a:srgbClr val="DA9B49"/>
          </a:solidFill>
          <a:ln/>
        </p:spPr>
      </p:sp>
      <p:sp>
        <p:nvSpPr>
          <p:cNvPr id="14" name="Text 12"/>
          <p:cNvSpPr/>
          <p:nvPr/>
        </p:nvSpPr>
        <p:spPr>
          <a:xfrm>
            <a:off x="5997550" y="2213521"/>
            <a:ext cx="2606427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Não Ceder aos Instintos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5997550" y="2501652"/>
            <a:ext cx="2606427" cy="6235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Manter o controlo racional sobre as paixões e os impulsos, seguindo o ideal estoico da apatia e da moderação.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540023" y="3558406"/>
            <a:ext cx="274811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Bricolage Grotesque Light" pitchFamily="34" charset="0"/>
                <a:ea typeface="Bricolage Grotesque Light" pitchFamily="34" charset="-122"/>
                <a:cs typeface="Bricolage Grotesque Light" pitchFamily="34" charset="-120"/>
              </a:rPr>
              <a:t>04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40023" y="3759175"/>
            <a:ext cx="3970809" cy="19050"/>
          </a:xfrm>
          <a:prstGeom prst="rect">
            <a:avLst/>
          </a:prstGeom>
          <a:solidFill>
            <a:srgbClr val="DA9B49"/>
          </a:solidFill>
          <a:ln/>
        </p:spPr>
      </p:sp>
      <p:sp>
        <p:nvSpPr>
          <p:cNvPr id="18" name="Text 16"/>
          <p:cNvSpPr/>
          <p:nvPr/>
        </p:nvSpPr>
        <p:spPr>
          <a:xfrm>
            <a:off x="540023" y="3879652"/>
            <a:ext cx="3970809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Procurar a Calma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40023" y="4167783"/>
            <a:ext cx="3970809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Buscar a serenidade, ou pelo menos a sua ilusão, vivendo cada momento com consciência e equilíbrio interior.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633168" y="3558406"/>
            <a:ext cx="274811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Bricolage Grotesque Light" pitchFamily="34" charset="0"/>
                <a:ea typeface="Bricolage Grotesque Light" pitchFamily="34" charset="-122"/>
                <a:cs typeface="Bricolage Grotesque Light" pitchFamily="34" charset="-120"/>
              </a:rPr>
              <a:t>05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633168" y="3759175"/>
            <a:ext cx="3970809" cy="19050"/>
          </a:xfrm>
          <a:prstGeom prst="rect">
            <a:avLst/>
          </a:prstGeom>
          <a:solidFill>
            <a:srgbClr val="DA9B49"/>
          </a:solidFill>
          <a:ln/>
        </p:spPr>
      </p:sp>
      <p:sp>
        <p:nvSpPr>
          <p:cNvPr id="22" name="Text 20"/>
          <p:cNvSpPr/>
          <p:nvPr/>
        </p:nvSpPr>
        <p:spPr>
          <a:xfrm>
            <a:off x="4633168" y="3879652"/>
            <a:ext cx="3970809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Seguir o Ideal Ético da Apatia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633168" y="4167783"/>
            <a:ext cx="3970809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Ausência de paixão e liberdade interior — sobre esta apenas pesa o Fado inelutável e o destino traçado.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2026-08-02T14:03:30Z</dcterms:created>
  <dcterms:modified xsi:type="dcterms:W3CDTF">2026-08-02T14:03:30Z</dcterms:modified>
</cp:coreProperties>
</file>