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Bricolage Grotesque Bold"/>
      <p:regular r:id="rId201314"/>
    </p:embeddedFont>
    <p:embeddedFont>
      <p:font typeface="Bricolage Grotesque"/>
      <p:regular r:id="rId201315"/>
    </p:embeddedFont>
    <p:embeddedFont>
      <p:font typeface="Bricolage Grotesque SemiBold"/>
      <p:regular r:id="rId201316"/>
    </p:embeddedFont>
    <p:embeddedFont>
      <p:font typeface="Inter SemiBold"/>
      <p:regular r:id="rId201317"/>
    </p:embeddedFont>
    <p:embeddedFont>
      <p:font typeface="Inter Bold"/>
      <p:regular r:id="rId201318"/>
    </p:embeddedFont>
    <p:embeddedFont>
      <p:font typeface="Inter"/>
      <p:regular r:id="rId201319"/>
    </p:embeddedFont>
    <p:embeddedFont>
      <p:font typeface="Inter Black"/>
      <p:regular r:id="rId201320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jpe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image" Target="../media/image-2-2.png"/><Relationship Id="rId3" Type="http://schemas.openxmlformats.org/officeDocument/2006/relationships/image" Target="../media/image-2-3.svg"/><Relationship Id="rId4" Type="http://schemas.openxmlformats.org/officeDocument/2006/relationships/image" Target="../media/image-2-2.png"/><Relationship Id="rId5" Type="http://schemas.openxmlformats.org/officeDocument/2006/relationships/image" Target="../media/image-2-3.svg"/><Relationship Id="rId6" Type="http://schemas.openxmlformats.org/officeDocument/2006/relationships/image" Target="../media/image-2-6.png"/><Relationship Id="rId7" Type="http://schemas.openxmlformats.org/officeDocument/2006/relationships/image" Target="../media/image-2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4355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57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30760" y="100000"/>
                </a:lnTo>
                <a:lnTo>
                  <a:pt x="26370" y="95510"/>
                </a:lnTo>
                <a:lnTo>
                  <a:pt x="26370" y="95310"/>
                </a:lnTo>
                <a:lnTo>
                  <a:pt x="25490" y="94530"/>
                </a:lnTo>
                <a:lnTo>
                  <a:pt x="25490" y="94340"/>
                </a:lnTo>
                <a:lnTo>
                  <a:pt x="22660" y="91210"/>
                </a:lnTo>
                <a:lnTo>
                  <a:pt x="18360" y="85550"/>
                </a:lnTo>
                <a:lnTo>
                  <a:pt x="15140" y="80660"/>
                </a:lnTo>
                <a:lnTo>
                  <a:pt x="11910" y="75000"/>
                </a:lnTo>
                <a:lnTo>
                  <a:pt x="9280" y="69530"/>
                </a:lnTo>
                <a:lnTo>
                  <a:pt x="6840" y="63380"/>
                </a:lnTo>
                <a:lnTo>
                  <a:pt x="4790" y="56740"/>
                </a:lnTo>
                <a:lnTo>
                  <a:pt x="3320" y="50200"/>
                </a:lnTo>
                <a:lnTo>
                  <a:pt x="2440" y="44140"/>
                </a:lnTo>
                <a:lnTo>
                  <a:pt x="2050" y="39060"/>
                </a:lnTo>
                <a:lnTo>
                  <a:pt x="2050" y="30860"/>
                </a:lnTo>
                <a:lnTo>
                  <a:pt x="2540" y="25000"/>
                </a:lnTo>
                <a:lnTo>
                  <a:pt x="3320" y="19820"/>
                </a:lnTo>
                <a:lnTo>
                  <a:pt x="4880" y="12890"/>
                </a:lnTo>
                <a:lnTo>
                  <a:pt x="6930" y="6350"/>
                </a:lnTo>
                <a:close/>
              </a:path>
            </a:pathLst>
          </a:custGeom>
        </p:spPr>
      </p:pic>
      <p:sp>
        <p:nvSpPr>
          <p:cNvPr id="3" name="Text 0"/>
          <p:cNvSpPr/>
          <p:nvPr/>
        </p:nvSpPr>
        <p:spPr>
          <a:xfrm>
            <a:off x="496119" y="1386706"/>
            <a:ext cx="4722763" cy="13289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Fernando Pessoa e o Jogo da Criação de Álvaro de Campos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496119" y="2928268"/>
            <a:ext cx="4722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Como o poeta usou facetas da sua própria vida para construir o mais viajado dos seus heterónimos.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496119" y="3541365"/>
            <a:ext cx="840730" cy="215354"/>
          </a:xfrm>
          <a:prstGeom prst="roundRect">
            <a:avLst>
              <a:gd name="adj" fmla="val 22119"/>
            </a:avLst>
          </a:prstGeom>
          <a:solidFill>
            <a:srgbClr val="F8ECD3"/>
          </a:solidFill>
          <a:ln/>
        </p:spPr>
      </p:sp>
      <p:sp>
        <p:nvSpPr>
          <p:cNvPr id="6" name="Text 3"/>
          <p:cNvSpPr/>
          <p:nvPr/>
        </p:nvSpPr>
        <p:spPr>
          <a:xfrm>
            <a:off x="581174" y="3583856"/>
            <a:ext cx="1127820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8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RTP ENSINA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1407691" y="3541365"/>
            <a:ext cx="1536204" cy="215354"/>
          </a:xfrm>
          <a:prstGeom prst="roundRect">
            <a:avLst>
              <a:gd name="adj" fmla="val 22119"/>
            </a:avLst>
          </a:prstGeom>
          <a:noFill/>
          <a:ln w="4763">
            <a:solidFill>
              <a:srgbClr val="E7BF6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492746" y="3583856"/>
            <a:ext cx="1823293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850" dirty="0">
                <a:solidFill>
                  <a:srgbClr val="E7BF6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3.º CICLO · SECUNDÁRIO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4355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57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30760" y="100000"/>
                </a:lnTo>
                <a:lnTo>
                  <a:pt x="26370" y="95510"/>
                </a:lnTo>
                <a:lnTo>
                  <a:pt x="26370" y="95310"/>
                </a:lnTo>
                <a:lnTo>
                  <a:pt x="25490" y="94530"/>
                </a:lnTo>
                <a:lnTo>
                  <a:pt x="25490" y="94340"/>
                </a:lnTo>
                <a:lnTo>
                  <a:pt x="22660" y="91210"/>
                </a:lnTo>
                <a:lnTo>
                  <a:pt x="18360" y="85550"/>
                </a:lnTo>
                <a:lnTo>
                  <a:pt x="15140" y="80660"/>
                </a:lnTo>
                <a:lnTo>
                  <a:pt x="11910" y="75000"/>
                </a:lnTo>
                <a:lnTo>
                  <a:pt x="9280" y="69530"/>
                </a:lnTo>
                <a:lnTo>
                  <a:pt x="6840" y="63380"/>
                </a:lnTo>
                <a:lnTo>
                  <a:pt x="4790" y="56740"/>
                </a:lnTo>
                <a:lnTo>
                  <a:pt x="3320" y="50200"/>
                </a:lnTo>
                <a:lnTo>
                  <a:pt x="2440" y="44140"/>
                </a:lnTo>
                <a:lnTo>
                  <a:pt x="2050" y="39060"/>
                </a:lnTo>
                <a:lnTo>
                  <a:pt x="2050" y="30860"/>
                </a:lnTo>
                <a:lnTo>
                  <a:pt x="2540" y="25000"/>
                </a:lnTo>
                <a:lnTo>
                  <a:pt x="3320" y="19820"/>
                </a:lnTo>
                <a:lnTo>
                  <a:pt x="4880" y="12890"/>
                </a:lnTo>
                <a:lnTo>
                  <a:pt x="6930" y="6350"/>
                </a:lnTo>
                <a:close/>
              </a:path>
            </a:pathLst>
          </a:custGeom>
        </p:spPr>
      </p:pic>
      <p:sp>
        <p:nvSpPr>
          <p:cNvPr id="3" name="Text 0"/>
          <p:cNvSpPr/>
          <p:nvPr/>
        </p:nvSpPr>
        <p:spPr>
          <a:xfrm>
            <a:off x="496119" y="1082129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Conclusão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496119" y="1737717"/>
            <a:ext cx="4722763" cy="2323654"/>
          </a:xfrm>
          <a:prstGeom prst="roundRect">
            <a:avLst>
              <a:gd name="adj" fmla="val 2562"/>
            </a:avLst>
          </a:prstGeom>
          <a:solidFill>
            <a:srgbClr val="FFFFFF"/>
          </a:solidFill>
          <a:ln w="4763">
            <a:solidFill>
              <a:srgbClr val="F8ECD3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500881" y="1742480"/>
            <a:ext cx="2356619" cy="1270471"/>
          </a:xfrm>
          <a:custGeom>
            <a:avLst/>
            <a:gdLst/>
            <a:ahLst/>
            <a:cxnLst/>
            <a:rect l="l" t="t" r="r" b="b"/>
            <a:pathLst>
              <a:path w="2356619" h="1270471">
                <a:moveTo>
                  <a:pt x="49619" y="0"/>
                </a:moveTo>
                <a:lnTo>
                  <a:pt x="2356619" y="0"/>
                </a:lnTo>
                <a:lnTo>
                  <a:pt x="2356619" y="1270471"/>
                </a:lnTo>
                <a:lnTo>
                  <a:pt x="0" y="1270471"/>
                </a:lnTo>
                <a:lnTo>
                  <a:pt x="0" y="49619"/>
                </a:lnTo>
                <a:arcTo hR="49619" wR="49619" stAng="10800000" swAng="5400000"/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6" name="Text 3"/>
          <p:cNvSpPr/>
          <p:nvPr/>
        </p:nvSpPr>
        <p:spPr>
          <a:xfrm>
            <a:off x="642640" y="1884238"/>
            <a:ext cx="207310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O Heterónimo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42640" y="2190750"/>
            <a:ext cx="2073101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Álvaro de Campos: futurista, engenheiro naval, viajado, polemista.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2857500" y="1742480"/>
            <a:ext cx="2356619" cy="1270471"/>
          </a:xfrm>
          <a:custGeom>
            <a:avLst/>
            <a:gdLst/>
            <a:ahLst/>
            <a:cxnLst/>
            <a:rect l="l" t="t" r="r" b="b"/>
            <a:pathLst>
              <a:path w="2356619" h="1270471">
                <a:moveTo>
                  <a:pt x="0" y="0"/>
                </a:moveTo>
                <a:lnTo>
                  <a:pt x="2307000" y="0"/>
                </a:lnTo>
                <a:arcTo hR="49619" wR="49619" stAng="16200000" swAng="5400000"/>
                <a:lnTo>
                  <a:pt x="2356619" y="1270471"/>
                </a:lnTo>
                <a:lnTo>
                  <a:pt x="0" y="12704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9" name="Shape 6"/>
          <p:cNvSpPr/>
          <p:nvPr/>
        </p:nvSpPr>
        <p:spPr>
          <a:xfrm>
            <a:off x="2857500" y="1742480"/>
            <a:ext cx="19050" cy="1270471"/>
          </a:xfrm>
          <a:prstGeom prst="roundRect">
            <a:avLst>
              <a:gd name="adj" fmla="val 50000"/>
            </a:avLst>
          </a:prstGeom>
          <a:solidFill>
            <a:srgbClr val="F8ECD3"/>
          </a:solidFill>
          <a:ln/>
        </p:spPr>
      </p:sp>
      <p:sp>
        <p:nvSpPr>
          <p:cNvPr id="10" name="Text 7"/>
          <p:cNvSpPr/>
          <p:nvPr/>
        </p:nvSpPr>
        <p:spPr>
          <a:xfrm>
            <a:off x="2999259" y="1884238"/>
            <a:ext cx="207310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O Criador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2999259" y="2190750"/>
            <a:ext cx="2073101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Fernando Pessoa projetou em Campos as facetas da sua própria biografia.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500881" y="3012951"/>
            <a:ext cx="4713238" cy="1043657"/>
          </a:xfrm>
          <a:custGeom>
            <a:avLst/>
            <a:gdLst/>
            <a:ahLst/>
            <a:cxnLst/>
            <a:rect l="l" t="t" r="r" b="b"/>
            <a:pathLst>
              <a:path w="4713238" h="1043657">
                <a:moveTo>
                  <a:pt x="0" y="0"/>
                </a:moveTo>
                <a:lnTo>
                  <a:pt x="4713238" y="0"/>
                </a:lnTo>
                <a:lnTo>
                  <a:pt x="4713238" y="994039"/>
                </a:lnTo>
                <a:arcTo hR="49619" wR="49619" stAng="0" swAng="5400000"/>
                <a:lnTo>
                  <a:pt x="49619" y="1043657"/>
                </a:lnTo>
                <a:arcTo hR="49619" wR="49619" stAng="5400000" swAng="5400000"/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3" name="Shape 10"/>
          <p:cNvSpPr/>
          <p:nvPr/>
        </p:nvSpPr>
        <p:spPr>
          <a:xfrm>
            <a:off x="500881" y="3012951"/>
            <a:ext cx="4713238" cy="19050"/>
          </a:xfrm>
          <a:prstGeom prst="roundRect">
            <a:avLst>
              <a:gd name="adj" fmla="val 50000"/>
            </a:avLst>
          </a:prstGeom>
          <a:solidFill>
            <a:srgbClr val="F8ECD3"/>
          </a:solidFill>
          <a:ln/>
        </p:spPr>
      </p:sp>
      <p:sp>
        <p:nvSpPr>
          <p:cNvPr id="14" name="Text 11"/>
          <p:cNvSpPr/>
          <p:nvPr/>
        </p:nvSpPr>
        <p:spPr>
          <a:xfrm>
            <a:off x="642640" y="3154710"/>
            <a:ext cx="442972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O Jogo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642640" y="3461221"/>
            <a:ext cx="442972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Uma máscara que é, ao mesmo tempo, um retrato melhorado do poeta.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01389"/>
            <a:ext cx="8151763" cy="394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Quem é Álvaro de Campos?</a:t>
            </a:r>
            <a:endParaRPr lang="en-US" sz="2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54448" y="1416323"/>
            <a:ext cx="2874020" cy="2874020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99708" y="1091059"/>
            <a:ext cx="2652861" cy="116353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197352" y="1231553"/>
            <a:ext cx="2314724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O Futurista</a:t>
            </a:r>
            <a:endParaRPr lang="en-US" sz="1200" dirty="0"/>
          </a:p>
        </p:txBody>
      </p:sp>
      <p:sp>
        <p:nvSpPr>
          <p:cNvPr id="6" name="Text 2"/>
          <p:cNvSpPr/>
          <p:nvPr/>
        </p:nvSpPr>
        <p:spPr>
          <a:xfrm>
            <a:off x="6197352" y="1541264"/>
            <a:ext cx="2314724" cy="5728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Poeta que elogia o triunfo das máquinas e colabora na revista </a:t>
            </a:r>
            <a:pPr algn="l" indent="0" marL="0">
              <a:lnSpc>
                <a:spcPct val="126000"/>
              </a:lnSpc>
              <a:buNone/>
            </a:pPr>
            <a:r>
              <a:rPr lang="en-US" sz="950" i="1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Orpheu</a:t>
            </a:r>
            <a:pPr algn="l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99708" y="2367037"/>
            <a:ext cx="2652861" cy="116353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197352" y="2507531"/>
            <a:ext cx="2314724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O Engenheiro Naval</a:t>
            </a:r>
            <a:endParaRPr lang="en-US" sz="1200" dirty="0"/>
          </a:p>
        </p:txBody>
      </p:sp>
      <p:sp>
        <p:nvSpPr>
          <p:cNvPr id="9" name="Text 4"/>
          <p:cNvSpPr/>
          <p:nvPr/>
        </p:nvSpPr>
        <p:spPr>
          <a:xfrm>
            <a:off x="6197352" y="2817242"/>
            <a:ext cx="2314724" cy="5728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Alto, magro, viajado, fumador de ópio — em tudo parece distinguir-se do seu criador.</a:t>
            </a:r>
            <a:endParaRPr lang="en-US" sz="9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99708" y="3643015"/>
            <a:ext cx="2652861" cy="97259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197352" y="3783509"/>
            <a:ext cx="2314724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O Polemista</a:t>
            </a:r>
            <a:endParaRPr lang="en-US" sz="1200" dirty="0"/>
          </a:p>
        </p:txBody>
      </p:sp>
      <p:sp>
        <p:nvSpPr>
          <p:cNvPr id="12" name="Text 6"/>
          <p:cNvSpPr/>
          <p:nvPr/>
        </p:nvSpPr>
        <p:spPr>
          <a:xfrm>
            <a:off x="6197352" y="4093220"/>
            <a:ext cx="2314724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Gosta de polemizar e autocritica-se com distanciamento irónico.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0530" y="100"/>
                </a:lnTo>
                <a:lnTo>
                  <a:pt x="93070" y="6350"/>
                </a:lnTo>
                <a:lnTo>
                  <a:pt x="94920" y="12210"/>
                </a:lnTo>
                <a:lnTo>
                  <a:pt x="96680" y="19820"/>
                </a:lnTo>
                <a:lnTo>
                  <a:pt x="97560" y="25880"/>
                </a:lnTo>
                <a:lnTo>
                  <a:pt x="97950" y="30960"/>
                </a:lnTo>
                <a:lnTo>
                  <a:pt x="97950" y="39060"/>
                </a:lnTo>
                <a:lnTo>
                  <a:pt x="97270" y="46480"/>
                </a:lnTo>
                <a:lnTo>
                  <a:pt x="96190" y="52640"/>
                </a:lnTo>
                <a:lnTo>
                  <a:pt x="94730" y="58500"/>
                </a:lnTo>
                <a:lnTo>
                  <a:pt x="92480" y="65230"/>
                </a:lnTo>
                <a:lnTo>
                  <a:pt x="89550" y="72070"/>
                </a:lnTo>
                <a:lnTo>
                  <a:pt x="86820" y="77340"/>
                </a:lnTo>
                <a:lnTo>
                  <a:pt x="83500" y="82810"/>
                </a:lnTo>
                <a:lnTo>
                  <a:pt x="79200" y="88870"/>
                </a:lnTo>
                <a:lnTo>
                  <a:pt x="75880" y="92770"/>
                </a:lnTo>
                <a:lnTo>
                  <a:pt x="75880" y="92970"/>
                </a:lnTo>
                <a:lnTo>
                  <a:pt x="74510" y="94340"/>
                </a:lnTo>
                <a:lnTo>
                  <a:pt x="74510" y="94530"/>
                </a:lnTo>
                <a:lnTo>
                  <a:pt x="69240" y="100000"/>
                </a:lnTo>
                <a:lnTo>
                  <a:pt x="0" y="100000"/>
                </a:lnTo>
                <a:close/>
              </a:path>
            </a:pathLst>
          </a:custGeom>
        </p:spPr>
      </p:pic>
      <p:sp>
        <p:nvSpPr>
          <p:cNvPr id="3" name="Text 0"/>
          <p:cNvSpPr/>
          <p:nvPr/>
        </p:nvSpPr>
        <p:spPr>
          <a:xfrm>
            <a:off x="3925119" y="1903735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Tavira: O Berço de Campos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2559323"/>
            <a:ext cx="4722763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Fernando Pessoa usou facetas da sua própria biografia na construção desta máscara. A começar por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Tavira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cidade algarvia onde fez nascer, a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15 de outubro de 1890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o «seu velho e infeliz amigo».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435894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«Notas sobre Tavira»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708720" y="2321868"/>
            <a:ext cx="793916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«Cheguei finalmente à vila da minha infância. / Desci do comboio, recordei-me, olhei, vi, comparei. / (Tudo isto levou o espaço de tempo de um olhar cansado). Tudo é velho onde fui novo.»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496119" y="2162398"/>
            <a:ext cx="19050" cy="772567"/>
          </a:xfrm>
          <a:prstGeom prst="roundRect">
            <a:avLst>
              <a:gd name="adj" fmla="val 50000"/>
            </a:avLst>
          </a:prstGeom>
          <a:solidFill>
            <a:srgbClr val="E7BF6A"/>
          </a:solidFill>
          <a:ln/>
        </p:spPr>
      </p:sp>
      <p:sp>
        <p:nvSpPr>
          <p:cNvPr id="5" name="Text 3"/>
          <p:cNvSpPr/>
          <p:nvPr/>
        </p:nvSpPr>
        <p:spPr>
          <a:xfrm>
            <a:off x="496119" y="3094434"/>
            <a:ext cx="8151763" cy="6130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 Álvaro de Campos, </a:t>
            </a:r>
            <a:pPr algn="l" indent="0" marL="0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100" i="1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Notas sobre Tavira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 uma certa melancolia, o mais viajado dos heterónimos regressa ao lugar onde foi primeiro feliz.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29964"/>
            <a:ext cx="8151763" cy="394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As Raízes de Pessoa em Tavira</a:t>
            </a:r>
            <a:endParaRPr lang="en-US" sz="2450" dirty="0"/>
          </a:p>
        </p:txBody>
      </p:sp>
      <p:sp>
        <p:nvSpPr>
          <p:cNvPr id="3" name="Shape 1"/>
          <p:cNvSpPr/>
          <p:nvPr/>
        </p:nvSpPr>
        <p:spPr>
          <a:xfrm>
            <a:off x="496119" y="1119634"/>
            <a:ext cx="2652861" cy="1144488"/>
          </a:xfrm>
          <a:prstGeom prst="roundRect">
            <a:avLst>
              <a:gd name="adj" fmla="val 4634"/>
            </a:avLst>
          </a:prstGeom>
          <a:solidFill>
            <a:srgbClr val="FFFFFF"/>
          </a:solidFill>
          <a:ln w="4763">
            <a:solidFill>
              <a:srgbClr val="F8ECD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27087" y="1250603"/>
            <a:ext cx="2390924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A Avó Dionísia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27087" y="1560314"/>
            <a:ext cx="2390924" cy="5728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Fernando Pessoa, ainda rapazinho, presenciara as crises de loucura da avó em Tavira.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496119" y="2376562"/>
            <a:ext cx="2652861" cy="953542"/>
          </a:xfrm>
          <a:prstGeom prst="roundRect">
            <a:avLst>
              <a:gd name="adj" fmla="val 5561"/>
            </a:avLst>
          </a:prstGeom>
          <a:solidFill>
            <a:srgbClr val="FFFFFF"/>
          </a:solidFill>
          <a:ln w="4763">
            <a:solidFill>
              <a:srgbClr val="F8ECD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27087" y="2507531"/>
            <a:ext cx="2390924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O Medo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27087" y="2817242"/>
            <a:ext cx="2390924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Ficou um ano inteiro a guardar dentro de si o temor de enlouquecer.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496119" y="3442543"/>
            <a:ext cx="2652861" cy="1144488"/>
          </a:xfrm>
          <a:prstGeom prst="roundRect">
            <a:avLst>
              <a:gd name="adj" fmla="val 4634"/>
            </a:avLst>
          </a:prstGeom>
          <a:solidFill>
            <a:srgbClr val="FFFFFF"/>
          </a:solidFill>
          <a:ln w="4763">
            <a:solidFill>
              <a:srgbClr val="F8ECD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27087" y="3573512"/>
            <a:ext cx="2390924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A Família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27087" y="3883223"/>
            <a:ext cx="2390924" cy="5728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Viera de Durban visitar Portugal e ficara com a família abastada de Tavira, de judeus e maçons.</a:t>
            </a:r>
            <a:endParaRPr lang="en-US" sz="950" dirty="0"/>
          </a:p>
        </p:txBody>
      </p:sp>
      <p:pic>
        <p:nvPicPr>
          <p:cNvPr id="1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45125" y="1416100"/>
            <a:ext cx="2024063" cy="287439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0530" y="100"/>
                </a:lnTo>
                <a:lnTo>
                  <a:pt x="93070" y="6350"/>
                </a:lnTo>
                <a:lnTo>
                  <a:pt x="94920" y="12210"/>
                </a:lnTo>
                <a:lnTo>
                  <a:pt x="96680" y="19820"/>
                </a:lnTo>
                <a:lnTo>
                  <a:pt x="97560" y="25880"/>
                </a:lnTo>
                <a:lnTo>
                  <a:pt x="97950" y="30960"/>
                </a:lnTo>
                <a:lnTo>
                  <a:pt x="97950" y="39060"/>
                </a:lnTo>
                <a:lnTo>
                  <a:pt x="97270" y="46480"/>
                </a:lnTo>
                <a:lnTo>
                  <a:pt x="96190" y="52640"/>
                </a:lnTo>
                <a:lnTo>
                  <a:pt x="94730" y="58500"/>
                </a:lnTo>
                <a:lnTo>
                  <a:pt x="92480" y="65230"/>
                </a:lnTo>
                <a:lnTo>
                  <a:pt x="89550" y="72070"/>
                </a:lnTo>
                <a:lnTo>
                  <a:pt x="86820" y="77340"/>
                </a:lnTo>
                <a:lnTo>
                  <a:pt x="83500" y="82810"/>
                </a:lnTo>
                <a:lnTo>
                  <a:pt x="79200" y="88870"/>
                </a:lnTo>
                <a:lnTo>
                  <a:pt x="75880" y="92770"/>
                </a:lnTo>
                <a:lnTo>
                  <a:pt x="75880" y="92970"/>
                </a:lnTo>
                <a:lnTo>
                  <a:pt x="74510" y="94340"/>
                </a:lnTo>
                <a:lnTo>
                  <a:pt x="74510" y="94530"/>
                </a:lnTo>
                <a:lnTo>
                  <a:pt x="69240" y="100000"/>
                </a:lnTo>
                <a:lnTo>
                  <a:pt x="0" y="100000"/>
                </a:lnTo>
                <a:close/>
              </a:path>
            </a:pathLst>
          </a:custGeom>
        </p:spPr>
      </p:pic>
      <p:sp>
        <p:nvSpPr>
          <p:cNvPr id="3" name="Text 0"/>
          <p:cNvSpPr/>
          <p:nvPr/>
        </p:nvSpPr>
        <p:spPr>
          <a:xfrm>
            <a:off x="3925119" y="1790328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De Durban a Tavira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2445916"/>
            <a:ext cx="4722763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Álvaro de Campos viera de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Durban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visitar Portugal — tal como o jovem Fernando Pessoa fizera na vida real. O heterónimo guarda as recordações imperfeitas de um tempo que devia ser de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«quintal e praia»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70967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O Espelho de Álvaro de Campos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62919" y="1286024"/>
            <a:ext cx="1843980" cy="322696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24339" y="1620143"/>
            <a:ext cx="262823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espelho de Álvaro de Campos, Pessoa vai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reescrever e idealizar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esta parte da sua história. A biografia a começar no Sul,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sem fantasmas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6024339" y="2686869"/>
            <a:ext cx="2628230" cy="1460004"/>
          </a:xfrm>
          <a:prstGeom prst="roundRect">
            <a:avLst>
              <a:gd name="adj" fmla="val 4078"/>
            </a:avLst>
          </a:prstGeom>
          <a:solidFill>
            <a:srgbClr val="F8ECD3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6098" y="2901925"/>
            <a:ext cx="177180" cy="14175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485037" y="2849835"/>
            <a:ext cx="2025774" cy="1134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que lhe faltava — o que escolhera não ser ou não conseguiu ser — transferiu também para o engenheiro da </a:t>
            </a:r>
            <a:pPr algn="l" indent="0" marL="0">
              <a:lnSpc>
                <a:spcPct val="133000"/>
              </a:lnSpc>
              <a:buNone/>
            </a:pPr>
            <a:r>
              <a:rPr lang="en-US" sz="1100" i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Ode Triunfal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435894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O Retrato Melhorado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708720" y="2321868"/>
            <a:ext cx="839636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«Campos é o retrato melhorado de Fernando Pessoa.»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496119" y="2162398"/>
            <a:ext cx="19050" cy="545753"/>
          </a:xfrm>
          <a:prstGeom prst="roundRect">
            <a:avLst>
              <a:gd name="adj" fmla="val 50000"/>
            </a:avLst>
          </a:prstGeom>
          <a:solidFill>
            <a:srgbClr val="E7BF6A"/>
          </a:solidFill>
          <a:ln/>
        </p:spPr>
      </p:sp>
      <p:sp>
        <p:nvSpPr>
          <p:cNvPr id="5" name="Text 3"/>
          <p:cNvSpPr/>
          <p:nvPr/>
        </p:nvSpPr>
        <p:spPr>
          <a:xfrm>
            <a:off x="496119" y="2867620"/>
            <a:ext cx="8151763" cy="839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 </a:t>
            </a:r>
            <a:pPr algn="l" indent="0" marL="0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100" b="1" dirty="0">
                <a:solidFill>
                  <a:srgbClr val="2C292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Teresa Rita Lopes</a:t>
            </a:r>
            <a:pPr algn="l" indent="0" marL="0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investigadora e autora de uma das primeiras teses de doutoramento sobre o poeta.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heterónimo incorpora tudo o que a Pessoa faltou ou que escolheu não ser — projetado no engenheiro naval da </a:t>
            </a:r>
            <a:pPr algn="l" indent="0" marL="0">
              <a:lnSpc>
                <a:spcPct val="133000"/>
              </a:lnSpc>
              <a:buNone/>
            </a:pPr>
            <a:r>
              <a:rPr lang="en-US" sz="1100" i="1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Ode Triunfal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81161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A Construção da Máscara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78100" y="1207666"/>
            <a:ext cx="4787801" cy="284157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510481" y="3390122"/>
            <a:ext cx="1190138" cy="22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Idealização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4010581" y="3275489"/>
            <a:ext cx="1190138" cy="4585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Transferência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2486226" y="3275489"/>
            <a:ext cx="1190138" cy="4585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2C2926"/>
                </a:solidFill>
                <a:latin typeface="Bricolage Grotesque SemiBold" pitchFamily="34" charset="0"/>
                <a:ea typeface="Bricolage Grotesque SemiBold" pitchFamily="34" charset="-122"/>
                <a:cs typeface="Bricolage Grotesque SemiBold" pitchFamily="34" charset="-120"/>
              </a:rPr>
              <a:t>Biografia Real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496119" y="4208711"/>
            <a:ext cx="8151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Fernando Pessoa usou facetas da sua própria vida — Tavira, Durban, os medos de infância — para construir Álvaro de Campos, transferindo para o heterónimo tudo o que lhe faltava ou que escolhera não ser.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2026-08-02T14:04:10Z</dcterms:created>
  <dcterms:modified xsi:type="dcterms:W3CDTF">2026-08-02T14:04:10Z</dcterms:modified>
</cp:coreProperties>
</file>