
<file path=[Content_Types].xml><?xml version="1.0" encoding="utf-8"?>
<Types xmlns="http://schemas.openxmlformats.org/package/2006/content-types">
  <Default Extension="fntdata" ContentType="application/x-fontdata"/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true" autoCompressPictures="0" embedTrueTypeFonts="true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9144000" cy="5143500"/>
  <p:notesSz cx="5143500" cy="9144000"/>
  <p:embeddedFontLst>
    <p:embeddedFont>
      <p:font typeface="Playfair Display"/>
      <p:regular r:id="rId201314"/>
    </p:embeddedFont>
    <p:embeddedFont>
      <p:font typeface="Playfair Display SemiBold"/>
      <p:regular r:id="rId201315"/>
    </p:embeddedFont>
    <p:embeddedFont>
      <p:font typeface="Playfair Display Bold"/>
      <p:regular r:id="rId201316"/>
    </p:embeddedFont>
    <p:embeddedFont>
      <p:font typeface="Playfair Display Black"/>
      <p:regular r:id="rId201317"/>
    </p:embeddedFont>
    <p:embeddedFont>
      <p:font typeface="Public Sans"/>
      <p:regular r:id="rId201318"/>
    </p:embeddedFont>
    <p:embeddedFont>
      <p:font typeface="Public Sans SemiBold"/>
      <p:regular r:id="rId201319"/>
    </p:embeddedFont>
    <p:embeddedFont>
      <p:font typeface="Public Sans Bold"/>
      <p:regular r:id="rId201320"/>
    </p:embeddedFont>
    <p:embeddedFont>
      <p:font typeface="Public Sans Black"/>
      <p:regular r:id="rId201321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201314" Target="fonts/201314.fntdata" Type="http://schemas.openxmlformats.org/officeDocument/2006/relationships/font"/><Relationship Id="rId201315" Target="fonts/201315.fntdata" Type="http://schemas.openxmlformats.org/officeDocument/2006/relationships/font"/><Relationship Id="rId201316" Target="fonts/201316.fntdata" Type="http://schemas.openxmlformats.org/officeDocument/2006/relationships/font"/><Relationship Id="rId201317" Target="fonts/201317.fntdata" Type="http://schemas.openxmlformats.org/officeDocument/2006/relationships/font"/><Relationship Id="rId201318" Target="fonts/201318.fntdata" Type="http://schemas.openxmlformats.org/officeDocument/2006/relationships/font"/><Relationship Id="rId201319" Target="fonts/201319.fntdata" Type="http://schemas.openxmlformats.org/officeDocument/2006/relationships/font"/><Relationship Id="rId201320" Target="fonts/201320.fntdata" Type="http://schemas.openxmlformats.org/officeDocument/2006/relationships/font"/><Relationship Id="rId201321" Target="fonts/201321.fntdata" Type="http://schemas.openxmlformats.org/officeDocument/2006/relationships/font"/><Relationship Id="rId201322" Target="fonts/201322.fntdata" Type="http://schemas.openxmlformats.org/officeDocument/2006/relationships/font"/><Relationship Id="rId201323" Target="fonts/201323.fntdata" Type="http://schemas.openxmlformats.org/officeDocument/2006/relationships/font"/><Relationship Id="rId201324" Target="fonts/201324.fntdata" Type="http://schemas.openxmlformats.org/officeDocument/2006/relationships/font"/><Relationship Id="rId201325" Target="fonts/201325.fntdata" Type="http://schemas.openxmlformats.org/officeDocument/2006/relationships/font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2-1.jpeg"/><Relationship Id="rId2" Type="http://schemas.openxmlformats.org/officeDocument/2006/relationships/image" Target="../media/image-1002-2.png"/><Relationship Id="rId4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AF6"/>
          </a:solidFill>
          <a:ln/>
        </p:spPr>
      </p:sp>
      <p:pic>
        <p:nvPicPr>
          <p:cNvPr id="4" name="Image 1" descr="preencoded.png">
            <a:hlinkClick r:id="rId3" tooltip="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image" Target="../media/image-2-2.png"/><Relationship Id="rId3" Type="http://schemas.openxmlformats.org/officeDocument/2006/relationships/image" Target="../media/image-2-3.svg"/><Relationship Id="rId4" Type="http://schemas.openxmlformats.org/officeDocument/2006/relationships/image" Target="../media/image-2-4.png"/><Relationship Id="rId5" Type="http://schemas.openxmlformats.org/officeDocument/2006/relationships/image" Target="../media/image-2-5.svg"/><Relationship Id="rId6" Type="http://schemas.openxmlformats.org/officeDocument/2006/relationships/image" Target="../media/image-2-6.png"/><Relationship Id="rId7" Type="http://schemas.openxmlformats.org/officeDocument/2006/relationships/image" Target="../media/image-2-7.svg"/><Relationship Id="rId8" Type="http://schemas.openxmlformats.org/officeDocument/2006/relationships/slideLayout" Target="../slideLayouts/slideLayout2.xml"/><Relationship Id="rId9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jpeg"/><Relationship Id="rId2" Type="http://schemas.openxmlformats.org/officeDocument/2006/relationships/image" Target="../media/image-3-2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jpe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png"/><Relationship Id="rId3" Type="http://schemas.openxmlformats.org/officeDocument/2006/relationships/image" Target="../media/image-5-3.svg"/><Relationship Id="rId4" Type="http://schemas.openxmlformats.org/officeDocument/2006/relationships/image" Target="../media/image-5-4.png"/><Relationship Id="rId5" Type="http://schemas.openxmlformats.org/officeDocument/2006/relationships/image" Target="../media/image-5-5.svg"/><Relationship Id="rId6" Type="http://schemas.openxmlformats.org/officeDocument/2006/relationships/image" Target="../media/image-5-6.png"/><Relationship Id="rId7" Type="http://schemas.openxmlformats.org/officeDocument/2006/relationships/image" Target="../media/image-5-7.svg"/><Relationship Id="rId8" Type="http://schemas.openxmlformats.org/officeDocument/2006/relationships/image" Target="../media/image-5-8.png"/><Relationship Id="rId9" Type="http://schemas.openxmlformats.org/officeDocument/2006/relationships/image" Target="../media/image-5-9.svg"/><Relationship Id="rId10" Type="http://schemas.openxmlformats.org/officeDocument/2006/relationships/slideLayout" Target="../slideLayouts/slideLayout2.xml"/><Relationship Id="rId11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image" Target="../media/image-7-2.png"/><Relationship Id="rId3" Type="http://schemas.openxmlformats.org/officeDocument/2006/relationships/image" Target="../media/image-7-3.svg"/><Relationship Id="rId4" Type="http://schemas.openxmlformats.org/officeDocument/2006/relationships/image" Target="../media/image-7-4.png"/><Relationship Id="rId5" Type="http://schemas.openxmlformats.org/officeDocument/2006/relationships/image" Target="../media/image-7-5.svg"/><Relationship Id="rId6" Type="http://schemas.openxmlformats.org/officeDocument/2006/relationships/slideLayout" Target="../slideLayouts/slideLayout2.xml"/><Relationship Id="rId7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jpeg"/><Relationship Id="rId2" Type="http://schemas.openxmlformats.org/officeDocument/2006/relationships/image" Target="../media/image-8-2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image" Target="../media/image-9-3.svg"/><Relationship Id="rId4" Type="http://schemas.openxmlformats.org/officeDocument/2006/relationships/image" Target="../media/image-9-4.png"/><Relationship Id="rId5" Type="http://schemas.openxmlformats.org/officeDocument/2006/relationships/image" Target="../media/image-9-5.png"/><Relationship Id="rId6" Type="http://schemas.openxmlformats.org/officeDocument/2006/relationships/image" Target="../media/image-9-6.svg"/><Relationship Id="rId7" Type="http://schemas.openxmlformats.org/officeDocument/2006/relationships/image" Target="../media/image-9-7.png"/><Relationship Id="rId8" Type="http://schemas.openxmlformats.org/officeDocument/2006/relationships/image" Target="../media/image-9-8.png"/><Relationship Id="rId9" Type="http://schemas.openxmlformats.org/officeDocument/2006/relationships/image" Target="../media/image-9-9.svg"/><Relationship Id="rId10" Type="http://schemas.openxmlformats.org/officeDocument/2006/relationships/image" Target="../media/image-9-10.png"/><Relationship Id="rId11" Type="http://schemas.openxmlformats.org/officeDocument/2006/relationships/image" Target="../media/image-9-11.png"/><Relationship Id="rId12" Type="http://schemas.openxmlformats.org/officeDocument/2006/relationships/image" Target="../media/image-9-12.svg"/><Relationship Id="rId13" Type="http://schemas.openxmlformats.org/officeDocument/2006/relationships/slideLayout" Target="../slideLayouts/slideLayout2.xml"/><Relationship Id="rId1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37719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925119" y="1417737"/>
            <a:ext cx="4722763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750" dirty="0">
                <a:solidFill>
                  <a:srgbClr val="4B6981"/>
                </a:solidFill>
                <a:latin typeface="Playfair Display SemiBold" pitchFamily="34" charset="0"/>
                <a:ea typeface="Playfair Display SemiBold" pitchFamily="34" charset="-122"/>
                <a:cs typeface="Playfair Display SemiBold" pitchFamily="34" charset="-120"/>
              </a:rPr>
              <a:t>Alberto Caeiro</a:t>
            </a:r>
            <a:endParaRPr lang="en-US" sz="2750" dirty="0"/>
          </a:p>
        </p:txBody>
      </p:sp>
      <p:sp>
        <p:nvSpPr>
          <p:cNvPr id="4" name="Text 1"/>
          <p:cNvSpPr/>
          <p:nvPr/>
        </p:nvSpPr>
        <p:spPr>
          <a:xfrm>
            <a:off x="3925119" y="2073325"/>
            <a:ext cx="4722763" cy="61138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850" dirty="0">
                <a:solidFill>
                  <a:srgbClr val="4B6981"/>
                </a:solidFill>
                <a:latin typeface="Playfair Display SemiBold" pitchFamily="34" charset="0"/>
                <a:ea typeface="Playfair Display SemiBold" pitchFamily="34" charset="-122"/>
                <a:cs typeface="Playfair Display SemiBold" pitchFamily="34" charset="-120"/>
              </a:rPr>
              <a:t>O Poeta da Natureza</a:t>
            </a:r>
            <a:endParaRPr lang="en-US" sz="3850" dirty="0"/>
          </a:p>
        </p:txBody>
      </p:sp>
      <p:sp>
        <p:nvSpPr>
          <p:cNvPr id="5" name="Text 2"/>
          <p:cNvSpPr/>
          <p:nvPr/>
        </p:nvSpPr>
        <p:spPr>
          <a:xfrm>
            <a:off x="3925119" y="2897312"/>
            <a:ext cx="4722763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6F655D"/>
                </a:solidFill>
                <a:latin typeface="Public Sans" pitchFamily="34" charset="0"/>
                <a:ea typeface="Public Sans" pitchFamily="34" charset="-122"/>
                <a:cs typeface="Public Sans" pitchFamily="34" charset="-120"/>
              </a:rPr>
              <a:t>Um heterónimo que olhava para o mundo e dizia: </a:t>
            </a:r>
            <a:pPr algn="l" indent="0" marL="0">
              <a:lnSpc>
                <a:spcPct val="133000"/>
              </a:lnSpc>
              <a:buNone/>
            </a:pPr>
            <a:r>
              <a:rPr lang="en-US" sz="1100" i="1" dirty="0">
                <a:solidFill>
                  <a:srgbClr val="6F655D"/>
                </a:solidFill>
                <a:latin typeface="Public Sans" pitchFamily="34" charset="0"/>
                <a:ea typeface="Public Sans" pitchFamily="34" charset="-122"/>
                <a:cs typeface="Public Sans" pitchFamily="34" charset="-120"/>
              </a:rPr>
              <a:t>as coisas são o que parecem ser.</a:t>
            </a:r>
            <a:endParaRPr lang="en-US" sz="1100" dirty="0"/>
          </a:p>
        </p:txBody>
      </p:sp>
      <p:sp>
        <p:nvSpPr>
          <p:cNvPr id="6" name="Shape 3"/>
          <p:cNvSpPr/>
          <p:nvPr/>
        </p:nvSpPr>
        <p:spPr>
          <a:xfrm>
            <a:off x="3925119" y="3510409"/>
            <a:ext cx="1279550" cy="215354"/>
          </a:xfrm>
          <a:prstGeom prst="roundRect">
            <a:avLst>
              <a:gd name="adj" fmla="val 22119"/>
            </a:avLst>
          </a:prstGeom>
          <a:solidFill>
            <a:srgbClr val="EEDDDD"/>
          </a:solidFill>
          <a:ln/>
        </p:spPr>
      </p:sp>
      <p:sp>
        <p:nvSpPr>
          <p:cNvPr id="7" name="Text 4"/>
          <p:cNvSpPr/>
          <p:nvPr/>
        </p:nvSpPr>
        <p:spPr>
          <a:xfrm>
            <a:off x="4010174" y="3552899"/>
            <a:ext cx="1566639" cy="1303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6000"/>
              </a:lnSpc>
              <a:buNone/>
            </a:pPr>
            <a:r>
              <a:rPr lang="en-US" sz="850" dirty="0">
                <a:solidFill>
                  <a:srgbClr val="6F655D"/>
                </a:solidFill>
                <a:latin typeface="Public Sans" pitchFamily="34" charset="0"/>
                <a:ea typeface="Public Sans" pitchFamily="34" charset="-122"/>
                <a:cs typeface="Public Sans" pitchFamily="34" charset="-120"/>
              </a:rPr>
              <a:t>FERNANDO PESSOA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5275511" y="3510409"/>
            <a:ext cx="1650876" cy="215354"/>
          </a:xfrm>
          <a:prstGeom prst="roundRect">
            <a:avLst>
              <a:gd name="adj" fmla="val 22119"/>
            </a:avLst>
          </a:prstGeom>
          <a:noFill/>
          <a:ln w="4763">
            <a:solidFill>
              <a:srgbClr val="E1C2C2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5360566" y="3552899"/>
            <a:ext cx="1937965" cy="1303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6000"/>
              </a:lnSpc>
              <a:buNone/>
            </a:pPr>
            <a:r>
              <a:rPr lang="en-US" sz="850" dirty="0">
                <a:solidFill>
                  <a:srgbClr val="E1C2C2"/>
                </a:solidFill>
                <a:latin typeface="Public Sans" pitchFamily="34" charset="0"/>
                <a:ea typeface="Public Sans" pitchFamily="34" charset="-122"/>
                <a:cs typeface="Public Sans" pitchFamily="34" charset="-120"/>
              </a:rPr>
              <a:t>LITERATURA PORTUGUESA</a:t>
            </a:r>
            <a:endParaRPr lang="en-US" sz="850" dirty="0"/>
          </a:p>
        </p:txBody>
      </p:sp>
      <p:sp>
        <p:nvSpPr>
          <p:cNvPr id="10" name="Shape 7"/>
          <p:cNvSpPr/>
          <p:nvPr/>
        </p:nvSpPr>
        <p:spPr>
          <a:xfrm>
            <a:off x="6997229" y="3510409"/>
            <a:ext cx="631999" cy="215354"/>
          </a:xfrm>
          <a:prstGeom prst="roundRect">
            <a:avLst>
              <a:gd name="adj" fmla="val 22119"/>
            </a:avLst>
          </a:prstGeom>
          <a:noFill/>
          <a:ln w="4763">
            <a:solidFill>
              <a:srgbClr val="E1C2C2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7082284" y="3552899"/>
            <a:ext cx="919088" cy="1303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6000"/>
              </a:lnSpc>
              <a:buNone/>
            </a:pPr>
            <a:r>
              <a:rPr lang="en-US" sz="850" dirty="0">
                <a:solidFill>
                  <a:srgbClr val="E1C2C2"/>
                </a:solidFill>
                <a:latin typeface="Public Sans" pitchFamily="34" charset="0"/>
                <a:ea typeface="Public Sans" pitchFamily="34" charset="-122"/>
                <a:cs typeface="Public Sans" pitchFamily="34" charset="-120"/>
              </a:rPr>
              <a:t>12.º ANO</a:t>
            </a:r>
            <a:endParaRPr lang="en-US" sz="8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37719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925119" y="457349"/>
            <a:ext cx="4722763" cy="4360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700" dirty="0">
                <a:solidFill>
                  <a:srgbClr val="4B6981"/>
                </a:solidFill>
                <a:latin typeface="Playfair Display SemiBold" pitchFamily="34" charset="0"/>
                <a:ea typeface="Playfair Display SemiBold" pitchFamily="34" charset="-122"/>
                <a:cs typeface="Playfair Display SemiBold" pitchFamily="34" charset="-120"/>
              </a:rPr>
              <a:t>O Legado de Caeiro</a:t>
            </a:r>
            <a:endParaRPr lang="en-US" sz="2700" dirty="0"/>
          </a:p>
        </p:txBody>
      </p:sp>
      <p:sp>
        <p:nvSpPr>
          <p:cNvPr id="4" name="Text 1"/>
          <p:cNvSpPr/>
          <p:nvPr/>
        </p:nvSpPr>
        <p:spPr>
          <a:xfrm>
            <a:off x="3925119" y="1099468"/>
            <a:ext cx="4722763" cy="66436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2000"/>
              </a:lnSpc>
              <a:buNone/>
            </a:pPr>
            <a:r>
              <a:rPr lang="en-US" sz="1050" dirty="0">
                <a:solidFill>
                  <a:srgbClr val="6F655D"/>
                </a:solidFill>
                <a:latin typeface="Public Sans" pitchFamily="34" charset="0"/>
                <a:ea typeface="Public Sans" pitchFamily="34" charset="-122"/>
                <a:cs typeface="Public Sans" pitchFamily="34" charset="-120"/>
              </a:rPr>
              <a:t>Mais de 100 anos depois, Caeiro continua atual. Num mundo obcecado com interpretações, redes sociais e significados ocultos, a sua voz soa como um </a:t>
            </a:r>
            <a:pPr algn="l" indent="0" marL="0">
              <a:lnSpc>
                <a:spcPct val="132000"/>
              </a:lnSpc>
              <a:buNone/>
            </a:pPr>
            <a:r>
              <a:rPr lang="en-US" sz="1050" b="1" dirty="0">
                <a:solidFill>
                  <a:srgbClr val="6F655D"/>
                </a:solidFill>
                <a:latin typeface="Public Sans Bold" pitchFamily="34" charset="0"/>
                <a:ea typeface="Public Sans Bold" pitchFamily="34" charset="-122"/>
                <a:cs typeface="Public Sans Bold" pitchFamily="34" charset="-120"/>
              </a:rPr>
              <a:t>convite à simplicidade</a:t>
            </a:r>
            <a:pPr algn="l" indent="0" marL="0">
              <a:lnSpc>
                <a:spcPct val="132000"/>
              </a:lnSpc>
              <a:buNone/>
            </a:pPr>
            <a:r>
              <a:rPr lang="en-US" sz="1050" dirty="0">
                <a:solidFill>
                  <a:srgbClr val="6F655D"/>
                </a:solidFill>
                <a:latin typeface="Public Sans" pitchFamily="34" charset="0"/>
                <a:ea typeface="Public Sans" pitchFamily="34" charset="-122"/>
                <a:cs typeface="Public Sans" pitchFamily="34" charset="-120"/>
              </a:rPr>
              <a:t>.</a:t>
            </a:r>
            <a:endParaRPr lang="en-US" sz="1050" dirty="0"/>
          </a:p>
        </p:txBody>
      </p:sp>
      <p:sp>
        <p:nvSpPr>
          <p:cNvPr id="5" name="Shape 2"/>
          <p:cNvSpPr/>
          <p:nvPr/>
        </p:nvSpPr>
        <p:spPr>
          <a:xfrm>
            <a:off x="3925119" y="1918320"/>
            <a:ext cx="4722763" cy="1861393"/>
          </a:xfrm>
          <a:prstGeom prst="roundRect">
            <a:avLst>
              <a:gd name="adj" fmla="val 3149"/>
            </a:avLst>
          </a:prstGeom>
          <a:solidFill>
            <a:srgbClr val="F0DEDC"/>
          </a:solidFill>
          <a:ln w="4763">
            <a:solidFill>
              <a:srgbClr val="C7A8A8"/>
            </a:solidFill>
            <a:prstDash val="solid"/>
          </a:ln>
          <a:effectLst>
            <a:outerShdw sx="100000" sy="100000" kx="0" ky="0" algn="bl" rotWithShape="0" blurRad="127" dist="17780" dir="2700000">
              <a:srgbClr val="c7a8a8">
                <a:alpha val="100000"/>
              </a:srgbClr>
            </a:outerShdw>
          </a:effectLst>
        </p:spPr>
      </p:sp>
      <p:sp>
        <p:nvSpPr>
          <p:cNvPr id="6" name="Shape 3"/>
          <p:cNvSpPr/>
          <p:nvPr/>
        </p:nvSpPr>
        <p:spPr>
          <a:xfrm>
            <a:off x="3929881" y="1923083"/>
            <a:ext cx="2356619" cy="1036662"/>
          </a:xfrm>
          <a:custGeom>
            <a:avLst/>
            <a:gdLst/>
            <a:ahLst/>
            <a:cxnLst/>
            <a:rect l="l" t="t" r="r" b="b"/>
            <a:pathLst>
              <a:path w="2356619" h="1036662">
                <a:moveTo>
                  <a:pt x="48843" y="0"/>
                </a:moveTo>
                <a:lnTo>
                  <a:pt x="2356619" y="0"/>
                </a:lnTo>
                <a:lnTo>
                  <a:pt x="2356619" y="1036662"/>
                </a:lnTo>
                <a:lnTo>
                  <a:pt x="0" y="1036662"/>
                </a:lnTo>
                <a:lnTo>
                  <a:pt x="0" y="48843"/>
                </a:lnTo>
                <a:arcTo hR="48843" wR="48843" stAng="10800000" swAng="5400000"/>
                <a:close/>
              </a:path>
            </a:pathLst>
          </a:custGeom>
          <a:solidFill>
            <a:srgbClr val="F0DEDC"/>
          </a:solidFill>
          <a:ln/>
        </p:spPr>
      </p:sp>
      <p:sp>
        <p:nvSpPr>
          <p:cNvPr id="7" name="Text 4"/>
          <p:cNvSpPr/>
          <p:nvPr/>
        </p:nvSpPr>
        <p:spPr>
          <a:xfrm>
            <a:off x="4069407" y="2062609"/>
            <a:ext cx="2077566" cy="2323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🌿</a:t>
            </a:r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Playfair Display SemiBold" pitchFamily="34" charset="0"/>
                <a:ea typeface="Playfair Display SemiBold" pitchFamily="34" charset="-122"/>
                <a:cs typeface="Playfair Display SemiBold" pitchFamily="34" charset="-120"/>
              </a:rPr>
              <a:t> Ver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4069407" y="2377306"/>
            <a:ext cx="2077566" cy="44291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2000"/>
              </a:lnSpc>
              <a:buNone/>
            </a:pPr>
            <a:r>
              <a:rPr lang="en-US" sz="1050" dirty="0">
                <a:solidFill>
                  <a:srgbClr val="000000"/>
                </a:solidFill>
                <a:latin typeface="Public Sans" pitchFamily="34" charset="0"/>
                <a:ea typeface="Public Sans" pitchFamily="34" charset="-122"/>
                <a:cs typeface="Public Sans" pitchFamily="34" charset="-120"/>
              </a:rPr>
              <a:t>Olhar para o mundo com olhos limpos</a:t>
            </a:r>
            <a:endParaRPr lang="en-US" sz="1050" dirty="0"/>
          </a:p>
        </p:txBody>
      </p:sp>
      <p:sp>
        <p:nvSpPr>
          <p:cNvPr id="9" name="Shape 6"/>
          <p:cNvSpPr/>
          <p:nvPr/>
        </p:nvSpPr>
        <p:spPr>
          <a:xfrm>
            <a:off x="6286500" y="1923083"/>
            <a:ext cx="2356619" cy="1036662"/>
          </a:xfrm>
          <a:custGeom>
            <a:avLst/>
            <a:gdLst/>
            <a:ahLst/>
            <a:cxnLst/>
            <a:rect l="l" t="t" r="r" b="b"/>
            <a:pathLst>
              <a:path w="2356619" h="1036662">
                <a:moveTo>
                  <a:pt x="0" y="0"/>
                </a:moveTo>
                <a:lnTo>
                  <a:pt x="2307776" y="0"/>
                </a:lnTo>
                <a:arcTo hR="48843" wR="48843" stAng="16200000" swAng="5400000"/>
                <a:lnTo>
                  <a:pt x="2356619" y="1036662"/>
                </a:lnTo>
                <a:lnTo>
                  <a:pt x="0" y="1036662"/>
                </a:lnTo>
                <a:lnTo>
                  <a:pt x="0" y="0"/>
                </a:lnTo>
                <a:close/>
              </a:path>
            </a:pathLst>
          </a:custGeom>
          <a:solidFill>
            <a:srgbClr val="F0DEDC"/>
          </a:solidFill>
          <a:ln/>
        </p:spPr>
      </p:sp>
      <p:sp>
        <p:nvSpPr>
          <p:cNvPr id="10" name="Shape 7"/>
          <p:cNvSpPr/>
          <p:nvPr/>
        </p:nvSpPr>
        <p:spPr>
          <a:xfrm>
            <a:off x="6286500" y="1923083"/>
            <a:ext cx="19050" cy="1036662"/>
          </a:xfrm>
          <a:prstGeom prst="roundRect">
            <a:avLst>
              <a:gd name="adj" fmla="val 50000"/>
            </a:avLst>
          </a:prstGeom>
          <a:solidFill>
            <a:srgbClr val="B2AAD2"/>
          </a:solidFill>
          <a:ln/>
        </p:spPr>
      </p:sp>
      <p:sp>
        <p:nvSpPr>
          <p:cNvPr id="11" name="Text 8"/>
          <p:cNvSpPr/>
          <p:nvPr/>
        </p:nvSpPr>
        <p:spPr>
          <a:xfrm>
            <a:off x="6426026" y="2062609"/>
            <a:ext cx="2077566" cy="2323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☀️</a:t>
            </a:r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Playfair Display SemiBold" pitchFamily="34" charset="0"/>
                <a:ea typeface="Playfair Display SemiBold" pitchFamily="34" charset="-122"/>
                <a:cs typeface="Playfair Display SemiBold" pitchFamily="34" charset="-120"/>
              </a:rPr>
              <a:t> Sentir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6426026" y="2377306"/>
            <a:ext cx="2077566" cy="44291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2000"/>
              </a:lnSpc>
              <a:buNone/>
            </a:pPr>
            <a:r>
              <a:rPr lang="en-US" sz="1050" dirty="0">
                <a:solidFill>
                  <a:srgbClr val="000000"/>
                </a:solidFill>
                <a:latin typeface="Public Sans" pitchFamily="34" charset="0"/>
                <a:ea typeface="Public Sans" pitchFamily="34" charset="-122"/>
                <a:cs typeface="Public Sans" pitchFamily="34" charset="-120"/>
              </a:rPr>
              <a:t>Confiar nos sentidos antes da razão</a:t>
            </a:r>
            <a:endParaRPr lang="en-US" sz="1050" dirty="0"/>
          </a:p>
        </p:txBody>
      </p:sp>
      <p:sp>
        <p:nvSpPr>
          <p:cNvPr id="13" name="Shape 10"/>
          <p:cNvSpPr/>
          <p:nvPr/>
        </p:nvSpPr>
        <p:spPr>
          <a:xfrm>
            <a:off x="3929881" y="2959745"/>
            <a:ext cx="4713238" cy="815206"/>
          </a:xfrm>
          <a:custGeom>
            <a:avLst/>
            <a:gdLst/>
            <a:ahLst/>
            <a:cxnLst/>
            <a:rect l="l" t="t" r="r" b="b"/>
            <a:pathLst>
              <a:path w="4713238" h="815206">
                <a:moveTo>
                  <a:pt x="0" y="0"/>
                </a:moveTo>
                <a:lnTo>
                  <a:pt x="4713238" y="0"/>
                </a:lnTo>
                <a:lnTo>
                  <a:pt x="4713238" y="766363"/>
                </a:lnTo>
                <a:arcTo hR="48843" wR="48843" stAng="0" swAng="5400000"/>
                <a:lnTo>
                  <a:pt x="48843" y="815206"/>
                </a:lnTo>
                <a:arcTo hR="48843" wR="48843" stAng="5400000" swAng="5400000"/>
                <a:lnTo>
                  <a:pt x="0" y="0"/>
                </a:lnTo>
                <a:close/>
              </a:path>
            </a:pathLst>
          </a:custGeom>
          <a:solidFill>
            <a:srgbClr val="F0DEDC"/>
          </a:solidFill>
          <a:ln/>
        </p:spPr>
      </p:sp>
      <p:sp>
        <p:nvSpPr>
          <p:cNvPr id="14" name="Shape 11"/>
          <p:cNvSpPr/>
          <p:nvPr/>
        </p:nvSpPr>
        <p:spPr>
          <a:xfrm>
            <a:off x="3929881" y="2959745"/>
            <a:ext cx="4713238" cy="19050"/>
          </a:xfrm>
          <a:prstGeom prst="roundRect">
            <a:avLst>
              <a:gd name="adj" fmla="val 50000"/>
            </a:avLst>
          </a:prstGeom>
          <a:solidFill>
            <a:srgbClr val="9AC0CA"/>
          </a:solidFill>
          <a:ln/>
        </p:spPr>
      </p:sp>
      <p:sp>
        <p:nvSpPr>
          <p:cNvPr id="15" name="Text 12"/>
          <p:cNvSpPr/>
          <p:nvPr/>
        </p:nvSpPr>
        <p:spPr>
          <a:xfrm>
            <a:off x="4069407" y="3099271"/>
            <a:ext cx="4434185" cy="2323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📖</a:t>
            </a:r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Playfair Display SemiBold" pitchFamily="34" charset="0"/>
                <a:ea typeface="Playfair Display SemiBold" pitchFamily="34" charset="-122"/>
                <a:cs typeface="Playfair Display SemiBold" pitchFamily="34" charset="-120"/>
              </a:rPr>
              <a:t> Ler</a:t>
            </a:r>
            <a:endParaRPr lang="en-US" sz="1350" dirty="0"/>
          </a:p>
        </p:txBody>
      </p:sp>
      <p:sp>
        <p:nvSpPr>
          <p:cNvPr id="16" name="Text 13"/>
          <p:cNvSpPr/>
          <p:nvPr/>
        </p:nvSpPr>
        <p:spPr>
          <a:xfrm>
            <a:off x="4069407" y="3413968"/>
            <a:ext cx="4434185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2000"/>
              </a:lnSpc>
              <a:buNone/>
            </a:pPr>
            <a:r>
              <a:rPr lang="en-US" sz="1050" dirty="0">
                <a:solidFill>
                  <a:srgbClr val="000000"/>
                </a:solidFill>
                <a:latin typeface="Public Sans" pitchFamily="34" charset="0"/>
                <a:ea typeface="Public Sans" pitchFamily="34" charset="-122"/>
                <a:cs typeface="Public Sans" pitchFamily="34" charset="-120"/>
              </a:rPr>
              <a:t>Descobrir </a:t>
            </a:r>
            <a:pPr algn="l" indent="0" marL="0">
              <a:lnSpc>
                <a:spcPct val="132000"/>
              </a:lnSpc>
              <a:buNone/>
            </a:pPr>
            <a:r>
              <a:rPr lang="en-US" sz="1050" i="1" dirty="0">
                <a:solidFill>
                  <a:srgbClr val="000000"/>
                </a:solidFill>
                <a:latin typeface="Public Sans" pitchFamily="34" charset="0"/>
                <a:ea typeface="Public Sans" pitchFamily="34" charset="-122"/>
                <a:cs typeface="Public Sans" pitchFamily="34" charset="-120"/>
              </a:rPr>
              <a:t>O Guardador de Rebanhos</a:t>
            </a:r>
            <a:endParaRPr lang="en-US" sz="1050" dirty="0"/>
          </a:p>
        </p:txBody>
      </p:sp>
      <p:sp>
        <p:nvSpPr>
          <p:cNvPr id="17" name="Text 14"/>
          <p:cNvSpPr/>
          <p:nvPr/>
        </p:nvSpPr>
        <p:spPr>
          <a:xfrm>
            <a:off x="4134445" y="4088681"/>
            <a:ext cx="4513436" cy="44291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2000"/>
              </a:lnSpc>
              <a:buNone/>
            </a:pPr>
            <a:r>
              <a:rPr lang="en-US" sz="1050" i="1" dirty="0">
                <a:solidFill>
                  <a:srgbClr val="6F655D"/>
                </a:solidFill>
                <a:latin typeface="Public Sans" pitchFamily="34" charset="0"/>
                <a:ea typeface="Public Sans" pitchFamily="34" charset="-122"/>
                <a:cs typeface="Public Sans" pitchFamily="34" charset="-120"/>
              </a:rPr>
              <a:t>"Sou um guardador de rebanhos. / O rebanho é os meus pensamentos / E os meus pensamentos são todos sensações."</a:t>
            </a:r>
            <a:pPr algn="l" indent="0" marL="0">
              <a:lnSpc>
                <a:spcPct val="132000"/>
              </a:lnSpc>
              <a:buNone/>
            </a:pPr>
            <a:r>
              <a:rPr lang="en-US" sz="1050" dirty="0">
                <a:solidFill>
                  <a:srgbClr val="6F655D"/>
                </a:solidFill>
                <a:latin typeface="Public Sans" pitchFamily="34" charset="0"/>
                <a:ea typeface="Public Sans" pitchFamily="34" charset="-122"/>
                <a:cs typeface="Public Sans" pitchFamily="34" charset="-120"/>
              </a:rPr>
              <a:t> — Alberto Caeiro</a:t>
            </a:r>
            <a:endParaRPr lang="en-US" sz="1050" dirty="0"/>
          </a:p>
        </p:txBody>
      </p:sp>
      <p:sp>
        <p:nvSpPr>
          <p:cNvPr id="18" name="Shape 15"/>
          <p:cNvSpPr/>
          <p:nvPr/>
        </p:nvSpPr>
        <p:spPr>
          <a:xfrm>
            <a:off x="3925119" y="3934197"/>
            <a:ext cx="19050" cy="751880"/>
          </a:xfrm>
          <a:prstGeom prst="roundRect">
            <a:avLst>
              <a:gd name="adj" fmla="val 50000"/>
            </a:avLst>
          </a:prstGeom>
          <a:solidFill>
            <a:srgbClr val="E1C2C2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372100" y="0"/>
            <a:ext cx="37719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96119" y="473125"/>
            <a:ext cx="4722763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750" dirty="0">
                <a:solidFill>
                  <a:srgbClr val="4B6981"/>
                </a:solidFill>
                <a:latin typeface="Playfair Display SemiBold" pitchFamily="34" charset="0"/>
                <a:ea typeface="Playfair Display SemiBold" pitchFamily="34" charset="-122"/>
                <a:cs typeface="Playfair Display SemiBold" pitchFamily="34" charset="-120"/>
              </a:rPr>
              <a:t>Quem é Alberto Caeiro?</a:t>
            </a:r>
            <a:endParaRPr lang="en-US" sz="2750" dirty="0"/>
          </a:p>
        </p:txBody>
      </p:sp>
      <p:sp>
        <p:nvSpPr>
          <p:cNvPr id="4" name="Text 1"/>
          <p:cNvSpPr/>
          <p:nvPr/>
        </p:nvSpPr>
        <p:spPr>
          <a:xfrm>
            <a:off x="496119" y="1128713"/>
            <a:ext cx="4722763" cy="9072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6F655D"/>
                </a:solidFill>
                <a:latin typeface="Public Sans" pitchFamily="34" charset="0"/>
                <a:ea typeface="Public Sans" pitchFamily="34" charset="-122"/>
                <a:cs typeface="Public Sans" pitchFamily="34" charset="-120"/>
              </a:rPr>
              <a:t>Caeiro é o </a:t>
            </a:r>
            <a:pPr algn="l" indent="0" marL="0">
              <a:lnSpc>
                <a:spcPct val="133000"/>
              </a:lnSpc>
              <a:buNone/>
            </a:pPr>
            <a:r>
              <a:rPr lang="en-US" sz="1100" b="1" dirty="0">
                <a:solidFill>
                  <a:srgbClr val="6F655D"/>
                </a:solidFill>
                <a:latin typeface="Public Sans Bold" pitchFamily="34" charset="0"/>
                <a:ea typeface="Public Sans Bold" pitchFamily="34" charset="-122"/>
                <a:cs typeface="Public Sans Bold" pitchFamily="34" charset="-120"/>
              </a:rPr>
              <a:t>mestre</a:t>
            </a:r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6F655D"/>
                </a:solidFill>
                <a:latin typeface="Public Sans" pitchFamily="34" charset="0"/>
                <a:ea typeface="Public Sans" pitchFamily="34" charset="-122"/>
                <a:cs typeface="Public Sans" pitchFamily="34" charset="-120"/>
              </a:rPr>
              <a:t> de todos os heterónimos de Fernando Pessoa. Nasceu em 1889, viveu quase toda a vida no campo e morreu aos 26 anos. Escrevia poemas simples, diretos, sobre árvores, rios, rebanhos — sem filosofia, sem mistério, espontânea e naturalmente.</a:t>
            </a:r>
            <a:endParaRPr lang="en-US" sz="1100" dirty="0"/>
          </a:p>
        </p:txBody>
      </p:sp>
      <p:pic>
        <p:nvPicPr>
          <p:cNvPr id="5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96119" y="2195438"/>
            <a:ext cx="2290465" cy="1279996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642640" y="2341959"/>
            <a:ext cx="1997422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Playfair Display SemiBold" pitchFamily="34" charset="0"/>
                <a:ea typeface="Playfair Display SemiBold" pitchFamily="34" charset="-122"/>
                <a:cs typeface="Playfair Display SemiBold" pitchFamily="34" charset="-120"/>
              </a:rPr>
              <a:t>O Mestre</a:t>
            </a:r>
            <a:endParaRPr lang="en-US" sz="1350" dirty="0"/>
          </a:p>
        </p:txBody>
      </p:sp>
      <p:sp>
        <p:nvSpPr>
          <p:cNvPr id="7" name="Text 3"/>
          <p:cNvSpPr/>
          <p:nvPr/>
        </p:nvSpPr>
        <p:spPr>
          <a:xfrm>
            <a:off x="642640" y="2648471"/>
            <a:ext cx="1997422" cy="68044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000000"/>
                </a:solidFill>
                <a:latin typeface="Public Sans" pitchFamily="34" charset="0"/>
                <a:ea typeface="Public Sans" pitchFamily="34" charset="-122"/>
                <a:cs typeface="Public Sans" pitchFamily="34" charset="-120"/>
              </a:rPr>
              <a:t>Considerado por Pessoa o único poeta verdadeiro entre os seus heterónimos</a:t>
            </a:r>
            <a:endParaRPr lang="en-US" sz="1100" dirty="0"/>
          </a:p>
        </p:txBody>
      </p:sp>
      <p:pic>
        <p:nvPicPr>
          <p:cNvPr id="8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928342" y="2195438"/>
            <a:ext cx="2290539" cy="1279996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3074863" y="2341959"/>
            <a:ext cx="1997497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Playfair Display SemiBold" pitchFamily="34" charset="0"/>
                <a:ea typeface="Playfair Display SemiBold" pitchFamily="34" charset="-122"/>
                <a:cs typeface="Playfair Display SemiBold" pitchFamily="34" charset="-120"/>
              </a:rPr>
              <a:t>O Olhar</a:t>
            </a:r>
            <a:endParaRPr lang="en-US" sz="1350" dirty="0"/>
          </a:p>
        </p:txBody>
      </p:sp>
      <p:sp>
        <p:nvSpPr>
          <p:cNvPr id="10" name="Text 5"/>
          <p:cNvSpPr/>
          <p:nvPr/>
        </p:nvSpPr>
        <p:spPr>
          <a:xfrm>
            <a:off x="3074863" y="2648471"/>
            <a:ext cx="1997497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000000"/>
                </a:solidFill>
                <a:latin typeface="Public Sans" pitchFamily="34" charset="0"/>
                <a:ea typeface="Public Sans" pitchFamily="34" charset="-122"/>
                <a:cs typeface="Public Sans" pitchFamily="34" charset="-120"/>
              </a:rPr>
              <a:t>Ver as coisas como são, sem interpretar, sem complicar</a:t>
            </a:r>
            <a:endParaRPr lang="en-US" sz="1100" dirty="0"/>
          </a:p>
        </p:txBody>
      </p:sp>
      <p:pic>
        <p:nvPicPr>
          <p:cNvPr id="11" name="Image 3" descr="preencoded.png">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96119" y="3617193"/>
            <a:ext cx="4722763" cy="1053182"/>
          </a:xfrm>
          <a:prstGeom prst="rect">
            <a:avLst/>
          </a:prstGeom>
        </p:spPr>
      </p:pic>
      <p:sp>
        <p:nvSpPr>
          <p:cNvPr id="12" name="Text 6"/>
          <p:cNvSpPr/>
          <p:nvPr/>
        </p:nvSpPr>
        <p:spPr>
          <a:xfrm>
            <a:off x="642640" y="3763714"/>
            <a:ext cx="4429720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Playfair Display SemiBold" pitchFamily="34" charset="0"/>
                <a:ea typeface="Playfair Display SemiBold" pitchFamily="34" charset="-122"/>
                <a:cs typeface="Playfair Display SemiBold" pitchFamily="34" charset="-120"/>
              </a:rPr>
              <a:t>A Vida</a:t>
            </a:r>
            <a:endParaRPr lang="en-US" sz="1350" dirty="0"/>
          </a:p>
        </p:txBody>
      </p:sp>
      <p:sp>
        <p:nvSpPr>
          <p:cNvPr id="13" name="Text 7"/>
          <p:cNvSpPr/>
          <p:nvPr/>
        </p:nvSpPr>
        <p:spPr>
          <a:xfrm>
            <a:off x="642640" y="4070226"/>
            <a:ext cx="4429720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000000"/>
                </a:solidFill>
                <a:latin typeface="Public Sans" pitchFamily="34" charset="0"/>
                <a:ea typeface="Public Sans" pitchFamily="34" charset="-122"/>
                <a:cs typeface="Public Sans" pitchFamily="34" charset="-120"/>
              </a:rPr>
              <a:t>Camponês, sem educação formal, sem ambições — apenas presente</a:t>
            </a:r>
            <a:endParaRPr lang="en-US" sz="11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403473"/>
            <a:ext cx="8151763" cy="33225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050" dirty="0">
                <a:solidFill>
                  <a:srgbClr val="4B6981"/>
                </a:solidFill>
                <a:latin typeface="Playfair Display SemiBold" pitchFamily="34" charset="0"/>
                <a:ea typeface="Playfair Display SemiBold" pitchFamily="34" charset="-122"/>
                <a:cs typeface="Playfair Display SemiBold" pitchFamily="34" charset="-120"/>
              </a:rPr>
              <a:t>O Nascimento de um Heterónimo</a:t>
            </a:r>
            <a:endParaRPr lang="en-US" sz="205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88690" y="1534641"/>
            <a:ext cx="4576242" cy="2593181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586413" y="1047155"/>
            <a:ext cx="3066157" cy="2076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00" dirty="0">
                <a:solidFill>
                  <a:srgbClr val="4B6981"/>
                </a:solidFill>
                <a:latin typeface="Playfair Display SemiBold" pitchFamily="34" charset="0"/>
                <a:ea typeface="Playfair Display SemiBold" pitchFamily="34" charset="-122"/>
                <a:cs typeface="Playfair Display SemiBold" pitchFamily="34" charset="-120"/>
              </a:rPr>
              <a:t>8 de Março de 1914</a:t>
            </a:r>
            <a:endParaRPr lang="en-US" sz="1300" dirty="0"/>
          </a:p>
        </p:txBody>
      </p:sp>
      <p:sp>
        <p:nvSpPr>
          <p:cNvPr id="5" name="Text 2"/>
          <p:cNvSpPr/>
          <p:nvPr/>
        </p:nvSpPr>
        <p:spPr>
          <a:xfrm>
            <a:off x="5586413" y="1379413"/>
            <a:ext cx="3066157" cy="196587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9000"/>
              </a:lnSpc>
              <a:spcAft>
                <a:spcPts val="850"/>
              </a:spcAft>
              <a:buNone/>
            </a:pPr>
            <a:r>
              <a:rPr lang="en-US" sz="1000" dirty="0">
                <a:solidFill>
                  <a:srgbClr val="6F655D"/>
                </a:solidFill>
                <a:latin typeface="Public Sans" pitchFamily="34" charset="0"/>
                <a:ea typeface="Public Sans" pitchFamily="34" charset="-122"/>
                <a:cs typeface="Public Sans" pitchFamily="34" charset="-120"/>
              </a:rPr>
              <a:t>Numa noite de insónia, Fernando Pessoa sentou-se à secretária e, de repente, </a:t>
            </a:r>
            <a:pPr algn="l" indent="0" marL="0">
              <a:lnSpc>
                <a:spcPct val="129000"/>
              </a:lnSpc>
              <a:spcAft>
                <a:spcPts val="850"/>
              </a:spcAft>
              <a:buNone/>
            </a:pPr>
            <a:r>
              <a:rPr lang="en-US" sz="1000" b="1" dirty="0">
                <a:solidFill>
                  <a:srgbClr val="6F655D"/>
                </a:solidFill>
                <a:latin typeface="Public Sans Bold" pitchFamily="34" charset="0"/>
                <a:ea typeface="Public Sans Bold" pitchFamily="34" charset="-122"/>
                <a:cs typeface="Public Sans Bold" pitchFamily="34" charset="-120"/>
              </a:rPr>
              <a:t>Alberto Caeiro apareceu</a:t>
            </a:r>
            <a:pPr algn="l" indent="0" marL="0">
              <a:lnSpc>
                <a:spcPct val="129000"/>
              </a:lnSpc>
              <a:spcAft>
                <a:spcPts val="850"/>
              </a:spcAft>
              <a:buNone/>
            </a:pPr>
            <a:r>
              <a:rPr lang="en-US" sz="1000" dirty="0">
                <a:solidFill>
                  <a:srgbClr val="6F655D"/>
                </a:solidFill>
                <a:latin typeface="Public Sans" pitchFamily="34" charset="0"/>
                <a:ea typeface="Public Sans" pitchFamily="34" charset="-122"/>
                <a:cs typeface="Public Sans" pitchFamily="34" charset="-120"/>
              </a:rPr>
              <a:t>. Escreveu 33 poemas de uma só vez — como se o poeta já existisse dentro dele e só precisasse de sair.</a:t>
            </a:r>
            <a:endParaRPr lang="en-US" sz="1000" dirty="0"/>
          </a:p>
          <a:p>
            <a:pPr algn="l" indent="0" marL="0">
              <a:lnSpc>
                <a:spcPct val="129000"/>
              </a:lnSpc>
              <a:buNone/>
            </a:pPr>
            <a:r>
              <a:rPr lang="en-US" sz="1000" dirty="0">
                <a:solidFill>
                  <a:srgbClr val="6F655D"/>
                </a:solidFill>
                <a:latin typeface="Public Sans" pitchFamily="34" charset="0"/>
                <a:ea typeface="Public Sans" pitchFamily="34" charset="-122"/>
                <a:cs typeface="Public Sans" pitchFamily="34" charset="-120"/>
              </a:rPr>
              <a:t>A partir desse momento, Pessoa criou outros heterónimos — Álvaro de Campos, Ricardo Reis — todos influenciados por Caeiro, todos a procurarem a sua verdade.</a:t>
            </a:r>
            <a:endParaRPr lang="en-US" sz="1000" dirty="0"/>
          </a:p>
        </p:txBody>
      </p:sp>
      <p:sp>
        <p:nvSpPr>
          <p:cNvPr id="6" name="Shape 3"/>
          <p:cNvSpPr/>
          <p:nvPr/>
        </p:nvSpPr>
        <p:spPr>
          <a:xfrm>
            <a:off x="5586413" y="3485406"/>
            <a:ext cx="3066157" cy="1114425"/>
          </a:xfrm>
          <a:prstGeom prst="roundRect">
            <a:avLst>
              <a:gd name="adj" fmla="val 5009"/>
            </a:avLst>
          </a:prstGeom>
          <a:solidFill>
            <a:srgbClr val="EEDDDD"/>
          </a:solidFill>
          <a:ln/>
        </p:spPr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9316" y="3687589"/>
            <a:ext cx="166092" cy="132904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6018312" y="3630662"/>
            <a:ext cx="2501354" cy="82391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9000"/>
              </a:lnSpc>
              <a:buNone/>
            </a:pPr>
            <a:r>
              <a:rPr lang="en-US" sz="1000" dirty="0">
                <a:solidFill>
                  <a:srgbClr val="000000"/>
                </a:solidFill>
                <a:latin typeface="Public Sans" pitchFamily="34" charset="0"/>
                <a:ea typeface="Public Sans" pitchFamily="34" charset="-122"/>
                <a:cs typeface="Public Sans" pitchFamily="34" charset="-120"/>
              </a:rPr>
              <a:t>Caeiro foi o primeiro heterónimo a "nascer" e o único que Pessoa considerou genuinamente livre de influências filosóficas.</a:t>
            </a:r>
            <a:endParaRPr lang="en-US" sz="1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3771900" cy="51435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917" y="1684213"/>
            <a:ext cx="2958405" cy="1775073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3925119" y="933524"/>
            <a:ext cx="4722763" cy="61138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850" dirty="0">
                <a:solidFill>
                  <a:srgbClr val="4B6981"/>
                </a:solidFill>
                <a:latin typeface="Playfair Display SemiBold" pitchFamily="34" charset="0"/>
                <a:ea typeface="Playfair Display SemiBold" pitchFamily="34" charset="-122"/>
                <a:cs typeface="Playfair Display SemiBold" pitchFamily="34" charset="-120"/>
              </a:rPr>
              <a:t>Imagina que...</a:t>
            </a:r>
            <a:endParaRPr lang="en-US" sz="3850" dirty="0"/>
          </a:p>
        </p:txBody>
      </p:sp>
      <p:sp>
        <p:nvSpPr>
          <p:cNvPr id="5" name="Text 1"/>
          <p:cNvSpPr/>
          <p:nvPr/>
        </p:nvSpPr>
        <p:spPr>
          <a:xfrm>
            <a:off x="3925119" y="1757511"/>
            <a:ext cx="4722763" cy="68044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6F655D"/>
                </a:solidFill>
                <a:latin typeface="Public Sans" pitchFamily="34" charset="0"/>
                <a:ea typeface="Public Sans" pitchFamily="34" charset="-122"/>
                <a:cs typeface="Public Sans" pitchFamily="34" charset="-120"/>
              </a:rPr>
              <a:t>E se passássemos um dia inteiro a olhar para o mundo </a:t>
            </a:r>
            <a:pPr algn="l" indent="0" marL="0">
              <a:lnSpc>
                <a:spcPct val="133000"/>
              </a:lnSpc>
              <a:buNone/>
            </a:pPr>
            <a:r>
              <a:rPr lang="en-US" sz="1100" b="1" dirty="0">
                <a:solidFill>
                  <a:srgbClr val="6F655D"/>
                </a:solidFill>
                <a:latin typeface="Public Sans Bold" pitchFamily="34" charset="0"/>
                <a:ea typeface="Public Sans Bold" pitchFamily="34" charset="-122"/>
                <a:cs typeface="Public Sans Bold" pitchFamily="34" charset="-120"/>
              </a:rPr>
              <a:t>sem tentar encontrar significados escondidos</a:t>
            </a:r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6F655D"/>
                </a:solidFill>
                <a:latin typeface="Public Sans" pitchFamily="34" charset="0"/>
                <a:ea typeface="Public Sans" pitchFamily="34" charset="-122"/>
                <a:cs typeface="Public Sans" pitchFamily="34" charset="-120"/>
              </a:rPr>
              <a:t>? Sem analisar, sem interpretar — apenas ver, ouvir, sentir.</a:t>
            </a:r>
            <a:endParaRPr lang="en-US" sz="1100" dirty="0"/>
          </a:p>
        </p:txBody>
      </p:sp>
      <p:sp>
        <p:nvSpPr>
          <p:cNvPr id="6" name="Text 2"/>
          <p:cNvSpPr/>
          <p:nvPr/>
        </p:nvSpPr>
        <p:spPr>
          <a:xfrm>
            <a:off x="4137720" y="2756892"/>
            <a:ext cx="4510162" cy="12935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spcAft>
                <a:spcPts val="1250"/>
              </a:spcAft>
              <a:buNone/>
            </a:pPr>
            <a:r>
              <a:rPr lang="en-US" sz="1100" dirty="0">
                <a:solidFill>
                  <a:srgbClr val="6F655D"/>
                </a:solidFill>
                <a:latin typeface="Public Sans" pitchFamily="34" charset="0"/>
                <a:ea typeface="Public Sans" pitchFamily="34" charset="-122"/>
                <a:cs typeface="Public Sans" pitchFamily="34" charset="-120"/>
              </a:rPr>
              <a:t>Na verdade as coisas não têm sentidos ocultos, metafísica nenhuma…</a:t>
            </a:r>
            <a:endParaRPr lang="en-US" sz="110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6F655D"/>
                </a:solidFill>
                <a:latin typeface="Public Sans" pitchFamily="34" charset="0"/>
                <a:ea typeface="Public Sans" pitchFamily="34" charset="-122"/>
                <a:cs typeface="Public Sans" pitchFamily="34" charset="-120"/>
              </a:rPr>
              <a:t>É exatamente isto que Caeiro propõe. Para ele, pensar é perder o contacto com o real. A árvore é uma árvore. O rio é um rio. E isso basta.</a:t>
            </a:r>
            <a:endParaRPr lang="en-US" sz="1100" dirty="0"/>
          </a:p>
        </p:txBody>
      </p:sp>
      <p:sp>
        <p:nvSpPr>
          <p:cNvPr id="7" name="Shape 3"/>
          <p:cNvSpPr/>
          <p:nvPr/>
        </p:nvSpPr>
        <p:spPr>
          <a:xfrm>
            <a:off x="3925119" y="2597423"/>
            <a:ext cx="19050" cy="1612478"/>
          </a:xfrm>
          <a:prstGeom prst="roundRect">
            <a:avLst>
              <a:gd name="adj" fmla="val 50000"/>
            </a:avLst>
          </a:prstGeom>
          <a:solidFill>
            <a:srgbClr val="E1C2C2"/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372100" y="0"/>
            <a:ext cx="37719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96119" y="450131"/>
            <a:ext cx="4722763" cy="3488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150" dirty="0">
                <a:solidFill>
                  <a:srgbClr val="4B6981"/>
                </a:solidFill>
                <a:latin typeface="Playfair Display SemiBold" pitchFamily="34" charset="0"/>
                <a:ea typeface="Playfair Display SemiBold" pitchFamily="34" charset="-122"/>
                <a:cs typeface="Playfair Display SemiBold" pitchFamily="34" charset="-120"/>
              </a:rPr>
              <a:t>As Grandes Características de Caeiro</a:t>
            </a:r>
            <a:endParaRPr lang="en-US" sz="2150" dirty="0"/>
          </a:p>
        </p:txBody>
      </p:sp>
      <p:pic>
        <p:nvPicPr>
          <p:cNvPr id="4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96119" y="1005036"/>
            <a:ext cx="348853" cy="348853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496119" y="1525563"/>
            <a:ext cx="2275508" cy="2180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6F655D"/>
                </a:solidFill>
                <a:latin typeface="Playfair Display SemiBold" pitchFamily="34" charset="0"/>
                <a:ea typeface="Playfair Display SemiBold" pitchFamily="34" charset="-122"/>
                <a:cs typeface="Playfair Display SemiBold" pitchFamily="34" charset="-120"/>
              </a:rPr>
              <a:t>Sensacionismo</a:t>
            </a:r>
            <a:endParaRPr lang="en-US" sz="1350" dirty="0"/>
          </a:p>
        </p:txBody>
      </p:sp>
      <p:sp>
        <p:nvSpPr>
          <p:cNvPr id="6" name="Text 2"/>
          <p:cNvSpPr/>
          <p:nvPr/>
        </p:nvSpPr>
        <p:spPr>
          <a:xfrm>
            <a:off x="496119" y="1825972"/>
            <a:ext cx="2275508" cy="8858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2000"/>
              </a:lnSpc>
              <a:buNone/>
            </a:pPr>
            <a:r>
              <a:rPr lang="en-US" sz="1050" dirty="0">
                <a:solidFill>
                  <a:srgbClr val="6F655D"/>
                </a:solidFill>
                <a:latin typeface="Public Sans" pitchFamily="34" charset="0"/>
                <a:ea typeface="Public Sans" pitchFamily="34" charset="-122"/>
                <a:cs typeface="Public Sans" pitchFamily="34" charset="-120"/>
              </a:rPr>
              <a:t>Apreender o mundo através dos sentidos — ver, ouvir, tocar — em vez de pensar. A realidade chega-nos pelos sentidos, não pela razão.</a:t>
            </a:r>
            <a:endParaRPr lang="en-US" sz="1050" dirty="0"/>
          </a:p>
        </p:txBody>
      </p:sp>
      <p:pic>
        <p:nvPicPr>
          <p:cNvPr id="7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943299" y="1005036"/>
            <a:ext cx="348853" cy="348853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2943299" y="1525563"/>
            <a:ext cx="2275582" cy="2180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6F655D"/>
                </a:solidFill>
                <a:latin typeface="Playfair Display SemiBold" pitchFamily="34" charset="0"/>
                <a:ea typeface="Playfair Display SemiBold" pitchFamily="34" charset="-122"/>
                <a:cs typeface="Playfair Display SemiBold" pitchFamily="34" charset="-120"/>
              </a:rPr>
              <a:t>Natureza</a:t>
            </a:r>
            <a:endParaRPr lang="en-US" sz="1350" dirty="0"/>
          </a:p>
        </p:txBody>
      </p:sp>
      <p:sp>
        <p:nvSpPr>
          <p:cNvPr id="9" name="Text 4"/>
          <p:cNvSpPr/>
          <p:nvPr/>
        </p:nvSpPr>
        <p:spPr>
          <a:xfrm>
            <a:off x="2943299" y="1825972"/>
            <a:ext cx="2275582" cy="8858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2000"/>
              </a:lnSpc>
              <a:buNone/>
            </a:pPr>
            <a:r>
              <a:rPr lang="en-US" sz="1050" dirty="0">
                <a:solidFill>
                  <a:srgbClr val="6F655D"/>
                </a:solidFill>
                <a:latin typeface="Public Sans" pitchFamily="34" charset="0"/>
                <a:ea typeface="Public Sans" pitchFamily="34" charset="-122"/>
                <a:cs typeface="Public Sans" pitchFamily="34" charset="-120"/>
              </a:rPr>
              <a:t>A natureza não tem significado simbólico. Uma flor é uma flor — não representa nada além de si mesma. </a:t>
            </a:r>
            <a:endParaRPr lang="en-US" sz="1050" dirty="0"/>
          </a:p>
        </p:txBody>
      </p:sp>
      <p:pic>
        <p:nvPicPr>
          <p:cNvPr id="10" name="Image 3" descr="preencoded.png">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96119" y="2986534"/>
            <a:ext cx="348853" cy="348853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496119" y="3507060"/>
            <a:ext cx="2275508" cy="2180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6F655D"/>
                </a:solidFill>
                <a:latin typeface="Playfair Display SemiBold" pitchFamily="34" charset="0"/>
                <a:ea typeface="Playfair Display SemiBold" pitchFamily="34" charset="-122"/>
                <a:cs typeface="Playfair Display SemiBold" pitchFamily="34" charset="-120"/>
              </a:rPr>
              <a:t>Presente</a:t>
            </a:r>
            <a:endParaRPr lang="en-US" sz="1350" dirty="0"/>
          </a:p>
        </p:txBody>
      </p:sp>
      <p:sp>
        <p:nvSpPr>
          <p:cNvPr id="12" name="Text 6"/>
          <p:cNvSpPr/>
          <p:nvPr/>
        </p:nvSpPr>
        <p:spPr>
          <a:xfrm>
            <a:off x="496119" y="3807470"/>
            <a:ext cx="2275508" cy="66436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2000"/>
              </a:lnSpc>
              <a:buNone/>
            </a:pPr>
            <a:r>
              <a:rPr lang="en-US" sz="1050" dirty="0">
                <a:solidFill>
                  <a:srgbClr val="6F655D"/>
                </a:solidFill>
                <a:latin typeface="Public Sans" pitchFamily="34" charset="0"/>
                <a:ea typeface="Public Sans" pitchFamily="34" charset="-122"/>
                <a:cs typeface="Public Sans" pitchFamily="34" charset="-120"/>
              </a:rPr>
              <a:t>Viver o agora. O passado é memória, o futuro é imaginação — só o presente é real e acessível.</a:t>
            </a:r>
            <a:endParaRPr lang="en-US" sz="1050" dirty="0"/>
          </a:p>
        </p:txBody>
      </p:sp>
      <p:pic>
        <p:nvPicPr>
          <p:cNvPr id="13" name="Image 4" descr="preencoded.png">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943299" y="2986534"/>
            <a:ext cx="348853" cy="348853"/>
          </a:xfrm>
          <a:prstGeom prst="rect">
            <a:avLst/>
          </a:prstGeom>
        </p:spPr>
      </p:pic>
      <p:sp>
        <p:nvSpPr>
          <p:cNvPr id="14" name="Text 7"/>
          <p:cNvSpPr/>
          <p:nvPr/>
        </p:nvSpPr>
        <p:spPr>
          <a:xfrm>
            <a:off x="2943299" y="3507060"/>
            <a:ext cx="2275582" cy="2180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6F655D"/>
                </a:solidFill>
                <a:latin typeface="Playfair Display SemiBold" pitchFamily="34" charset="0"/>
                <a:ea typeface="Playfair Display SemiBold" pitchFamily="34" charset="-122"/>
                <a:cs typeface="Playfair Display SemiBold" pitchFamily="34" charset="-120"/>
              </a:rPr>
              <a:t>Simplicidade</a:t>
            </a:r>
            <a:endParaRPr lang="en-US" sz="1350" dirty="0"/>
          </a:p>
        </p:txBody>
      </p:sp>
      <p:sp>
        <p:nvSpPr>
          <p:cNvPr id="15" name="Text 8"/>
          <p:cNvSpPr/>
          <p:nvPr/>
        </p:nvSpPr>
        <p:spPr>
          <a:xfrm>
            <a:off x="2943299" y="3807470"/>
            <a:ext cx="2275582" cy="8858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2000"/>
              </a:lnSpc>
              <a:buNone/>
            </a:pPr>
            <a:r>
              <a:rPr lang="en-US" sz="1050" dirty="0">
                <a:solidFill>
                  <a:srgbClr val="6F655D"/>
                </a:solidFill>
                <a:latin typeface="Public Sans" pitchFamily="34" charset="0"/>
                <a:ea typeface="Public Sans" pitchFamily="34" charset="-122"/>
                <a:cs typeface="Public Sans" pitchFamily="34" charset="-120"/>
              </a:rPr>
              <a:t>Linguagem direta, sem ornamentos. Poemas curtos, claros, como conversas com o mundo.</a:t>
            </a:r>
            <a:endParaRPr lang="en-US" sz="10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393576"/>
            <a:ext cx="8151763" cy="2284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400" dirty="0">
                <a:solidFill>
                  <a:srgbClr val="4B6981"/>
                </a:solidFill>
                <a:latin typeface="Playfair Display SemiBold" pitchFamily="34" charset="0"/>
                <a:ea typeface="Playfair Display SemiBold" pitchFamily="34" charset="-122"/>
                <a:cs typeface="Playfair Display SemiBold" pitchFamily="34" charset="-120"/>
              </a:rPr>
              <a:t>O Sensacionismo na Prática</a:t>
            </a:r>
            <a:endParaRPr lang="en-US" sz="1400" dirty="0"/>
          </a:p>
        </p:txBody>
      </p:sp>
      <p:sp>
        <p:nvSpPr>
          <p:cNvPr id="3" name="Text 1"/>
          <p:cNvSpPr/>
          <p:nvPr/>
        </p:nvSpPr>
        <p:spPr>
          <a:xfrm>
            <a:off x="496119" y="2386831"/>
            <a:ext cx="3986733" cy="11422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700" dirty="0">
                <a:solidFill>
                  <a:srgbClr val="4B6981"/>
                </a:solidFill>
                <a:latin typeface="Playfair Display SemiBold" pitchFamily="34" charset="0"/>
                <a:ea typeface="Playfair Display SemiBold" pitchFamily="34" charset="-122"/>
                <a:cs typeface="Playfair Display SemiBold" pitchFamily="34" charset="-120"/>
              </a:rPr>
              <a:t>O que é?</a:t>
            </a:r>
            <a:endParaRPr lang="en-US" sz="700" dirty="0"/>
          </a:p>
        </p:txBody>
      </p:sp>
      <p:sp>
        <p:nvSpPr>
          <p:cNvPr id="4" name="Text 2"/>
          <p:cNvSpPr/>
          <p:nvPr/>
        </p:nvSpPr>
        <p:spPr>
          <a:xfrm>
            <a:off x="496119" y="2538710"/>
            <a:ext cx="3986733" cy="17710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1000"/>
              </a:lnSpc>
              <a:buNone/>
            </a:pPr>
            <a:r>
              <a:rPr lang="en-US" sz="550" dirty="0">
                <a:solidFill>
                  <a:srgbClr val="6F655D"/>
                </a:solidFill>
                <a:latin typeface="Public Sans" pitchFamily="34" charset="0"/>
                <a:ea typeface="Public Sans" pitchFamily="34" charset="-122"/>
                <a:cs typeface="Public Sans" pitchFamily="34" charset="-120"/>
              </a:rPr>
              <a:t>O </a:t>
            </a:r>
            <a:pPr algn="l" indent="0" marL="0">
              <a:lnSpc>
                <a:spcPct val="101000"/>
              </a:lnSpc>
              <a:buNone/>
            </a:pPr>
            <a:r>
              <a:rPr lang="en-US" sz="550" b="1" dirty="0">
                <a:solidFill>
                  <a:srgbClr val="6F655D"/>
                </a:solidFill>
                <a:latin typeface="Public Sans Bold" pitchFamily="34" charset="0"/>
                <a:ea typeface="Public Sans Bold" pitchFamily="34" charset="-122"/>
                <a:cs typeface="Public Sans Bold" pitchFamily="34" charset="-120"/>
              </a:rPr>
              <a:t>sensacionismo</a:t>
            </a:r>
            <a:pPr algn="l" indent="0" marL="0">
              <a:lnSpc>
                <a:spcPct val="101000"/>
              </a:lnSpc>
              <a:buNone/>
            </a:pPr>
            <a:r>
              <a:rPr lang="en-US" sz="550" dirty="0">
                <a:solidFill>
                  <a:srgbClr val="6F655D"/>
                </a:solidFill>
                <a:latin typeface="Public Sans" pitchFamily="34" charset="0"/>
                <a:ea typeface="Public Sans" pitchFamily="34" charset="-122"/>
                <a:cs typeface="Public Sans" pitchFamily="34" charset="-120"/>
              </a:rPr>
              <a:t> é a filosofia central de Caeiro: o conhecimento vem dos sentidos, não do pensamento. Não há nada por detrás das aparências — a aparência </a:t>
            </a:r>
            <a:pPr algn="l" indent="0" marL="0">
              <a:lnSpc>
                <a:spcPct val="101000"/>
              </a:lnSpc>
              <a:buNone/>
            </a:pPr>
            <a:r>
              <a:rPr lang="en-US" sz="550" i="1" dirty="0">
                <a:solidFill>
                  <a:srgbClr val="6F655D"/>
                </a:solidFill>
                <a:latin typeface="Public Sans" pitchFamily="34" charset="0"/>
                <a:ea typeface="Public Sans" pitchFamily="34" charset="-122"/>
                <a:cs typeface="Public Sans" pitchFamily="34" charset="-120"/>
              </a:rPr>
              <a:t>é</a:t>
            </a:r>
            <a:pPr algn="l" indent="0" marL="0">
              <a:lnSpc>
                <a:spcPct val="101000"/>
              </a:lnSpc>
              <a:buNone/>
            </a:pPr>
            <a:r>
              <a:rPr lang="en-US" sz="550" dirty="0">
                <a:solidFill>
                  <a:srgbClr val="6F655D"/>
                </a:solidFill>
                <a:latin typeface="Public Sans" pitchFamily="34" charset="0"/>
                <a:ea typeface="Public Sans" pitchFamily="34" charset="-122"/>
                <a:cs typeface="Public Sans" pitchFamily="34" charset="-120"/>
              </a:rPr>
              <a:t> a realidade.</a:t>
            </a:r>
            <a:endParaRPr lang="en-US" sz="550" dirty="0"/>
          </a:p>
        </p:txBody>
      </p:sp>
      <p:sp>
        <p:nvSpPr>
          <p:cNvPr id="5" name="Text 3"/>
          <p:cNvSpPr/>
          <p:nvPr/>
        </p:nvSpPr>
        <p:spPr>
          <a:xfrm>
            <a:off x="605730" y="2792016"/>
            <a:ext cx="4334321" cy="885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1000"/>
              </a:lnSpc>
              <a:buNone/>
            </a:pPr>
            <a:r>
              <a:rPr lang="en-US" sz="550" i="1" dirty="0">
                <a:solidFill>
                  <a:srgbClr val="6F655D"/>
                </a:solidFill>
                <a:latin typeface="Public Sans" pitchFamily="34" charset="0"/>
                <a:ea typeface="Public Sans" pitchFamily="34" charset="-122"/>
                <a:cs typeface="Public Sans" pitchFamily="34" charset="-120"/>
              </a:rPr>
              <a:t>"O mistério das coisas, onde está ele? / Onde está ele que não aparece / Pelo menos a mostrar-nos que é mistério?"</a:t>
            </a:r>
            <a:endParaRPr lang="en-US" sz="550" dirty="0"/>
          </a:p>
        </p:txBody>
      </p:sp>
      <p:sp>
        <p:nvSpPr>
          <p:cNvPr id="6" name="Shape 4"/>
          <p:cNvSpPr/>
          <p:nvPr/>
        </p:nvSpPr>
        <p:spPr>
          <a:xfrm>
            <a:off x="496119" y="2758157"/>
            <a:ext cx="9525" cy="156270"/>
          </a:xfrm>
          <a:prstGeom prst="roundRect">
            <a:avLst>
              <a:gd name="adj" fmla="val 50000"/>
            </a:avLst>
          </a:prstGeom>
          <a:solidFill>
            <a:srgbClr val="E1C2C2"/>
          </a:solidFill>
          <a:ln/>
        </p:spPr>
      </p:sp>
      <p:sp>
        <p:nvSpPr>
          <p:cNvPr id="7" name="Text 5"/>
          <p:cNvSpPr/>
          <p:nvPr/>
        </p:nvSpPr>
        <p:spPr>
          <a:xfrm>
            <a:off x="496119" y="2956768"/>
            <a:ext cx="4443933" cy="885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1000"/>
              </a:lnSpc>
              <a:buNone/>
            </a:pPr>
            <a:r>
              <a:rPr lang="en-US" sz="550" dirty="0">
                <a:solidFill>
                  <a:srgbClr val="6F655D"/>
                </a:solidFill>
                <a:latin typeface="Public Sans" pitchFamily="34" charset="0"/>
                <a:ea typeface="Public Sans" pitchFamily="34" charset="-122"/>
                <a:cs typeface="Public Sans" pitchFamily="34" charset="-120"/>
              </a:rPr>
              <a:t>Para Caeiro, procurar mistério onde não existe é inventar problemas que a natureza não tem.</a:t>
            </a:r>
            <a:endParaRPr lang="en-US" sz="550" dirty="0"/>
          </a:p>
        </p:txBody>
      </p:sp>
      <p:pic>
        <p:nvPicPr>
          <p:cNvPr id="8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665911" y="720849"/>
            <a:ext cx="3986733" cy="3986733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37719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925119" y="494035"/>
            <a:ext cx="4722763" cy="87213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700" dirty="0">
                <a:solidFill>
                  <a:srgbClr val="4B6981"/>
                </a:solidFill>
                <a:latin typeface="Playfair Display SemiBold" pitchFamily="34" charset="0"/>
                <a:ea typeface="Playfair Display SemiBold" pitchFamily="34" charset="-122"/>
                <a:cs typeface="Playfair Display SemiBold" pitchFamily="34" charset="-120"/>
              </a:rPr>
              <a:t>A Natureza como Espelho do Real</a:t>
            </a:r>
            <a:endParaRPr lang="en-US" sz="2700" dirty="0"/>
          </a:p>
        </p:txBody>
      </p:sp>
      <p:sp>
        <p:nvSpPr>
          <p:cNvPr id="4" name="Text 1"/>
          <p:cNvSpPr/>
          <p:nvPr/>
        </p:nvSpPr>
        <p:spPr>
          <a:xfrm>
            <a:off x="3925119" y="1572220"/>
            <a:ext cx="4722763" cy="66436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2000"/>
              </a:lnSpc>
              <a:buNone/>
            </a:pPr>
            <a:r>
              <a:rPr lang="en-US" sz="1050" dirty="0">
                <a:solidFill>
                  <a:srgbClr val="6F655D"/>
                </a:solidFill>
                <a:latin typeface="Public Sans" pitchFamily="34" charset="0"/>
                <a:ea typeface="Public Sans" pitchFamily="34" charset="-122"/>
                <a:cs typeface="Public Sans" pitchFamily="34" charset="-120"/>
              </a:rPr>
              <a:t>Caeiro é apenas mais um elemento da natureza — ele </a:t>
            </a:r>
            <a:pPr algn="l" indent="0" marL="0">
              <a:lnSpc>
                <a:spcPct val="132000"/>
              </a:lnSpc>
              <a:buNone/>
            </a:pPr>
            <a:r>
              <a:rPr lang="en-US" sz="1050" b="1" dirty="0">
                <a:solidFill>
                  <a:srgbClr val="6F655D"/>
                </a:solidFill>
                <a:latin typeface="Public Sans Bold" pitchFamily="34" charset="0"/>
                <a:ea typeface="Public Sans Bold" pitchFamily="34" charset="-122"/>
                <a:cs typeface="Public Sans Bold" pitchFamily="34" charset="-120"/>
              </a:rPr>
              <a:t>escreve espontaneamente, tal como a flor flore</a:t>
            </a:r>
            <a:pPr algn="l" indent="0" marL="0">
              <a:lnSpc>
                <a:spcPct val="132000"/>
              </a:lnSpc>
              <a:buNone/>
            </a:pPr>
            <a:r>
              <a:rPr lang="en-US" sz="1050" dirty="0">
                <a:solidFill>
                  <a:srgbClr val="6F655D"/>
                </a:solidFill>
                <a:latin typeface="Public Sans" pitchFamily="34" charset="0"/>
                <a:ea typeface="Public Sans" pitchFamily="34" charset="-122"/>
                <a:cs typeface="Public Sans" pitchFamily="34" charset="-120"/>
              </a:rPr>
              <a:t>. Os rebanhos, as árvores, o sol, o rio: tudo existe independentemente de nós e não precisa de justificação.</a:t>
            </a:r>
            <a:endParaRPr lang="en-US" sz="1050" dirty="0"/>
          </a:p>
        </p:txBody>
      </p:sp>
      <p:pic>
        <p:nvPicPr>
          <p:cNvPr id="5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925119" y="2391073"/>
            <a:ext cx="4722763" cy="1060475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4159895" y="2549649"/>
            <a:ext cx="4329410" cy="2180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6F655D"/>
                </a:solidFill>
                <a:latin typeface="Playfair Display SemiBold" pitchFamily="34" charset="0"/>
                <a:ea typeface="Playfair Display SemiBold" pitchFamily="34" charset="-122"/>
                <a:cs typeface="Playfair Display SemiBold" pitchFamily="34" charset="-120"/>
              </a:rPr>
              <a:t>Sem simbolismo</a:t>
            </a:r>
            <a:endParaRPr lang="en-US" sz="1350" dirty="0"/>
          </a:p>
        </p:txBody>
      </p:sp>
      <p:sp>
        <p:nvSpPr>
          <p:cNvPr id="7" name="Text 3"/>
          <p:cNvSpPr/>
          <p:nvPr/>
        </p:nvSpPr>
        <p:spPr>
          <a:xfrm>
            <a:off x="4159895" y="2850059"/>
            <a:ext cx="4329410" cy="44291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2000"/>
              </a:lnSpc>
              <a:buNone/>
            </a:pPr>
            <a:r>
              <a:rPr lang="en-US" sz="1050" dirty="0">
                <a:solidFill>
                  <a:srgbClr val="6F655D"/>
                </a:solidFill>
                <a:latin typeface="Public Sans" pitchFamily="34" charset="0"/>
                <a:ea typeface="Public Sans" pitchFamily="34" charset="-122"/>
                <a:cs typeface="Public Sans" pitchFamily="34" charset="-120"/>
              </a:rPr>
              <a:t>Ao contrário dos românticos, Caeiro não vê na natureza metáforas para estados de alma. Uma árvore não é tristeza — é uma árvore.</a:t>
            </a:r>
            <a:endParaRPr lang="en-US" sz="1050" dirty="0"/>
          </a:p>
        </p:txBody>
      </p:sp>
      <p:pic>
        <p:nvPicPr>
          <p:cNvPr id="8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925119" y="3588916"/>
            <a:ext cx="4722763" cy="1060475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4159895" y="3747492"/>
            <a:ext cx="4329410" cy="2180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6F655D"/>
                </a:solidFill>
                <a:latin typeface="Playfair Display SemiBold" pitchFamily="34" charset="0"/>
                <a:ea typeface="Playfair Display SemiBold" pitchFamily="34" charset="-122"/>
                <a:cs typeface="Playfair Display SemiBold" pitchFamily="34" charset="-120"/>
              </a:rPr>
              <a:t>Comunhão, não contemplação</a:t>
            </a:r>
            <a:endParaRPr lang="en-US" sz="1350" dirty="0"/>
          </a:p>
        </p:txBody>
      </p:sp>
      <p:sp>
        <p:nvSpPr>
          <p:cNvPr id="10" name="Text 5"/>
          <p:cNvSpPr/>
          <p:nvPr/>
        </p:nvSpPr>
        <p:spPr>
          <a:xfrm>
            <a:off x="4159895" y="4047902"/>
            <a:ext cx="4329410" cy="44291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2000"/>
              </a:lnSpc>
              <a:buNone/>
            </a:pPr>
            <a:r>
              <a:rPr lang="en-US" sz="1050" dirty="0">
                <a:solidFill>
                  <a:srgbClr val="6F655D"/>
                </a:solidFill>
                <a:latin typeface="Public Sans" pitchFamily="34" charset="0"/>
                <a:ea typeface="Public Sans" pitchFamily="34" charset="-122"/>
                <a:cs typeface="Public Sans" pitchFamily="34" charset="-120"/>
              </a:rPr>
              <a:t>Caeiro não observa a natureza de fora — ele faz parte dela, como os animais e as plantas.</a:t>
            </a:r>
            <a:endParaRPr lang="en-US" sz="10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471041"/>
            <a:ext cx="8151763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750" dirty="0">
                <a:solidFill>
                  <a:srgbClr val="4B6981"/>
                </a:solidFill>
                <a:latin typeface="Playfair Display SemiBold" pitchFamily="34" charset="0"/>
                <a:ea typeface="Playfair Display SemiBold" pitchFamily="34" charset="-122"/>
                <a:cs typeface="Playfair Display SemiBold" pitchFamily="34" charset="-120"/>
              </a:rPr>
              <a:t>Rejeitar o Pensamento </a:t>
            </a:r>
            <a:endParaRPr lang="en-US" sz="275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10035" y="1286098"/>
            <a:ext cx="2420169" cy="3226891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4494758" y="1608758"/>
            <a:ext cx="4157811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4B6981"/>
                </a:solidFill>
                <a:latin typeface="Playfair Display SemiBold" pitchFamily="34" charset="0"/>
                <a:ea typeface="Playfair Display SemiBold" pitchFamily="34" charset="-122"/>
                <a:cs typeface="Playfair Display SemiBold" pitchFamily="34" charset="-120"/>
              </a:rPr>
              <a:t>Pensar é estar doente dos olhos</a:t>
            </a:r>
            <a:endParaRPr lang="en-US" sz="1350" dirty="0"/>
          </a:p>
        </p:txBody>
      </p:sp>
      <p:sp>
        <p:nvSpPr>
          <p:cNvPr id="5" name="Text 2"/>
          <p:cNvSpPr/>
          <p:nvPr/>
        </p:nvSpPr>
        <p:spPr>
          <a:xfrm>
            <a:off x="4494758" y="1971973"/>
            <a:ext cx="4157811" cy="126161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spcAft>
                <a:spcPts val="1000"/>
              </a:spcAft>
              <a:buNone/>
            </a:pPr>
            <a:r>
              <a:rPr lang="en-US" sz="1100" dirty="0">
                <a:solidFill>
                  <a:srgbClr val="6F655D"/>
                </a:solidFill>
                <a:latin typeface="Public Sans" pitchFamily="34" charset="0"/>
                <a:ea typeface="Public Sans" pitchFamily="34" charset="-122"/>
                <a:cs typeface="Public Sans" pitchFamily="34" charset="-120"/>
              </a:rPr>
              <a:t>Esta é uma das frases mais célebres de Caeiro. Para ele, pensar demasiado é uma forma de </a:t>
            </a:r>
            <a:pPr algn="l" indent="0" marL="0">
              <a:lnSpc>
                <a:spcPct val="133000"/>
              </a:lnSpc>
              <a:spcAft>
                <a:spcPts val="1000"/>
              </a:spcAft>
              <a:buNone/>
            </a:pPr>
            <a:r>
              <a:rPr lang="en-US" sz="1100" b="1" dirty="0">
                <a:solidFill>
                  <a:srgbClr val="6F655D"/>
                </a:solidFill>
                <a:latin typeface="Public Sans Bold" pitchFamily="34" charset="0"/>
                <a:ea typeface="Public Sans Bold" pitchFamily="34" charset="-122"/>
                <a:cs typeface="Public Sans Bold" pitchFamily="34" charset="-120"/>
              </a:rPr>
              <a:t>perder o contacto com o real</a:t>
            </a:r>
            <a:pPr algn="l" indent="0" marL="0">
              <a:lnSpc>
                <a:spcPct val="133000"/>
              </a:lnSpc>
              <a:spcAft>
                <a:spcPts val="1000"/>
              </a:spcAft>
              <a:buNone/>
            </a:pPr>
            <a:r>
              <a:rPr lang="en-US" sz="1100" dirty="0">
                <a:solidFill>
                  <a:srgbClr val="6F655D"/>
                </a:solidFill>
                <a:latin typeface="Public Sans" pitchFamily="34" charset="0"/>
                <a:ea typeface="Public Sans" pitchFamily="34" charset="-122"/>
                <a:cs typeface="Public Sans" pitchFamily="34" charset="-120"/>
              </a:rPr>
              <a:t>.</a:t>
            </a:r>
            <a:endParaRPr lang="en-US" sz="110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6F655D"/>
                </a:solidFill>
                <a:latin typeface="Public Sans" pitchFamily="34" charset="0"/>
                <a:ea typeface="Public Sans" pitchFamily="34" charset="-122"/>
                <a:cs typeface="Public Sans" pitchFamily="34" charset="-120"/>
              </a:rPr>
              <a:t>Não se trata de ser ignorante — trata-se de escolher a </a:t>
            </a:r>
            <a:pPr algn="l" indent="0" marL="0">
              <a:lnSpc>
                <a:spcPct val="133000"/>
              </a:lnSpc>
              <a:buNone/>
            </a:pPr>
            <a:r>
              <a:rPr lang="en-US" sz="1100" b="1" dirty="0">
                <a:solidFill>
                  <a:srgbClr val="6F655D"/>
                </a:solidFill>
                <a:latin typeface="Public Sans Bold" pitchFamily="34" charset="0"/>
                <a:ea typeface="Public Sans Bold" pitchFamily="34" charset="-122"/>
                <a:cs typeface="Public Sans Bold" pitchFamily="34" charset="-120"/>
              </a:rPr>
              <a:t>clareza</a:t>
            </a:r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6F655D"/>
                </a:solidFill>
                <a:latin typeface="Public Sans" pitchFamily="34" charset="0"/>
                <a:ea typeface="Public Sans" pitchFamily="34" charset="-122"/>
                <a:cs typeface="Public Sans" pitchFamily="34" charset="-120"/>
              </a:rPr>
              <a:t> em vez da confusão. A criança vê o mundo sem filtros; o adulto complica-o com interpretações.</a:t>
            </a:r>
            <a:endParaRPr lang="en-US" sz="1100" dirty="0"/>
          </a:p>
        </p:txBody>
      </p:sp>
      <p:sp>
        <p:nvSpPr>
          <p:cNvPr id="6" name="Shape 3"/>
          <p:cNvSpPr/>
          <p:nvPr/>
        </p:nvSpPr>
        <p:spPr>
          <a:xfrm>
            <a:off x="4494758" y="3393058"/>
            <a:ext cx="4157811" cy="779562"/>
          </a:xfrm>
          <a:prstGeom prst="roundRect">
            <a:avLst>
              <a:gd name="adj" fmla="val 7638"/>
            </a:avLst>
          </a:prstGeom>
          <a:solidFill>
            <a:srgbClr val="EEDDDD"/>
          </a:solidFill>
          <a:ln/>
        </p:spPr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36517" y="3608115"/>
            <a:ext cx="177180" cy="141759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4955456" y="3556025"/>
            <a:ext cx="3555355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i="1" dirty="0">
                <a:solidFill>
                  <a:srgbClr val="000000"/>
                </a:solidFill>
                <a:latin typeface="Public Sans" pitchFamily="34" charset="0"/>
                <a:ea typeface="Public Sans" pitchFamily="34" charset="-122"/>
                <a:cs typeface="Public Sans" pitchFamily="34" charset="-120"/>
              </a:rPr>
              <a:t>"Pensar numa flor é vê-la cheirada e partida / Por uma criança."</a:t>
            </a:r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000000"/>
                </a:solidFill>
                <a:latin typeface="Public Sans" pitchFamily="34" charset="0"/>
                <a:ea typeface="Public Sans" pitchFamily="34" charset="-122"/>
                <a:cs typeface="Public Sans" pitchFamily="34" charset="-120"/>
              </a:rPr>
              <a:t> — Alberto Caeiro</a:t>
            </a:r>
            <a:endParaRPr lang="en-US" sz="11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475357"/>
            <a:ext cx="8151763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750" dirty="0">
                <a:solidFill>
                  <a:srgbClr val="4B6981"/>
                </a:solidFill>
                <a:latin typeface="Playfair Display SemiBold" pitchFamily="34" charset="0"/>
                <a:ea typeface="Playfair Display SemiBold" pitchFamily="34" charset="-122"/>
                <a:cs typeface="Playfair Display SemiBold" pitchFamily="34" charset="-120"/>
              </a:rPr>
              <a:t>Caeiro e os Outros Heterónimos</a:t>
            </a:r>
            <a:endParaRPr lang="en-US" sz="2750" dirty="0"/>
          </a:p>
        </p:txBody>
      </p:sp>
      <p:sp>
        <p:nvSpPr>
          <p:cNvPr id="3" name="Text 1"/>
          <p:cNvSpPr/>
          <p:nvPr/>
        </p:nvSpPr>
        <p:spPr>
          <a:xfrm>
            <a:off x="496119" y="1201862"/>
            <a:ext cx="8151763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6F655D"/>
                </a:solidFill>
                <a:latin typeface="Public Sans" pitchFamily="34" charset="0"/>
                <a:ea typeface="Public Sans" pitchFamily="34" charset="-122"/>
                <a:cs typeface="Public Sans" pitchFamily="34" charset="-120"/>
              </a:rPr>
              <a:t>Caeiro é o </a:t>
            </a:r>
            <a:pPr algn="l" indent="0" marL="0">
              <a:lnSpc>
                <a:spcPct val="133000"/>
              </a:lnSpc>
              <a:buNone/>
            </a:pPr>
            <a:r>
              <a:rPr lang="en-US" sz="1100" b="1" dirty="0">
                <a:solidFill>
                  <a:srgbClr val="6F655D"/>
                </a:solidFill>
                <a:latin typeface="Public Sans Bold" pitchFamily="34" charset="0"/>
                <a:ea typeface="Public Sans Bold" pitchFamily="34" charset="-122"/>
                <a:cs typeface="Public Sans Bold" pitchFamily="34" charset="-120"/>
              </a:rPr>
              <a:t>centro gravitacional</a:t>
            </a:r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6F655D"/>
                </a:solidFill>
                <a:latin typeface="Public Sans" pitchFamily="34" charset="0"/>
                <a:ea typeface="Public Sans" pitchFamily="34" charset="-122"/>
                <a:cs typeface="Public Sans" pitchFamily="34" charset="-120"/>
              </a:rPr>
              <a:t> do universo pessoano. Todos os outros heterónimos o admiram e são influenciados por ele — cada um à sua maneira.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496119" y="2208386"/>
            <a:ext cx="2649289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6F655D"/>
                </a:solidFill>
                <a:latin typeface="Playfair Display SemiBold" pitchFamily="34" charset="0"/>
                <a:ea typeface="Playfair Display SemiBold" pitchFamily="34" charset="-122"/>
                <a:cs typeface="Playfair Display SemiBold" pitchFamily="34" charset="-120"/>
              </a:rPr>
              <a:t>Alberto Caeiro</a:t>
            </a:r>
            <a:endParaRPr lang="en-US" sz="1350" dirty="0"/>
          </a:p>
        </p:txBody>
      </p:sp>
      <p:sp>
        <p:nvSpPr>
          <p:cNvPr id="5" name="Text 3"/>
          <p:cNvSpPr/>
          <p:nvPr/>
        </p:nvSpPr>
        <p:spPr>
          <a:xfrm>
            <a:off x="496119" y="2514898"/>
            <a:ext cx="2649289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6F655D"/>
                </a:solidFill>
                <a:latin typeface="Public Sans" pitchFamily="34" charset="0"/>
                <a:ea typeface="Public Sans" pitchFamily="34" charset="-122"/>
                <a:cs typeface="Public Sans" pitchFamily="34" charset="-120"/>
              </a:rPr>
              <a:t>O mestre — puro, simples, presente</a:t>
            </a:r>
            <a:endParaRPr lang="en-US" sz="1100" dirty="0"/>
          </a:p>
        </p:txBody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145408" y="1814959"/>
            <a:ext cx="2853110" cy="2853110"/>
          </a:xfrm>
          <a:prstGeom prst="rect">
            <a:avLst/>
          </a:prstGeom>
        </p:spPr>
      </p:pic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952726" y="2622277"/>
            <a:ext cx="199355" cy="199355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5998518" y="2094979"/>
            <a:ext cx="2649364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6F655D"/>
                </a:solidFill>
                <a:latin typeface="Playfair Display SemiBold" pitchFamily="34" charset="0"/>
                <a:ea typeface="Playfair Display SemiBold" pitchFamily="34" charset="-122"/>
                <a:cs typeface="Playfair Display SemiBold" pitchFamily="34" charset="-120"/>
              </a:rPr>
              <a:t>Álvaro de Campos</a:t>
            </a:r>
            <a:endParaRPr lang="en-US" sz="1350" dirty="0"/>
          </a:p>
        </p:txBody>
      </p:sp>
      <p:sp>
        <p:nvSpPr>
          <p:cNvPr id="9" name="Text 5"/>
          <p:cNvSpPr/>
          <p:nvPr/>
        </p:nvSpPr>
        <p:spPr>
          <a:xfrm>
            <a:off x="5998518" y="2401491"/>
            <a:ext cx="2649364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6F655D"/>
                </a:solidFill>
                <a:latin typeface="Public Sans" pitchFamily="34" charset="0"/>
                <a:ea typeface="Public Sans" pitchFamily="34" charset="-122"/>
                <a:cs typeface="Public Sans" pitchFamily="34" charset="-120"/>
              </a:rPr>
              <a:t>O discípulo entusiasta — energia, modernidade, excesso</a:t>
            </a:r>
            <a:endParaRPr lang="en-US" sz="1100" dirty="0"/>
          </a:p>
        </p:txBody>
      </p:sp>
      <p:pic>
        <p:nvPicPr>
          <p:cNvPr id="10" name="Image 2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45408" y="1814959"/>
            <a:ext cx="2853110" cy="2853110"/>
          </a:xfrm>
          <a:prstGeom prst="rect">
            <a:avLst/>
          </a:prstGeom>
        </p:spPr>
      </p:pic>
      <p:pic>
        <p:nvPicPr>
          <p:cNvPr id="11" name="Image 3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991695" y="2622277"/>
            <a:ext cx="199355" cy="199355"/>
          </a:xfrm>
          <a:prstGeom prst="rect">
            <a:avLst/>
          </a:prstGeom>
        </p:spPr>
      </p:pic>
      <p:sp>
        <p:nvSpPr>
          <p:cNvPr id="12" name="Text 6"/>
          <p:cNvSpPr/>
          <p:nvPr/>
        </p:nvSpPr>
        <p:spPr>
          <a:xfrm>
            <a:off x="5998518" y="3627834"/>
            <a:ext cx="2649364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6F655D"/>
                </a:solidFill>
                <a:latin typeface="Playfair Display SemiBold" pitchFamily="34" charset="0"/>
                <a:ea typeface="Playfair Display SemiBold" pitchFamily="34" charset="-122"/>
                <a:cs typeface="Playfair Display SemiBold" pitchFamily="34" charset="-120"/>
              </a:rPr>
              <a:t>Ricardo Reis</a:t>
            </a:r>
            <a:endParaRPr lang="en-US" sz="1350" dirty="0"/>
          </a:p>
        </p:txBody>
      </p:sp>
      <p:sp>
        <p:nvSpPr>
          <p:cNvPr id="13" name="Text 7"/>
          <p:cNvSpPr/>
          <p:nvPr/>
        </p:nvSpPr>
        <p:spPr>
          <a:xfrm>
            <a:off x="5998518" y="3934346"/>
            <a:ext cx="2649364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6F655D"/>
                </a:solidFill>
                <a:latin typeface="Public Sans" pitchFamily="34" charset="0"/>
                <a:ea typeface="Public Sans" pitchFamily="34" charset="-122"/>
                <a:cs typeface="Public Sans" pitchFamily="34" charset="-120"/>
              </a:rPr>
              <a:t>O discípulo clássico — estoicismo, forma, contenção</a:t>
            </a:r>
            <a:endParaRPr lang="en-US" sz="1100" dirty="0"/>
          </a:p>
        </p:txBody>
      </p:sp>
      <p:pic>
        <p:nvPicPr>
          <p:cNvPr id="14" name="Image 4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45408" y="1814959"/>
            <a:ext cx="2853110" cy="2853110"/>
          </a:xfrm>
          <a:prstGeom prst="rect">
            <a:avLst/>
          </a:prstGeom>
        </p:spPr>
      </p:pic>
      <p:pic>
        <p:nvPicPr>
          <p:cNvPr id="15" name="Image 5" descr="preencoded.png">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991695" y="3661246"/>
            <a:ext cx="199355" cy="199355"/>
          </a:xfrm>
          <a:prstGeom prst="rect">
            <a:avLst/>
          </a:prstGeom>
        </p:spPr>
      </p:pic>
      <p:sp>
        <p:nvSpPr>
          <p:cNvPr id="16" name="Text 8"/>
          <p:cNvSpPr/>
          <p:nvPr/>
        </p:nvSpPr>
        <p:spPr>
          <a:xfrm>
            <a:off x="496119" y="3627834"/>
            <a:ext cx="2649289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6F655D"/>
                </a:solidFill>
                <a:latin typeface="Playfair Display SemiBold" pitchFamily="34" charset="0"/>
                <a:ea typeface="Playfair Display SemiBold" pitchFamily="34" charset="-122"/>
                <a:cs typeface="Playfair Display SemiBold" pitchFamily="34" charset="-120"/>
              </a:rPr>
              <a:t>Fernando Pessoa</a:t>
            </a:r>
            <a:endParaRPr lang="en-US" sz="1350" dirty="0"/>
          </a:p>
        </p:txBody>
      </p:sp>
      <p:sp>
        <p:nvSpPr>
          <p:cNvPr id="17" name="Text 9"/>
          <p:cNvSpPr/>
          <p:nvPr/>
        </p:nvSpPr>
        <p:spPr>
          <a:xfrm>
            <a:off x="496119" y="3934346"/>
            <a:ext cx="2649289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r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6F655D"/>
                </a:solidFill>
                <a:latin typeface="Public Sans" pitchFamily="34" charset="0"/>
                <a:ea typeface="Public Sans" pitchFamily="34" charset="-122"/>
                <a:cs typeface="Public Sans" pitchFamily="34" charset="-120"/>
              </a:rPr>
              <a:t>O ortónimo — melancolia, reflexão, identidade</a:t>
            </a:r>
            <a:endParaRPr lang="en-US" sz="1100" dirty="0"/>
          </a:p>
        </p:txBody>
      </p:sp>
      <p:pic>
        <p:nvPicPr>
          <p:cNvPr id="18" name="Image 6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145408" y="1814959"/>
            <a:ext cx="2853110" cy="2853110"/>
          </a:xfrm>
          <a:prstGeom prst="rect">
            <a:avLst/>
          </a:prstGeom>
        </p:spPr>
      </p:pic>
      <p:pic>
        <p:nvPicPr>
          <p:cNvPr id="19" name="Image 7" descr="preencoded.png">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3952726" y="3661246"/>
            <a:ext cx="199355" cy="199355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/>
  <cp:revision>1</cp:revision>
  <dcterms:created xsi:type="dcterms:W3CDTF">2026-08-02T14:02:45Z</dcterms:created>
  <dcterms:modified xsi:type="dcterms:W3CDTF">2026-08-02T14:02:45Z</dcterms:modified>
</cp:coreProperties>
</file>