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embeddedFontLst>
    <p:embeddedFont>
      <p:font typeface="Alexandria Medium" panose="020B0604020202020204" charset="-78"/>
      <p:regular r:id="rId13"/>
    </p:embeddedFont>
    <p:embeddedFont>
      <p:font typeface="Manrope" panose="020B0604020202020204" charset="0"/>
      <p:regular r:id="rId14"/>
    </p:embeddedFont>
    <p:embeddedFont>
      <p:font typeface="Manrope Bold" panose="020B0604020202020204" charset="0"/>
      <p:regular r:id="rId15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05" d="100"/>
          <a:sy n="105" d="100"/>
        </p:scale>
        <p:origin x="73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3090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pt-PT"/>
          </a:p>
        </p:txBody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1943100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i="1" dirty="0">
                <a:solidFill>
                  <a:srgbClr val="5B6E8C"/>
                </a:solidFill>
                <a:latin typeface="Alexandria Medium" pitchFamily="34" charset="0"/>
                <a:ea typeface="Alexandria Medium" pitchFamily="34" charset="-122"/>
                <a:cs typeface="Alexandria Medium" pitchFamily="34" charset="-120"/>
              </a:rPr>
              <a:t>Memorial do Convento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925119" y="2598688"/>
            <a:ext cx="5179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i="1" dirty="0">
                <a:solidFill>
                  <a:srgbClr val="5B6E8C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Amor, sonho e crítica ao poder</a:t>
            </a:r>
            <a:r>
              <a:rPr lang="en-US" sz="1100" dirty="0">
                <a:solidFill>
                  <a:srgbClr val="5B6E8C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— José Saramago, 1982</a:t>
            </a:r>
            <a:endParaRPr lang="en-US" sz="1100" dirty="0"/>
          </a:p>
        </p:txBody>
      </p:sp>
      <p:sp>
        <p:nvSpPr>
          <p:cNvPr id="5" name="Shape 2"/>
          <p:cNvSpPr/>
          <p:nvPr/>
        </p:nvSpPr>
        <p:spPr>
          <a:xfrm>
            <a:off x="3925119" y="2984971"/>
            <a:ext cx="1321073" cy="215354"/>
          </a:xfrm>
          <a:prstGeom prst="roundRect">
            <a:avLst>
              <a:gd name="adj" fmla="val 50000"/>
            </a:avLst>
          </a:prstGeom>
          <a:solidFill>
            <a:srgbClr val="CDEFFE"/>
          </a:solidFill>
          <a:ln/>
        </p:spPr>
        <p:txBody>
          <a:bodyPr/>
          <a:lstStyle/>
          <a:p>
            <a:endParaRPr lang="pt-PT"/>
          </a:p>
        </p:txBody>
      </p:sp>
      <p:sp>
        <p:nvSpPr>
          <p:cNvPr id="6" name="Text 3"/>
          <p:cNvSpPr/>
          <p:nvPr/>
        </p:nvSpPr>
        <p:spPr>
          <a:xfrm>
            <a:off x="4010174" y="3027462"/>
            <a:ext cx="1608162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850" dirty="0">
                <a:solidFill>
                  <a:srgbClr val="5B6E8C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ROMANCE HISTÓRICO</a:t>
            </a:r>
            <a:endParaRPr lang="en-US" sz="850" dirty="0"/>
          </a:p>
        </p:txBody>
      </p:sp>
      <p:sp>
        <p:nvSpPr>
          <p:cNvPr id="7" name="Shape 4"/>
          <p:cNvSpPr/>
          <p:nvPr/>
        </p:nvSpPr>
        <p:spPr>
          <a:xfrm>
            <a:off x="5317034" y="2984971"/>
            <a:ext cx="1220167" cy="215354"/>
          </a:xfrm>
          <a:prstGeom prst="roundRect">
            <a:avLst>
              <a:gd name="adj" fmla="val 50000"/>
            </a:avLst>
          </a:prstGeom>
          <a:noFill/>
          <a:ln w="4763">
            <a:solidFill>
              <a:srgbClr val="AAE4FE"/>
            </a:solidFill>
            <a:prstDash val="solid"/>
          </a:ln>
        </p:spPr>
        <p:txBody>
          <a:bodyPr/>
          <a:lstStyle/>
          <a:p>
            <a:endParaRPr lang="pt-PT"/>
          </a:p>
        </p:txBody>
      </p:sp>
      <p:sp>
        <p:nvSpPr>
          <p:cNvPr id="8" name="Text 5"/>
          <p:cNvSpPr/>
          <p:nvPr/>
        </p:nvSpPr>
        <p:spPr>
          <a:xfrm>
            <a:off x="5402089" y="3027462"/>
            <a:ext cx="1507257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850" dirty="0">
                <a:solidFill>
                  <a:srgbClr val="AAE4F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PRÉMIO NOBEL 1998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394915"/>
            <a:ext cx="4722763" cy="83061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600" dirty="0">
                <a:solidFill>
                  <a:srgbClr val="5B6E8C"/>
                </a:solidFill>
                <a:latin typeface="Alexandria Medium" pitchFamily="34" charset="0"/>
                <a:ea typeface="Alexandria Medium" pitchFamily="34" charset="-122"/>
                <a:cs typeface="Alexandria Medium" pitchFamily="34" charset="-120"/>
              </a:rPr>
              <a:t>O Desfecho: Sagração e Tragédia</a:t>
            </a:r>
            <a:endParaRPr lang="en-US" sz="2600" dirty="0"/>
          </a:p>
        </p:txBody>
      </p:sp>
      <p:sp>
        <p:nvSpPr>
          <p:cNvPr id="4" name="Shape 1"/>
          <p:cNvSpPr/>
          <p:nvPr/>
        </p:nvSpPr>
        <p:spPr>
          <a:xfrm>
            <a:off x="4074616" y="1412379"/>
            <a:ext cx="14288" cy="3336131"/>
          </a:xfrm>
          <a:prstGeom prst="roundRect">
            <a:avLst>
              <a:gd name="adj" fmla="val 49998"/>
            </a:avLst>
          </a:prstGeom>
          <a:solidFill>
            <a:srgbClr val="B3D5E4"/>
          </a:solidFill>
          <a:ln/>
        </p:spPr>
        <p:txBody>
          <a:bodyPr/>
          <a:lstStyle/>
          <a:p>
            <a:endParaRPr lang="pt-PT"/>
          </a:p>
        </p:txBody>
      </p:sp>
      <p:sp>
        <p:nvSpPr>
          <p:cNvPr id="5" name="Shape 2"/>
          <p:cNvSpPr/>
          <p:nvPr/>
        </p:nvSpPr>
        <p:spPr>
          <a:xfrm>
            <a:off x="4209827" y="1554733"/>
            <a:ext cx="398711" cy="14288"/>
          </a:xfrm>
          <a:prstGeom prst="roundRect">
            <a:avLst>
              <a:gd name="adj" fmla="val 49998"/>
            </a:avLst>
          </a:prstGeom>
          <a:solidFill>
            <a:srgbClr val="B3D5E4"/>
          </a:solidFill>
          <a:ln/>
        </p:spPr>
        <p:txBody>
          <a:bodyPr/>
          <a:lstStyle/>
          <a:p>
            <a:endParaRPr lang="pt-PT"/>
          </a:p>
        </p:txBody>
      </p:sp>
      <p:sp>
        <p:nvSpPr>
          <p:cNvPr id="6" name="Shape 3"/>
          <p:cNvSpPr/>
          <p:nvPr/>
        </p:nvSpPr>
        <p:spPr>
          <a:xfrm>
            <a:off x="3925119" y="1412379"/>
            <a:ext cx="298996" cy="298996"/>
          </a:xfrm>
          <a:prstGeom prst="ellipse">
            <a:avLst/>
          </a:prstGeom>
          <a:solidFill>
            <a:srgbClr val="E6F7FF"/>
          </a:solidFill>
          <a:ln w="4763">
            <a:solidFill>
              <a:srgbClr val="B3D5E4"/>
            </a:solidFill>
            <a:prstDash val="solid"/>
          </a:ln>
        </p:spPr>
        <p:txBody>
          <a:bodyPr/>
          <a:lstStyle/>
          <a:p>
            <a:endParaRPr lang="pt-PT"/>
          </a:p>
        </p:txBody>
      </p:sp>
      <p:sp>
        <p:nvSpPr>
          <p:cNvPr id="7" name="Text 4"/>
          <p:cNvSpPr/>
          <p:nvPr/>
        </p:nvSpPr>
        <p:spPr>
          <a:xfrm>
            <a:off x="3974939" y="1437308"/>
            <a:ext cx="199355" cy="2491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Alexandria Medium" pitchFamily="34" charset="0"/>
                <a:ea typeface="Alexandria Medium" pitchFamily="34" charset="-122"/>
                <a:cs typeface="Alexandria Medium" pitchFamily="34" charset="-120"/>
              </a:rPr>
              <a:t>1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4739134" y="1457995"/>
            <a:ext cx="3908747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5B6E8C"/>
                </a:solidFill>
                <a:latin typeface="Alexandria Medium" pitchFamily="34" charset="0"/>
                <a:ea typeface="Alexandria Medium" pitchFamily="34" charset="-122"/>
                <a:cs typeface="Alexandria Medium" pitchFamily="34" charset="-120"/>
              </a:rPr>
              <a:t>22 de Outubro, 1730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4739134" y="1740396"/>
            <a:ext cx="3908747" cy="6179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000" dirty="0">
                <a:solidFill>
                  <a:srgbClr val="5B6E8C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Sagração do Convento de Mafra — no dia do 41.º aniversário de D. João V. O monumento está concluído; o sonho do rei, realizado à custa de vidas humanas.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4209827" y="2749823"/>
            <a:ext cx="398711" cy="14288"/>
          </a:xfrm>
          <a:prstGeom prst="roundRect">
            <a:avLst>
              <a:gd name="adj" fmla="val 49998"/>
            </a:avLst>
          </a:prstGeom>
          <a:solidFill>
            <a:srgbClr val="B3D5E4"/>
          </a:solidFill>
          <a:ln/>
        </p:spPr>
        <p:txBody>
          <a:bodyPr/>
          <a:lstStyle/>
          <a:p>
            <a:endParaRPr lang="pt-PT"/>
          </a:p>
        </p:txBody>
      </p:sp>
      <p:sp>
        <p:nvSpPr>
          <p:cNvPr id="11" name="Shape 8"/>
          <p:cNvSpPr/>
          <p:nvPr/>
        </p:nvSpPr>
        <p:spPr>
          <a:xfrm>
            <a:off x="3925119" y="2607469"/>
            <a:ext cx="298996" cy="298996"/>
          </a:xfrm>
          <a:prstGeom prst="ellipse">
            <a:avLst/>
          </a:prstGeom>
          <a:solidFill>
            <a:srgbClr val="E6F7FF"/>
          </a:solidFill>
          <a:ln w="4763">
            <a:solidFill>
              <a:srgbClr val="B3D5E4"/>
            </a:solidFill>
            <a:prstDash val="solid"/>
          </a:ln>
        </p:spPr>
        <p:txBody>
          <a:bodyPr/>
          <a:lstStyle/>
          <a:p>
            <a:endParaRPr lang="pt-PT"/>
          </a:p>
        </p:txBody>
      </p:sp>
      <p:sp>
        <p:nvSpPr>
          <p:cNvPr id="12" name="Text 9"/>
          <p:cNvSpPr/>
          <p:nvPr/>
        </p:nvSpPr>
        <p:spPr>
          <a:xfrm>
            <a:off x="3974939" y="2632397"/>
            <a:ext cx="199355" cy="2491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Alexandria Medium" pitchFamily="34" charset="0"/>
                <a:ea typeface="Alexandria Medium" pitchFamily="34" charset="-122"/>
                <a:cs typeface="Alexandria Medium" pitchFamily="34" charset="-120"/>
              </a:rPr>
              <a:t>2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4739134" y="2653085"/>
            <a:ext cx="3908747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5B6E8C"/>
                </a:solidFill>
                <a:latin typeface="Alexandria Medium" pitchFamily="34" charset="0"/>
                <a:ea typeface="Alexandria Medium" pitchFamily="34" charset="-122"/>
                <a:cs typeface="Alexandria Medium" pitchFamily="34" charset="-120"/>
              </a:rPr>
              <a:t>1739 — O Auto de Fé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4739134" y="2935486"/>
            <a:ext cx="3908747" cy="6179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000" dirty="0">
                <a:solidFill>
                  <a:srgbClr val="5B6E8C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Blimunda presencia Baltasar ser queimado em Lisboa. O amor é destruído pelo poder religioso. O sonho transforma-se em tragédia.</a:t>
            </a:r>
            <a:endParaRPr lang="en-US" sz="1000" dirty="0"/>
          </a:p>
        </p:txBody>
      </p:sp>
      <p:sp>
        <p:nvSpPr>
          <p:cNvPr id="15" name="Shape 12"/>
          <p:cNvSpPr/>
          <p:nvPr/>
        </p:nvSpPr>
        <p:spPr>
          <a:xfrm>
            <a:off x="4209827" y="3944913"/>
            <a:ext cx="398711" cy="14288"/>
          </a:xfrm>
          <a:prstGeom prst="roundRect">
            <a:avLst>
              <a:gd name="adj" fmla="val 49998"/>
            </a:avLst>
          </a:prstGeom>
          <a:solidFill>
            <a:srgbClr val="B3D5E4"/>
          </a:solidFill>
          <a:ln/>
        </p:spPr>
        <p:txBody>
          <a:bodyPr/>
          <a:lstStyle/>
          <a:p>
            <a:endParaRPr lang="pt-PT"/>
          </a:p>
        </p:txBody>
      </p:sp>
      <p:sp>
        <p:nvSpPr>
          <p:cNvPr id="16" name="Shape 13"/>
          <p:cNvSpPr/>
          <p:nvPr/>
        </p:nvSpPr>
        <p:spPr>
          <a:xfrm>
            <a:off x="3925119" y="3802559"/>
            <a:ext cx="298996" cy="298996"/>
          </a:xfrm>
          <a:prstGeom prst="ellipse">
            <a:avLst/>
          </a:prstGeom>
          <a:solidFill>
            <a:srgbClr val="E6F7FF"/>
          </a:solidFill>
          <a:ln w="4763">
            <a:solidFill>
              <a:srgbClr val="B3D5E4"/>
            </a:solidFill>
            <a:prstDash val="solid"/>
          </a:ln>
        </p:spPr>
        <p:txBody>
          <a:bodyPr/>
          <a:lstStyle/>
          <a:p>
            <a:endParaRPr lang="pt-PT"/>
          </a:p>
        </p:txBody>
      </p:sp>
      <p:sp>
        <p:nvSpPr>
          <p:cNvPr id="17" name="Text 14"/>
          <p:cNvSpPr/>
          <p:nvPr/>
        </p:nvSpPr>
        <p:spPr>
          <a:xfrm>
            <a:off x="3974939" y="3827487"/>
            <a:ext cx="199355" cy="2491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Alexandria Medium" pitchFamily="34" charset="0"/>
                <a:ea typeface="Alexandria Medium" pitchFamily="34" charset="-122"/>
                <a:cs typeface="Alexandria Medium" pitchFamily="34" charset="-120"/>
              </a:rPr>
              <a:t>3</a:t>
            </a:r>
            <a:endParaRPr lang="en-US" sz="1550" dirty="0"/>
          </a:p>
        </p:txBody>
      </p:sp>
      <p:sp>
        <p:nvSpPr>
          <p:cNvPr id="18" name="Text 15"/>
          <p:cNvSpPr/>
          <p:nvPr/>
        </p:nvSpPr>
        <p:spPr>
          <a:xfrm>
            <a:off x="4739134" y="3848174"/>
            <a:ext cx="3908747" cy="2076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5B6E8C"/>
                </a:solidFill>
                <a:latin typeface="Alexandria Medium" pitchFamily="34" charset="0"/>
                <a:ea typeface="Alexandria Medium" pitchFamily="34" charset="-122"/>
                <a:cs typeface="Alexandria Medium" pitchFamily="34" charset="-120"/>
              </a:rPr>
              <a:t>A Denúncia de Saramago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4739134" y="4130576"/>
            <a:ext cx="3908747" cy="6179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000" dirty="0">
                <a:solidFill>
                  <a:srgbClr val="5B6E8C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O romance encerra como denúncia do poder absoluto — religioso e político — e como elegia ao sonho humano impossível.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405482"/>
            <a:ext cx="4722763" cy="844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650" dirty="0">
                <a:solidFill>
                  <a:srgbClr val="5B6E8C"/>
                </a:solidFill>
                <a:latin typeface="Alexandria Medium" pitchFamily="34" charset="0"/>
                <a:ea typeface="Alexandria Medium" pitchFamily="34" charset="-122"/>
                <a:cs typeface="Alexandria Medium" pitchFamily="34" charset="-120"/>
              </a:rPr>
              <a:t>A Promessa que Abre a História</a:t>
            </a:r>
            <a:endParaRPr lang="en-US" sz="2650" dirty="0"/>
          </a:p>
        </p:txBody>
      </p:sp>
      <p:sp>
        <p:nvSpPr>
          <p:cNvPr id="4" name="Shape 1"/>
          <p:cNvSpPr/>
          <p:nvPr/>
        </p:nvSpPr>
        <p:spPr>
          <a:xfrm>
            <a:off x="496119" y="1443261"/>
            <a:ext cx="342751" cy="205234"/>
          </a:xfrm>
          <a:prstGeom prst="roundRect">
            <a:avLst>
              <a:gd name="adj" fmla="val 50000"/>
            </a:avLst>
          </a:prstGeom>
          <a:noFill/>
          <a:ln w="4763">
            <a:solidFill>
              <a:srgbClr val="AAE4FE"/>
            </a:solidFill>
            <a:prstDash val="solid"/>
          </a:ln>
        </p:spPr>
        <p:txBody>
          <a:bodyPr/>
          <a:lstStyle/>
          <a:p>
            <a:endParaRPr lang="pt-PT"/>
          </a:p>
        </p:txBody>
      </p:sp>
      <p:sp>
        <p:nvSpPr>
          <p:cNvPr id="5" name="Text 2"/>
          <p:cNvSpPr/>
          <p:nvPr/>
        </p:nvSpPr>
        <p:spPr>
          <a:xfrm>
            <a:off x="577155" y="1483742"/>
            <a:ext cx="637877" cy="1242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850" dirty="0">
                <a:solidFill>
                  <a:srgbClr val="AAE4F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1711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496119" y="1793379"/>
            <a:ext cx="4722763" cy="6333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dirty="0">
                <a:solidFill>
                  <a:srgbClr val="5B6E8C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Em 1711, D. João V promete construir o Convento de Mafra caso a rainha lhe dê descendência — uma promessa que se torna promessa coletiva imposta ao povo.</a:t>
            </a:r>
            <a:endParaRPr lang="en-US" sz="10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119" y="2571601"/>
            <a:ext cx="4722763" cy="101880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26430" y="2725713"/>
            <a:ext cx="4338340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5B6E8C"/>
                </a:solidFill>
                <a:latin typeface="Alexandria Medium" pitchFamily="34" charset="0"/>
                <a:ea typeface="Alexandria Medium" pitchFamily="34" charset="-122"/>
                <a:cs typeface="Alexandria Medium" pitchFamily="34" charset="-120"/>
              </a:rPr>
              <a:t>O Tempo da Narrativa</a:t>
            </a:r>
            <a:endParaRPr lang="en-US" sz="1300" dirty="0"/>
          </a:p>
        </p:txBody>
      </p:sp>
      <p:sp>
        <p:nvSpPr>
          <p:cNvPr id="9" name="Text 5"/>
          <p:cNvSpPr/>
          <p:nvPr/>
        </p:nvSpPr>
        <p:spPr>
          <a:xfrm>
            <a:off x="726430" y="3014067"/>
            <a:ext cx="4338340" cy="4222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dirty="0">
                <a:solidFill>
                  <a:srgbClr val="5B6E8C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Saramago articula passado e presente com prolepses que aproximam o leitor do julgamento moral do narrador.</a:t>
            </a:r>
            <a:endParaRPr lang="en-US" sz="10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119" y="3719140"/>
            <a:ext cx="4722763" cy="101880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726430" y="3873252"/>
            <a:ext cx="4338340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5B6E8C"/>
                </a:solidFill>
                <a:latin typeface="Alexandria Medium" pitchFamily="34" charset="0"/>
                <a:ea typeface="Alexandria Medium" pitchFamily="34" charset="-122"/>
                <a:cs typeface="Alexandria Medium" pitchFamily="34" charset="-120"/>
              </a:rPr>
              <a:t>A Promessa Real</a:t>
            </a:r>
            <a:endParaRPr lang="en-US" sz="1300" dirty="0"/>
          </a:p>
        </p:txBody>
      </p:sp>
      <p:sp>
        <p:nvSpPr>
          <p:cNvPr id="12" name="Text 7"/>
          <p:cNvSpPr/>
          <p:nvPr/>
        </p:nvSpPr>
        <p:spPr>
          <a:xfrm>
            <a:off x="726430" y="4161606"/>
            <a:ext cx="4338340" cy="4222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dirty="0">
                <a:solidFill>
                  <a:srgbClr val="5B6E8C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 construção do convento é apresentada como voto religioso, mas revela-se como exercício de vaidade e poder absoluto.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84969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5B6E8C"/>
                </a:solidFill>
                <a:latin typeface="Alexandria Medium" pitchFamily="34" charset="0"/>
                <a:ea typeface="Alexandria Medium" pitchFamily="34" charset="-122"/>
                <a:cs typeface="Alexandria Medium" pitchFamily="34" charset="-120"/>
              </a:rPr>
              <a:t>Dois Mundos, um Mesmo Palco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432545"/>
            <a:ext cx="5177582" cy="2933923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6024339" y="1400026"/>
            <a:ext cx="536897" cy="215354"/>
          </a:xfrm>
          <a:prstGeom prst="roundRect">
            <a:avLst>
              <a:gd name="adj" fmla="val 50000"/>
            </a:avLst>
          </a:prstGeom>
          <a:solidFill>
            <a:srgbClr val="CDEFFE"/>
          </a:solidFill>
          <a:ln/>
        </p:spPr>
        <p:txBody>
          <a:bodyPr/>
          <a:lstStyle/>
          <a:p>
            <a:endParaRPr lang="pt-PT"/>
          </a:p>
        </p:txBody>
      </p:sp>
      <p:sp>
        <p:nvSpPr>
          <p:cNvPr id="5" name="Text 2"/>
          <p:cNvSpPr/>
          <p:nvPr/>
        </p:nvSpPr>
        <p:spPr>
          <a:xfrm>
            <a:off x="6109395" y="1442517"/>
            <a:ext cx="823987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850" dirty="0">
                <a:solidFill>
                  <a:srgbClr val="5B6E8C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CORTE</a:t>
            </a:r>
            <a:endParaRPr lang="en-US" sz="850" dirty="0"/>
          </a:p>
        </p:txBody>
      </p:sp>
      <p:sp>
        <p:nvSpPr>
          <p:cNvPr id="6" name="Shape 3"/>
          <p:cNvSpPr/>
          <p:nvPr/>
        </p:nvSpPr>
        <p:spPr>
          <a:xfrm>
            <a:off x="6632079" y="1400026"/>
            <a:ext cx="465311" cy="215354"/>
          </a:xfrm>
          <a:prstGeom prst="roundRect">
            <a:avLst>
              <a:gd name="adj" fmla="val 50000"/>
            </a:avLst>
          </a:prstGeom>
          <a:noFill/>
          <a:ln w="4763">
            <a:solidFill>
              <a:srgbClr val="AAE4FE"/>
            </a:solidFill>
            <a:prstDash val="solid"/>
          </a:ln>
        </p:spPr>
        <p:txBody>
          <a:bodyPr/>
          <a:lstStyle/>
          <a:p>
            <a:endParaRPr lang="pt-PT"/>
          </a:p>
        </p:txBody>
      </p:sp>
      <p:sp>
        <p:nvSpPr>
          <p:cNvPr id="7" name="Text 4"/>
          <p:cNvSpPr/>
          <p:nvPr/>
        </p:nvSpPr>
        <p:spPr>
          <a:xfrm>
            <a:off x="6717134" y="1442517"/>
            <a:ext cx="752401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850" dirty="0">
                <a:solidFill>
                  <a:srgbClr val="AAE4F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POVO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6024339" y="1672084"/>
            <a:ext cx="262823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5B6E8C"/>
                </a:solidFill>
                <a:latin typeface="Alexandria Medium" pitchFamily="34" charset="0"/>
                <a:ea typeface="Alexandria Medium" pitchFamily="34" charset="-122"/>
                <a:cs typeface="Alexandria Medium" pitchFamily="34" charset="-120"/>
              </a:rPr>
              <a:t>O Rei e a Multidão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6024339" y="2035299"/>
            <a:ext cx="2628230" cy="23956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spcAft>
                <a:spcPts val="1000"/>
              </a:spcAft>
              <a:buNone/>
            </a:pPr>
            <a:r>
              <a:rPr lang="en-US" sz="1100" dirty="0">
                <a:solidFill>
                  <a:srgbClr val="5B6E8C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D. João V surge como figura megalómana e devassa, movido por vaidade e fanatismo religioso. O seu sonho é imposto a milhares de trabalhadores.</a:t>
            </a:r>
            <a:endParaRPr lang="en-US" sz="11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B6E8C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O povo é espoliado e constrói o convento em condições de servidão, atravessando toda a narrativa como massa coletiva anónima — voz e corpo de uma nação explorada.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95883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5B6E8C"/>
                </a:solidFill>
                <a:latin typeface="Alexandria Medium" pitchFamily="34" charset="0"/>
                <a:ea typeface="Alexandria Medium" pitchFamily="34" charset="-122"/>
                <a:cs typeface="Alexandria Medium" pitchFamily="34" charset="-120"/>
              </a:rPr>
              <a:t>As Personagens Centrais</a:t>
            </a:r>
            <a:endParaRPr lang="en-US" sz="2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000497"/>
            <a:ext cx="2324621" cy="29057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4041874"/>
            <a:ext cx="400801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5B6E8C"/>
                </a:solidFill>
                <a:latin typeface="Alexandria Medium" pitchFamily="34" charset="0"/>
                <a:ea typeface="Alexandria Medium" pitchFamily="34" charset="-122"/>
                <a:cs typeface="Alexandria Medium" pitchFamily="34" charset="-120"/>
              </a:rPr>
              <a:t>Baltasar Mateus — Sete-Sóis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496119" y="4300835"/>
            <a:ext cx="4008016" cy="4467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750" dirty="0">
                <a:solidFill>
                  <a:srgbClr val="5B6E8C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Natural de Mafra, veterano da Guerra da Sucessão. Perde a mão esquerda e participa na construção do convento com alienação e pragmatismo. É o homem comum arrastado pela História.</a:t>
            </a:r>
            <a:endParaRPr lang="en-US" sz="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9791" y="1000497"/>
            <a:ext cx="2324621" cy="29057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639791" y="4041874"/>
            <a:ext cx="400809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5B6E8C"/>
                </a:solidFill>
                <a:latin typeface="Alexandria Medium" pitchFamily="34" charset="0"/>
                <a:ea typeface="Alexandria Medium" pitchFamily="34" charset="-122"/>
                <a:cs typeface="Alexandria Medium" pitchFamily="34" charset="-120"/>
              </a:rPr>
              <a:t>Blimunda da Jesus — Sete-Luas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4639791" y="4300835"/>
            <a:ext cx="4008090" cy="4467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750" dirty="0">
                <a:solidFill>
                  <a:srgbClr val="5B6E8C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Vidente e recolhedora de vontades. Quando está em jejum, vê por dentro das pessoas e das coisas. O seu amor por Baltasar é pautado por autenticidade e ternura extraordinárias.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416644"/>
            <a:ext cx="4722763" cy="8721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00" dirty="0">
                <a:solidFill>
                  <a:srgbClr val="5B6E8C"/>
                </a:solidFill>
                <a:latin typeface="Alexandria Medium" pitchFamily="34" charset="0"/>
                <a:ea typeface="Alexandria Medium" pitchFamily="34" charset="-122"/>
                <a:cs typeface="Alexandria Medium" pitchFamily="34" charset="-120"/>
              </a:rPr>
              <a:t>O Tempo do Sagrado e do Absoluto</a:t>
            </a:r>
            <a:endParaRPr lang="en-US" sz="2700" dirty="0"/>
          </a:p>
        </p:txBody>
      </p:sp>
      <p:sp>
        <p:nvSpPr>
          <p:cNvPr id="4" name="Shape 1"/>
          <p:cNvSpPr/>
          <p:nvPr/>
        </p:nvSpPr>
        <p:spPr>
          <a:xfrm>
            <a:off x="3925119" y="1494830"/>
            <a:ext cx="679103" cy="212006"/>
          </a:xfrm>
          <a:prstGeom prst="roundRect">
            <a:avLst>
              <a:gd name="adj" fmla="val 50000"/>
            </a:avLst>
          </a:prstGeom>
          <a:noFill/>
          <a:ln w="4763">
            <a:solidFill>
              <a:srgbClr val="AAE4FE"/>
            </a:solidFill>
            <a:prstDash val="solid"/>
          </a:ln>
        </p:spPr>
        <p:txBody>
          <a:bodyPr/>
          <a:lstStyle/>
          <a:p>
            <a:endParaRPr lang="pt-PT"/>
          </a:p>
        </p:txBody>
      </p:sp>
      <p:sp>
        <p:nvSpPr>
          <p:cNvPr id="5" name="Text 2"/>
          <p:cNvSpPr/>
          <p:nvPr/>
        </p:nvSpPr>
        <p:spPr>
          <a:xfrm>
            <a:off x="4008834" y="1536650"/>
            <a:ext cx="968871" cy="1283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850" dirty="0">
                <a:solidFill>
                  <a:srgbClr val="AAE4F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1715 – 1717</a:t>
            </a:r>
            <a:endParaRPr lang="en-US" sz="850" dirty="0"/>
          </a:p>
        </p:txBody>
      </p:sp>
      <p:sp>
        <p:nvSpPr>
          <p:cNvPr id="6" name="Shape 3"/>
          <p:cNvSpPr/>
          <p:nvPr/>
        </p:nvSpPr>
        <p:spPr>
          <a:xfrm>
            <a:off x="3925119" y="1861319"/>
            <a:ext cx="2292697" cy="1696269"/>
          </a:xfrm>
          <a:prstGeom prst="roundRect">
            <a:avLst>
              <a:gd name="adj" fmla="val 12341"/>
            </a:avLst>
          </a:prstGeom>
          <a:solidFill>
            <a:srgbClr val="E6F7FF"/>
          </a:solidFill>
          <a:ln w="4763">
            <a:solidFill>
              <a:srgbClr val="B3D5E4"/>
            </a:solidFill>
            <a:prstDash val="solid"/>
          </a:ln>
        </p:spPr>
        <p:txBody>
          <a:bodyPr/>
          <a:lstStyle/>
          <a:p>
            <a:endParaRPr lang="pt-PT"/>
          </a:p>
        </p:txBody>
      </p:sp>
      <p:sp>
        <p:nvSpPr>
          <p:cNvPr id="7" name="Text 4"/>
          <p:cNvSpPr/>
          <p:nvPr/>
        </p:nvSpPr>
        <p:spPr>
          <a:xfrm>
            <a:off x="4069407" y="2005608"/>
            <a:ext cx="2004120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lexandria Medium" pitchFamily="34" charset="0"/>
                <a:ea typeface="Alexandria Medium" pitchFamily="34" charset="-122"/>
                <a:cs typeface="Alexandria Medium" pitchFamily="34" charset="-120"/>
              </a:rPr>
              <a:t>1715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069407" y="2306017"/>
            <a:ext cx="2004120" cy="8858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Início da construção do Convento de Mafra. Milhares de operários são recrutados à força.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6355184" y="1861319"/>
            <a:ext cx="2292697" cy="1696269"/>
          </a:xfrm>
          <a:prstGeom prst="roundRect">
            <a:avLst>
              <a:gd name="adj" fmla="val 12341"/>
            </a:avLst>
          </a:prstGeom>
          <a:solidFill>
            <a:srgbClr val="E6F7FF"/>
          </a:solidFill>
          <a:ln w="4763">
            <a:solidFill>
              <a:srgbClr val="B3D5E4"/>
            </a:solidFill>
            <a:prstDash val="solid"/>
          </a:ln>
        </p:spPr>
        <p:txBody>
          <a:bodyPr/>
          <a:lstStyle/>
          <a:p>
            <a:endParaRPr lang="pt-PT"/>
          </a:p>
        </p:txBody>
      </p:sp>
      <p:sp>
        <p:nvSpPr>
          <p:cNvPr id="10" name="Text 7"/>
          <p:cNvSpPr/>
          <p:nvPr/>
        </p:nvSpPr>
        <p:spPr>
          <a:xfrm>
            <a:off x="6499473" y="2005608"/>
            <a:ext cx="2004120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lexandria Medium" pitchFamily="34" charset="0"/>
                <a:ea typeface="Alexandria Medium" pitchFamily="34" charset="-122"/>
                <a:cs typeface="Alexandria Medium" pitchFamily="34" charset="-120"/>
              </a:rPr>
              <a:t>1717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6499473" y="2306017"/>
            <a:ext cx="2004120" cy="11072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Bênção da primeira pedra da basílica. Entre procissões e autos de fé, a fé revela-se mecanismo de poder e violência.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3925119" y="3694956"/>
            <a:ext cx="4722763" cy="1031900"/>
          </a:xfrm>
          <a:prstGeom prst="roundRect">
            <a:avLst>
              <a:gd name="adj" fmla="val 20286"/>
            </a:avLst>
          </a:prstGeom>
          <a:solidFill>
            <a:srgbClr val="E6F7FF"/>
          </a:solidFill>
          <a:ln w="4763">
            <a:solidFill>
              <a:srgbClr val="B3D5E4"/>
            </a:solidFill>
            <a:prstDash val="solid"/>
          </a:ln>
        </p:spPr>
        <p:txBody>
          <a:bodyPr/>
          <a:lstStyle/>
          <a:p>
            <a:endParaRPr lang="pt-PT"/>
          </a:p>
        </p:txBody>
      </p:sp>
      <p:sp>
        <p:nvSpPr>
          <p:cNvPr id="13" name="Text 10"/>
          <p:cNvSpPr/>
          <p:nvPr/>
        </p:nvSpPr>
        <p:spPr>
          <a:xfrm>
            <a:off x="4069407" y="3839245"/>
            <a:ext cx="4434185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lexandria Medium" pitchFamily="34" charset="0"/>
                <a:ea typeface="Alexandria Medium" pitchFamily="34" charset="-122"/>
                <a:cs typeface="Alexandria Medium" pitchFamily="34" charset="-120"/>
              </a:rPr>
              <a:t>A Inquisição</a:t>
            </a:r>
            <a:endParaRPr lang="en-US" sz="1350" dirty="0"/>
          </a:p>
        </p:txBody>
      </p:sp>
      <p:sp>
        <p:nvSpPr>
          <p:cNvPr id="14" name="Text 11"/>
          <p:cNvSpPr/>
          <p:nvPr/>
        </p:nvSpPr>
        <p:spPr>
          <a:xfrm>
            <a:off x="4069407" y="4139654"/>
            <a:ext cx="4434185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O Santo Ofício vigia e pune. A religião serve o poder político, não a espiritualidade.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38522"/>
            <a:ext cx="8151763" cy="4360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00" dirty="0">
                <a:solidFill>
                  <a:srgbClr val="5B6E8C"/>
                </a:solidFill>
                <a:latin typeface="Alexandria Medium" pitchFamily="34" charset="0"/>
                <a:ea typeface="Alexandria Medium" pitchFamily="34" charset="-122"/>
                <a:cs typeface="Alexandria Medium" pitchFamily="34" charset="-120"/>
              </a:rPr>
              <a:t>A Outra Promessa: A Passarola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496119" y="1293540"/>
            <a:ext cx="2631877" cy="4360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5B6E8C"/>
                </a:solidFill>
                <a:latin typeface="Alexandria Medium" pitchFamily="34" charset="0"/>
                <a:ea typeface="Alexandria Medium" pitchFamily="34" charset="-122"/>
                <a:cs typeface="Alexandria Medium" pitchFamily="34" charset="-120"/>
              </a:rPr>
              <a:t>Padre Bartolomeu de Gusmão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496119" y="1866974"/>
            <a:ext cx="2631877" cy="16737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spcAft>
                <a:spcPts val="950"/>
              </a:spcAft>
              <a:buNone/>
            </a:pPr>
            <a:r>
              <a:rPr lang="en-US" sz="1050" dirty="0">
                <a:solidFill>
                  <a:srgbClr val="5B6E8C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Figura histórica real, representa ideias heterodoxas e o desejo de voar. Perseguido pelo Santo Ofício, é o símbolo do saber ameaçado pelo dogma.</a:t>
            </a:r>
            <a:endParaRPr lang="en-US" sz="1050" dirty="0"/>
          </a:p>
          <a:p>
            <a:pPr marL="0" indent="0" algn="l">
              <a:lnSpc>
                <a:spcPct val="132000"/>
              </a:lnSpc>
              <a:buNone/>
            </a:pPr>
            <a:r>
              <a:rPr lang="en-US" sz="1050" dirty="0">
                <a:solidFill>
                  <a:srgbClr val="5B6E8C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 </a:t>
            </a:r>
            <a:r>
              <a:rPr lang="en-US" sz="1050" b="1" dirty="0">
                <a:solidFill>
                  <a:srgbClr val="5B6E8C"/>
                </a:solidFill>
                <a:latin typeface="Manrope Bold" pitchFamily="34" charset="0"/>
                <a:ea typeface="Manrope Bold" pitchFamily="34" charset="-122"/>
                <a:cs typeface="Manrope Bold" pitchFamily="34" charset="-120"/>
              </a:rPr>
              <a:t>passarola</a:t>
            </a:r>
            <a:r>
              <a:rPr lang="en-US" sz="1050" dirty="0">
                <a:solidFill>
                  <a:srgbClr val="5B6E8C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— máquina voadora movida a vontades humanas — cria um contraste alegórico central no romance:</a:t>
            </a:r>
            <a:endParaRPr lang="en-US" sz="10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8966" y="1235125"/>
            <a:ext cx="4147765" cy="235036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496119" y="3894460"/>
            <a:ext cx="8151763" cy="810444"/>
          </a:xfrm>
          <a:prstGeom prst="roundRect">
            <a:avLst>
              <a:gd name="adj" fmla="val 25829"/>
            </a:avLst>
          </a:prstGeom>
          <a:solidFill>
            <a:srgbClr val="E6F7FF"/>
          </a:solidFill>
          <a:ln w="4763">
            <a:solidFill>
              <a:srgbClr val="B3D5E4"/>
            </a:solidFill>
            <a:prstDash val="solid"/>
          </a:ln>
        </p:spPr>
        <p:txBody>
          <a:bodyPr/>
          <a:lstStyle/>
          <a:p>
            <a:endParaRPr lang="pt-PT"/>
          </a:p>
        </p:txBody>
      </p:sp>
      <p:sp>
        <p:nvSpPr>
          <p:cNvPr id="7" name="Shape 4"/>
          <p:cNvSpPr/>
          <p:nvPr/>
        </p:nvSpPr>
        <p:spPr>
          <a:xfrm>
            <a:off x="500881" y="3899222"/>
            <a:ext cx="4071119" cy="800919"/>
          </a:xfrm>
          <a:custGeom>
            <a:avLst/>
            <a:gdLst/>
            <a:ahLst/>
            <a:cxnLst/>
            <a:rect l="l" t="t" r="r" b="b"/>
            <a:pathLst>
              <a:path w="4071119" h="800919">
                <a:moveTo>
                  <a:pt x="174440" y="0"/>
                </a:moveTo>
                <a:lnTo>
                  <a:pt x="4071119" y="0"/>
                </a:lnTo>
                <a:lnTo>
                  <a:pt x="4071119" y="800919"/>
                </a:lnTo>
                <a:lnTo>
                  <a:pt x="174440" y="800919"/>
                </a:lnTo>
                <a:arcTo wR="174440" hR="174440" stAng="5400000" swAng="5400000"/>
                <a:lnTo>
                  <a:pt x="0" y="174440"/>
                </a:lnTo>
                <a:arcTo wR="174440" hR="174440" stAng="10800000" swAng="5400000"/>
                <a:close/>
              </a:path>
            </a:pathLst>
          </a:custGeom>
          <a:solidFill>
            <a:srgbClr val="E6F7FF"/>
          </a:solidFill>
          <a:ln/>
        </p:spPr>
        <p:txBody>
          <a:bodyPr/>
          <a:lstStyle/>
          <a:p>
            <a:endParaRPr lang="pt-PT"/>
          </a:p>
        </p:txBody>
      </p:sp>
      <p:sp>
        <p:nvSpPr>
          <p:cNvPr id="8" name="Text 5"/>
          <p:cNvSpPr/>
          <p:nvPr/>
        </p:nvSpPr>
        <p:spPr>
          <a:xfrm>
            <a:off x="640407" y="4038749"/>
            <a:ext cx="3792066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lexandria Medium" pitchFamily="34" charset="0"/>
                <a:ea typeface="Alexandria Medium" pitchFamily="34" charset="-122"/>
                <a:cs typeface="Alexandria Medium" pitchFamily="34" charset="-120"/>
              </a:rPr>
              <a:t>Convento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640407" y="4339158"/>
            <a:ext cx="3792066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Peso · Autoridade · Ferro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4572000" y="3899222"/>
            <a:ext cx="4071119" cy="800919"/>
          </a:xfrm>
          <a:custGeom>
            <a:avLst/>
            <a:gdLst/>
            <a:ahLst/>
            <a:cxnLst/>
            <a:rect l="l" t="t" r="r" b="b"/>
            <a:pathLst>
              <a:path w="4071119" h="800919">
                <a:moveTo>
                  <a:pt x="0" y="0"/>
                </a:moveTo>
                <a:lnTo>
                  <a:pt x="3896679" y="0"/>
                </a:lnTo>
                <a:arcTo wR="174440" hR="174440" stAng="16200000" swAng="5400000"/>
                <a:lnTo>
                  <a:pt x="4071119" y="626478"/>
                </a:lnTo>
                <a:arcTo wR="174440" hR="174440" stAng="0" swAng="5400000"/>
                <a:lnTo>
                  <a:pt x="0" y="800919"/>
                </a:lnTo>
                <a:lnTo>
                  <a:pt x="0" y="0"/>
                </a:lnTo>
                <a:close/>
              </a:path>
            </a:pathLst>
          </a:custGeom>
          <a:solidFill>
            <a:srgbClr val="E6F7FF"/>
          </a:solidFill>
          <a:ln/>
        </p:spPr>
        <p:txBody>
          <a:bodyPr/>
          <a:lstStyle/>
          <a:p>
            <a:endParaRPr lang="pt-PT"/>
          </a:p>
        </p:txBody>
      </p:sp>
      <p:sp>
        <p:nvSpPr>
          <p:cNvPr id="11" name="Shape 8"/>
          <p:cNvSpPr/>
          <p:nvPr/>
        </p:nvSpPr>
        <p:spPr>
          <a:xfrm>
            <a:off x="4572000" y="3899222"/>
            <a:ext cx="19050" cy="800919"/>
          </a:xfrm>
          <a:prstGeom prst="roundRect">
            <a:avLst>
              <a:gd name="adj" fmla="val 50000"/>
            </a:avLst>
          </a:prstGeom>
          <a:solidFill>
            <a:srgbClr val="B3D5E4"/>
          </a:solidFill>
          <a:ln/>
        </p:spPr>
        <p:txBody>
          <a:bodyPr/>
          <a:lstStyle/>
          <a:p>
            <a:endParaRPr lang="pt-PT"/>
          </a:p>
        </p:txBody>
      </p:sp>
      <p:sp>
        <p:nvSpPr>
          <p:cNvPr id="12" name="Text 9"/>
          <p:cNvSpPr/>
          <p:nvPr/>
        </p:nvSpPr>
        <p:spPr>
          <a:xfrm>
            <a:off x="4711526" y="4038749"/>
            <a:ext cx="3792066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lexandria Medium" pitchFamily="34" charset="0"/>
                <a:ea typeface="Alexandria Medium" pitchFamily="34" charset="-122"/>
                <a:cs typeface="Alexandria Medium" pitchFamily="34" charset="-120"/>
              </a:rPr>
              <a:t>Passarola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4711526" y="4339158"/>
            <a:ext cx="3792066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Sonho · Saber · Liberdade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399752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5B6E8C"/>
                </a:solidFill>
                <a:latin typeface="Alexandria Medium" pitchFamily="34" charset="0"/>
                <a:ea typeface="Alexandria Medium" pitchFamily="34" charset="-122"/>
                <a:cs typeface="Alexandria Medium" pitchFamily="34" charset="-120"/>
              </a:rPr>
              <a:t>Amor e Construção em Paralelo</a:t>
            </a:r>
            <a:endParaRPr lang="en-US" sz="2750" dirty="0"/>
          </a:p>
        </p:txBody>
      </p:sp>
      <p:sp>
        <p:nvSpPr>
          <p:cNvPr id="4" name="Shape 1"/>
          <p:cNvSpPr/>
          <p:nvPr/>
        </p:nvSpPr>
        <p:spPr>
          <a:xfrm>
            <a:off x="3925119" y="1498327"/>
            <a:ext cx="714896" cy="215354"/>
          </a:xfrm>
          <a:prstGeom prst="roundRect">
            <a:avLst>
              <a:gd name="adj" fmla="val 50000"/>
            </a:avLst>
          </a:prstGeom>
          <a:noFill/>
          <a:ln w="4763">
            <a:solidFill>
              <a:srgbClr val="AAE4FE"/>
            </a:solidFill>
            <a:prstDash val="solid"/>
          </a:ln>
        </p:spPr>
        <p:txBody>
          <a:bodyPr/>
          <a:lstStyle/>
          <a:p>
            <a:endParaRPr lang="pt-PT"/>
          </a:p>
        </p:txBody>
      </p:sp>
      <p:sp>
        <p:nvSpPr>
          <p:cNvPr id="5" name="Text 2"/>
          <p:cNvSpPr/>
          <p:nvPr/>
        </p:nvSpPr>
        <p:spPr>
          <a:xfrm>
            <a:off x="4010174" y="1540818"/>
            <a:ext cx="1001985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850" dirty="0">
                <a:solidFill>
                  <a:srgbClr val="AAE4F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1717 – 1729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3925119" y="1873151"/>
            <a:ext cx="4722763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100" dirty="0">
                <a:solidFill>
                  <a:srgbClr val="5B6E8C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Baltasar e Blimunda reencontram-se e atravessam Lisboa e São Sebastião da Pedreira. A relação amorosa ganha corpo enquanto o convento avança — dois projetos humanos em simultâneo: um imposto, outro escolhido.</a:t>
            </a:r>
            <a:endParaRPr lang="en-US" sz="11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78250" y="2944267"/>
            <a:ext cx="212601" cy="21260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385816" y="2939876"/>
            <a:ext cx="426206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5B6E8C"/>
                </a:solidFill>
                <a:latin typeface="Alexandria Medium" pitchFamily="34" charset="0"/>
                <a:ea typeface="Alexandria Medium" pitchFamily="34" charset="-122"/>
                <a:cs typeface="Alexandria Medium" pitchFamily="34" charset="-120"/>
              </a:rPr>
              <a:t>O Amor como Resistência</a:t>
            </a:r>
            <a:endParaRPr lang="en-US" sz="1350" dirty="0"/>
          </a:p>
        </p:txBody>
      </p:sp>
      <p:sp>
        <p:nvSpPr>
          <p:cNvPr id="9" name="Text 5"/>
          <p:cNvSpPr/>
          <p:nvPr/>
        </p:nvSpPr>
        <p:spPr>
          <a:xfrm>
            <a:off x="4385816" y="3246388"/>
            <a:ext cx="4262065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B6E8C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 ternura do casal contrasta com a brutalidade do mundo que os rodeia.</a:t>
            </a:r>
            <a:endParaRPr lang="en-US" sz="11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78250" y="3987924"/>
            <a:ext cx="212601" cy="212601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385816" y="3983534"/>
            <a:ext cx="426206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5B6E8C"/>
                </a:solidFill>
                <a:latin typeface="Alexandria Medium" pitchFamily="34" charset="0"/>
                <a:ea typeface="Alexandria Medium" pitchFamily="34" charset="-122"/>
                <a:cs typeface="Alexandria Medium" pitchFamily="34" charset="-120"/>
              </a:rPr>
              <a:t>A Dimensão Mítica</a:t>
            </a:r>
            <a:endParaRPr lang="en-US" sz="1350" dirty="0"/>
          </a:p>
        </p:txBody>
      </p:sp>
      <p:sp>
        <p:nvSpPr>
          <p:cNvPr id="12" name="Text 7"/>
          <p:cNvSpPr/>
          <p:nvPr/>
        </p:nvSpPr>
        <p:spPr>
          <a:xfrm>
            <a:off x="4385816" y="4290045"/>
            <a:ext cx="4262065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B6E8C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 passarola confere à narrativa uma camada simbólica: o voo como metáfora da liberdade.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04664"/>
            <a:ext cx="8151763" cy="4360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00" dirty="0">
                <a:solidFill>
                  <a:srgbClr val="5B6E8C"/>
                </a:solidFill>
                <a:latin typeface="Alexandria Medium" pitchFamily="34" charset="0"/>
                <a:ea typeface="Alexandria Medium" pitchFamily="34" charset="-122"/>
                <a:cs typeface="Alexandria Medium" pitchFamily="34" charset="-120"/>
              </a:rPr>
              <a:t>A Corte e as Vontades</a:t>
            </a:r>
            <a:endParaRPr lang="en-US" sz="27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425253"/>
            <a:ext cx="5179516" cy="2935039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6020767" y="1201266"/>
            <a:ext cx="1272332" cy="212006"/>
          </a:xfrm>
          <a:prstGeom prst="roundRect">
            <a:avLst>
              <a:gd name="adj" fmla="val 50000"/>
            </a:avLst>
          </a:prstGeom>
          <a:solidFill>
            <a:srgbClr val="CDEFFE"/>
          </a:solidFill>
          <a:ln/>
        </p:spPr>
        <p:txBody>
          <a:bodyPr/>
          <a:lstStyle/>
          <a:p>
            <a:endParaRPr lang="pt-PT"/>
          </a:p>
        </p:txBody>
      </p:sp>
      <p:sp>
        <p:nvSpPr>
          <p:cNvPr id="5" name="Text 2"/>
          <p:cNvSpPr/>
          <p:nvPr/>
        </p:nvSpPr>
        <p:spPr>
          <a:xfrm>
            <a:off x="6104483" y="1243087"/>
            <a:ext cx="1562100" cy="1283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850" dirty="0">
                <a:solidFill>
                  <a:srgbClr val="5B6E8C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D. MARIA ANA JOSEFA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6020767" y="1468189"/>
            <a:ext cx="2631877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5B6E8C"/>
                </a:solidFill>
                <a:latin typeface="Alexandria Medium" pitchFamily="34" charset="0"/>
                <a:ea typeface="Alexandria Medium" pitchFamily="34" charset="-122"/>
                <a:cs typeface="Alexandria Medium" pitchFamily="34" charset="-120"/>
              </a:rPr>
              <a:t>A Rainha Apagada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020767" y="1823591"/>
            <a:ext cx="2631877" cy="8858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32000"/>
              </a:lnSpc>
              <a:buNone/>
            </a:pPr>
            <a:r>
              <a:rPr lang="en-US" sz="1050" dirty="0">
                <a:solidFill>
                  <a:srgbClr val="5B6E8C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Preso às convenções do poder absolutista, a rainha surge como figura apagada — instrumento político, não pessoa.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6020767" y="2898725"/>
            <a:ext cx="2631877" cy="19050"/>
          </a:xfrm>
          <a:prstGeom prst="roundRect">
            <a:avLst>
              <a:gd name="adj" fmla="val 50000"/>
            </a:avLst>
          </a:prstGeom>
          <a:solidFill>
            <a:srgbClr val="5B6E8C">
              <a:alpha val="50000"/>
            </a:srgbClr>
          </a:solidFill>
          <a:ln/>
        </p:spPr>
        <p:txBody>
          <a:bodyPr/>
          <a:lstStyle/>
          <a:p>
            <a:endParaRPr lang="pt-PT"/>
          </a:p>
        </p:txBody>
      </p:sp>
      <p:sp>
        <p:nvSpPr>
          <p:cNvPr id="9" name="Shape 6"/>
          <p:cNvSpPr/>
          <p:nvPr/>
        </p:nvSpPr>
        <p:spPr>
          <a:xfrm>
            <a:off x="6981230" y="3107085"/>
            <a:ext cx="710952" cy="212006"/>
          </a:xfrm>
          <a:prstGeom prst="roundRect">
            <a:avLst>
              <a:gd name="adj" fmla="val 50000"/>
            </a:avLst>
          </a:prstGeom>
          <a:noFill/>
          <a:ln w="4763">
            <a:solidFill>
              <a:srgbClr val="AAE4FE"/>
            </a:solidFill>
            <a:prstDash val="solid"/>
          </a:ln>
        </p:spPr>
        <p:txBody>
          <a:bodyPr/>
          <a:lstStyle/>
          <a:p>
            <a:endParaRPr lang="pt-PT"/>
          </a:p>
        </p:txBody>
      </p:sp>
      <p:sp>
        <p:nvSpPr>
          <p:cNvPr id="10" name="Text 7"/>
          <p:cNvSpPr/>
          <p:nvPr/>
        </p:nvSpPr>
        <p:spPr>
          <a:xfrm>
            <a:off x="7064946" y="3148905"/>
            <a:ext cx="1000720" cy="1283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850" dirty="0">
                <a:solidFill>
                  <a:srgbClr val="AAE4F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BLIMUNDA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6020767" y="3374008"/>
            <a:ext cx="2631877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dirty="0">
                <a:solidFill>
                  <a:srgbClr val="5B6E8C"/>
                </a:solidFill>
                <a:latin typeface="Alexandria Medium" pitchFamily="34" charset="0"/>
                <a:ea typeface="Alexandria Medium" pitchFamily="34" charset="-122"/>
                <a:cs typeface="Alexandria Medium" pitchFamily="34" charset="-120"/>
              </a:rPr>
              <a:t>O Poder do Íntimo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020767" y="3729410"/>
            <a:ext cx="2631877" cy="8858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32000"/>
              </a:lnSpc>
              <a:buNone/>
            </a:pPr>
            <a:r>
              <a:rPr lang="en-US" sz="1050" dirty="0">
                <a:solidFill>
                  <a:srgbClr val="5B6E8C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Blimunda vê por dentro quando está em jejum e recolhe as vontades dos homens — essências que alimentam a passarola. O íntimo torna-se motor do impossível.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07566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5B6E8C"/>
                </a:solidFill>
                <a:latin typeface="Alexandria Medium" pitchFamily="34" charset="0"/>
                <a:ea typeface="Alexandria Medium" pitchFamily="34" charset="-122"/>
                <a:cs typeface="Alexandria Medium" pitchFamily="34" charset="-120"/>
              </a:rPr>
              <a:t>Arte, Doença e a Urgência do Voo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432545"/>
            <a:ext cx="5177582" cy="293392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024339" y="1204913"/>
            <a:ext cx="262823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dirty="0">
                <a:solidFill>
                  <a:srgbClr val="5B6E8C"/>
                </a:solidFill>
                <a:latin typeface="Alexandria Medium" pitchFamily="34" charset="0"/>
                <a:ea typeface="Alexandria Medium" pitchFamily="34" charset="-122"/>
                <a:cs typeface="Alexandria Medium" pitchFamily="34" charset="-120"/>
              </a:rPr>
              <a:t>Domenico Scarlatti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6024339" y="1568128"/>
            <a:ext cx="2628230" cy="1134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100" dirty="0">
                <a:solidFill>
                  <a:srgbClr val="5B6E8C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O compositor italiano, mestre de cravo na corte portuguesa, associa-se à cura de Blimunda e à concretização da passarola. A arte como força regeneradora.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6024339" y="2897088"/>
            <a:ext cx="2628230" cy="19050"/>
          </a:xfrm>
          <a:prstGeom prst="roundRect">
            <a:avLst>
              <a:gd name="adj" fmla="val 50000"/>
            </a:avLst>
          </a:prstGeom>
          <a:solidFill>
            <a:srgbClr val="5B6E8C">
              <a:alpha val="50000"/>
            </a:srgbClr>
          </a:solidFill>
          <a:ln/>
        </p:spPr>
        <p:txBody>
          <a:bodyPr/>
          <a:lstStyle/>
          <a:p>
            <a:endParaRPr lang="pt-PT"/>
          </a:p>
        </p:txBody>
      </p:sp>
      <p:sp>
        <p:nvSpPr>
          <p:cNvPr id="7" name="Text 4"/>
          <p:cNvSpPr/>
          <p:nvPr/>
        </p:nvSpPr>
        <p:spPr>
          <a:xfrm>
            <a:off x="6024339" y="3111029"/>
            <a:ext cx="262823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dirty="0">
                <a:solidFill>
                  <a:srgbClr val="5B6E8C"/>
                </a:solidFill>
                <a:latin typeface="Alexandria Medium" pitchFamily="34" charset="0"/>
                <a:ea typeface="Alexandria Medium" pitchFamily="34" charset="-122"/>
                <a:cs typeface="Alexandria Medium" pitchFamily="34" charset="-120"/>
              </a:rPr>
              <a:t>O Cerco Fecha-se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6024339" y="3474244"/>
            <a:ext cx="2628230" cy="1134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100" dirty="0">
                <a:solidFill>
                  <a:srgbClr val="5B6E8C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Doenças e crises atravessam o casal. A tensão entre </a:t>
            </a:r>
            <a:r>
              <a:rPr lang="en-US" sz="1100" b="1" dirty="0">
                <a:solidFill>
                  <a:srgbClr val="5B6E8C"/>
                </a:solidFill>
                <a:latin typeface="Manrope Bold" pitchFamily="34" charset="0"/>
                <a:ea typeface="Manrope Bold" pitchFamily="34" charset="-122"/>
                <a:cs typeface="Manrope Bold" pitchFamily="34" charset="-120"/>
              </a:rPr>
              <a:t>invenção</a:t>
            </a:r>
            <a:r>
              <a:rPr lang="en-US" sz="1100" dirty="0">
                <a:solidFill>
                  <a:srgbClr val="5B6E8C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e </a:t>
            </a:r>
            <a:r>
              <a:rPr lang="en-US" sz="1100" b="1" dirty="0">
                <a:solidFill>
                  <a:srgbClr val="5B6E8C"/>
                </a:solidFill>
                <a:latin typeface="Manrope Bold" pitchFamily="34" charset="0"/>
                <a:ea typeface="Manrope Bold" pitchFamily="34" charset="-122"/>
                <a:cs typeface="Manrope Bold" pitchFamily="34" charset="-120"/>
              </a:rPr>
              <a:t>convenção</a:t>
            </a:r>
            <a:r>
              <a:rPr lang="en-US" sz="1100" dirty="0">
                <a:solidFill>
                  <a:srgbClr val="5B6E8C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culmina quando o poder religioso e político fecha o cerco sobre os "voadores".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717</Words>
  <Application>Microsoft Office PowerPoint</Application>
  <PresentationFormat>Apresentação no Ecrã (16:9)</PresentationFormat>
  <Paragraphs>77</Paragraphs>
  <Slides>10</Slides>
  <Notes>10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10</vt:i4>
      </vt:variant>
    </vt:vector>
  </HeadingPairs>
  <TitlesOfParts>
    <vt:vector size="15" baseType="lpstr">
      <vt:lpstr>Manrope Bold</vt:lpstr>
      <vt:lpstr>Alexandria Medium</vt:lpstr>
      <vt:lpstr>Manrope</vt:lpstr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utilizador</dc:creator>
  <cp:lastModifiedBy>Paula Alexandre</cp:lastModifiedBy>
  <cp:revision>1</cp:revision>
  <dcterms:created xsi:type="dcterms:W3CDTF">2026-08-02T01:09:49Z</dcterms:created>
  <dcterms:modified xsi:type="dcterms:W3CDTF">2026-08-02T01:11:07Z</dcterms:modified>
</cp:coreProperties>
</file>