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Playfair Display"/>
      <p:regular r:id="rId201314"/>
    </p:embeddedFont>
    <p:embeddedFont>
      <p:font typeface="Playfair Display SemiBold"/>
      <p:regular r:id="rId201315"/>
    </p:embeddedFont>
    <p:embeddedFont>
      <p:font typeface="Playfair Display Bold"/>
      <p:regular r:id="rId201316"/>
    </p:embeddedFont>
    <p:embeddedFont>
      <p:font typeface="Playfair Display Black"/>
      <p:regular r:id="rId201317"/>
    </p:embeddedFont>
    <p:embeddedFont>
      <p:font typeface="Public Sans"/>
      <p:regular r:id="rId201318"/>
    </p:embeddedFont>
    <p:embeddedFont>
      <p:font typeface="Public Sans SemiBold"/>
      <p:regular r:id="rId201319"/>
    </p:embeddedFont>
    <p:embeddedFont>
      <p:font typeface="Public Sans Bold"/>
      <p:regular r:id="rId201320"/>
    </p:embeddedFont>
    <p:embeddedFont>
      <p:font typeface="Public Sans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odsef.fss.ulaval.ca/sites/odsef.fss.ulaval.ca/files/uploads/Pr%C3%A9sentation_FRANCOSCOPE_20241001.pdf" TargetMode="External"/><Relationship Id="rId2" Type="http://schemas.openxmlformats.org/officeDocument/2006/relationships/hyperlink" Target="https://www.cermf.org/la-population-du-monde-francophone-atteint-583-millions-dhabitants-mi-2024" TargetMode="External"/><Relationship Id="rId3" Type="http://schemas.openxmlformats.org/officeDocument/2006/relationships/hyperlink" Target="https://apf-francophonie.org/organisation-internationale-de-la-francophonie-oif" TargetMode="External"/><Relationship Id="rId4" Type="http://schemas.openxmlformats.org/officeDocument/2006/relationships/hyperlink" Target="https://parlonsfrancais.francophonie.org/app/uploads/2025/07/Fiche_Maroc_Pays-de-la-Francophonie.pdf" TargetMode="External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image" Target="../media/image-6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jpeg"/><Relationship Id="rId3" Type="http://schemas.openxmlformats.org/officeDocument/2006/relationships/image" Target="../media/image-7-3.jpeg"/><Relationship Id="rId4" Type="http://schemas.openxmlformats.org/officeDocument/2006/relationships/image" Target="../media/image-7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image" Target="../media/image-8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image" Target="../media/image-9-8.png"/><Relationship Id="rId9" Type="http://schemas.openxmlformats.org/officeDocument/2006/relationships/image" Target="../media/image-9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0"/>
            <a:ext cx="50292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795611"/>
            <a:ext cx="3579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B698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La Francophonie dans le monde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894186"/>
            <a:ext cx="3579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Découvrons ensemble la langue française et les pays qui la parlent à travers le monde !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🌍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8049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Sources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406997"/>
            <a:ext cx="815176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BE7C7B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 343 millions de francophones dans le monde en 2024 » - ODSEF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BE7C7B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population du monde francophone atteint 583 millions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- CERMF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BE7C7B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Organisation internationale de la Francophonie (OIF) | APF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BE7C7B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Maroc – Un voyage au Maghreb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…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210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5883"/>
            <a:ext cx="4722763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Qu'est-ce que la Francophonie ?</a:t>
            </a:r>
            <a:endParaRPr lang="en-US" sz="26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433661"/>
            <a:ext cx="4722763" cy="10188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26430" y="1587773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Une communauté de personnes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726430" y="1876127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C'est l'ensemble des personnes et des pays qui parlent français dans le monde.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581201"/>
            <a:ext cx="4722763" cy="101880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26430" y="2735312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Une communauté culturelle</a:t>
            </a:r>
            <a:endParaRPr lang="en-US" sz="1300" dirty="0"/>
          </a:p>
        </p:txBody>
      </p:sp>
      <p:sp>
        <p:nvSpPr>
          <p:cNvPr id="9" name="Text 4"/>
          <p:cNvSpPr/>
          <p:nvPr/>
        </p:nvSpPr>
        <p:spPr>
          <a:xfrm>
            <a:off x="726430" y="3023667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C'est aussi une communauté culturelle et linguistique qui partage des valeurs communes.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728740"/>
            <a:ext cx="4722763" cy="101880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6430" y="3882851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Un mot inventé en 1880</a:t>
            </a:r>
            <a:endParaRPr lang="en-US" sz="1300" dirty="0"/>
          </a:p>
        </p:txBody>
      </p:sp>
      <p:sp>
        <p:nvSpPr>
          <p:cNvPr id="12" name="Text 6"/>
          <p:cNvSpPr/>
          <p:nvPr/>
        </p:nvSpPr>
        <p:spPr>
          <a:xfrm>
            <a:off x="726430" y="4171206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Le terme « francophonie » a été créé en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1880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par le géographe français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Onésime Reclus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Les chiffres de la Francophonie</a:t>
            </a:r>
            <a:endParaRPr lang="en-US" sz="2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978991"/>
            <a:ext cx="2944267" cy="294426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14577" y="958751"/>
            <a:ext cx="3938067" cy="1298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32 États ont le français comme langue officielle, </a:t>
            </a:r>
            <a:endParaRPr lang="en-US" sz="850" dirty="0"/>
          </a:p>
          <a:p>
            <a:pPr algn="l" indent="0" marL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5ème langue la plus parlée dans le monde, </a:t>
            </a:r>
            <a:endParaRPr lang="en-US" sz="850" dirty="0"/>
          </a:p>
          <a:p>
            <a:pPr algn="l" indent="0" marL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4ème langue la plus utilisée sur internet, </a:t>
            </a:r>
            <a:endParaRPr lang="en-US" sz="850" dirty="0"/>
          </a:p>
          <a:p>
            <a:pPr algn="l" indent="0" marL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2ème langue étrangère après l'anglais,</a:t>
            </a:r>
            <a:endParaRPr lang="en-US" sz="85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132 millions de personnes dans le monde étudient le français ou en français.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714577" y="2346796"/>
            <a:ext cx="3938067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En 2024…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714577" y="2613273"/>
            <a:ext cx="3938067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L'Afrique francophone est en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forte croissance démographique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: c'est l'avenir de la langue française !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496119" y="4125664"/>
            <a:ext cx="4030861" cy="628278"/>
          </a:xfrm>
          <a:prstGeom prst="roundRect">
            <a:avLst>
              <a:gd name="adj" fmla="val 7552"/>
            </a:avLst>
          </a:prstGeom>
          <a:solidFill>
            <a:srgbClr val="E1C2C2">
              <a:alpha val="50000"/>
            </a:srgbClr>
          </a:solidFill>
          <a:ln w="4763">
            <a:solidFill>
              <a:srgbClr val="C7A8A8"/>
            </a:solidFill>
            <a:prstDash val="solid"/>
          </a:ln>
          <a:effectLst>
            <a:outerShdw sx="100000" sy="100000" kx="0" ky="0" algn="bl" rotWithShape="0" blurRad="127" dist="13970" dir="2700000">
              <a:srgbClr val="c7a8a8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13842" y="4243388"/>
            <a:ext cx="3795415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343 millions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13842" y="4473848"/>
            <a:ext cx="3795415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de francophones dans le monde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4616946" y="4125664"/>
            <a:ext cx="4030935" cy="628278"/>
          </a:xfrm>
          <a:prstGeom prst="roundRect">
            <a:avLst>
              <a:gd name="adj" fmla="val 7552"/>
            </a:avLst>
          </a:prstGeom>
          <a:solidFill>
            <a:srgbClr val="CCC4EC">
              <a:alpha val="50000"/>
            </a:srgbClr>
          </a:solidFill>
          <a:ln w="4763">
            <a:solidFill>
              <a:srgbClr val="B2AAD2"/>
            </a:solidFill>
            <a:prstDash val="solid"/>
          </a:ln>
          <a:effectLst>
            <a:outerShdw sx="100000" sy="100000" kx="0" ky="0" algn="bl" rotWithShape="0" blurRad="127" dist="13970" dir="2700000">
              <a:srgbClr val="b2aad2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734669" y="4243388"/>
            <a:ext cx="3795489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583 millions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734669" y="4473848"/>
            <a:ext cx="3795489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d'habitants dans l'espace francophone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7719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01" y="1607344"/>
            <a:ext cx="2528888" cy="192881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395213"/>
            <a:ext cx="4722763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L'histoire de la Francophonie</a:t>
            </a:r>
            <a:endParaRPr lang="en-US" sz="2700" dirty="0"/>
          </a:p>
        </p:txBody>
      </p:sp>
      <p:sp>
        <p:nvSpPr>
          <p:cNvPr id="5" name="Text 1"/>
          <p:cNvSpPr/>
          <p:nvPr/>
        </p:nvSpPr>
        <p:spPr>
          <a:xfrm>
            <a:off x="3925119" y="1037332"/>
            <a:ext cx="472276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Trois dates importantes pour comprendre les origines de la Francophonie :</a:t>
            </a:r>
            <a:endParaRPr lang="en-US" sz="10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119" y="1634728"/>
            <a:ext cx="4722763" cy="207317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726270" y="2605792"/>
            <a:ext cx="827861" cy="12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1926</a:t>
            </a:r>
            <a:endParaRPr lang="en-US" sz="800" dirty="0"/>
          </a:p>
        </p:txBody>
      </p:sp>
      <p:sp>
        <p:nvSpPr>
          <p:cNvPr id="8" name="Text 3"/>
          <p:cNvSpPr/>
          <p:nvPr/>
        </p:nvSpPr>
        <p:spPr>
          <a:xfrm>
            <a:off x="4726270" y="2770113"/>
            <a:ext cx="827861" cy="71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3000"/>
              </a:lnSpc>
              <a:buNone/>
            </a:pPr>
            <a:r>
              <a:rPr lang="en-US" sz="6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création de la toute première association francophone organisée : l'Association des écrivains de langue française (Adelf)</a:t>
            </a:r>
            <a:endParaRPr lang="en-US" sz="600" dirty="0"/>
          </a:p>
        </p:txBody>
      </p:sp>
      <p:sp>
        <p:nvSpPr>
          <p:cNvPr id="9" name="Text 4"/>
          <p:cNvSpPr/>
          <p:nvPr/>
        </p:nvSpPr>
        <p:spPr>
          <a:xfrm>
            <a:off x="7050648" y="2979921"/>
            <a:ext cx="827861" cy="12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1960</a:t>
            </a:r>
            <a:endParaRPr lang="en-US" sz="800" dirty="0"/>
          </a:p>
        </p:txBody>
      </p:sp>
      <p:sp>
        <p:nvSpPr>
          <p:cNvPr id="10" name="Text 5"/>
          <p:cNvSpPr/>
          <p:nvPr/>
        </p:nvSpPr>
        <p:spPr>
          <a:xfrm>
            <a:off x="7050648" y="3144242"/>
            <a:ext cx="827861" cy="3044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3000"/>
              </a:lnSpc>
              <a:buNone/>
            </a:pPr>
            <a:r>
              <a:rPr lang="en-US" sz="6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Première institution intergouvernementale</a:t>
            </a:r>
            <a:endParaRPr lang="en-US" sz="600" dirty="0"/>
          </a:p>
        </p:txBody>
      </p:sp>
      <p:sp>
        <p:nvSpPr>
          <p:cNvPr id="11" name="Text 6"/>
          <p:cNvSpPr/>
          <p:nvPr/>
        </p:nvSpPr>
        <p:spPr>
          <a:xfrm>
            <a:off x="5895282" y="1852132"/>
            <a:ext cx="827861" cy="12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1950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5895282" y="2016453"/>
            <a:ext cx="827861" cy="405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3000"/>
              </a:lnSpc>
              <a:buNone/>
            </a:pPr>
            <a:r>
              <a:rPr lang="en-US" sz="6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émergence des premières structures associatives et professionnelles.</a:t>
            </a:r>
            <a:endParaRPr lang="en-US" sz="600" dirty="0"/>
          </a:p>
        </p:txBody>
      </p:sp>
      <p:sp>
        <p:nvSpPr>
          <p:cNvPr id="13" name="Text 8"/>
          <p:cNvSpPr/>
          <p:nvPr/>
        </p:nvSpPr>
        <p:spPr>
          <a:xfrm>
            <a:off x="5895282" y="2734576"/>
            <a:ext cx="827861" cy="9134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3000"/>
              </a:lnSpc>
              <a:buNone/>
            </a:pPr>
            <a:r>
              <a:rPr lang="en-US" sz="6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création de l'Association internationale des journalistes de la presse de langue française (AIJPLF, aujourd'hui Union de la Presse francophone)</a:t>
            </a:r>
            <a:endParaRPr lang="en-US" sz="600" dirty="0"/>
          </a:p>
        </p:txBody>
      </p:sp>
      <p:sp>
        <p:nvSpPr>
          <p:cNvPr id="14" name="Text 9"/>
          <p:cNvSpPr/>
          <p:nvPr/>
        </p:nvSpPr>
        <p:spPr>
          <a:xfrm>
            <a:off x="3925119" y="3862388"/>
            <a:ext cx="4722763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Ces étapes montrent que la Francophonie s'est construite progressivement, grâce à la culture, au journalisme et à l'éducation. Surgira alors l´OIF (Organisation Internationale de la Francophonie) en 1970.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5282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La création de l'OIF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208410"/>
            <a:ext cx="2290465" cy="1847031"/>
          </a:xfrm>
          <a:prstGeom prst="roundRect">
            <a:avLst>
              <a:gd name="adj" fmla="val 3224"/>
            </a:avLst>
          </a:prstGeom>
          <a:solidFill>
            <a:srgbClr val="F0DEDC"/>
          </a:solidFill>
          <a:ln w="4763">
            <a:solidFill>
              <a:srgbClr val="E1C2C2"/>
            </a:solidFill>
            <a:prstDash val="solid"/>
          </a:ln>
          <a:effectLst>
            <a:outerShdw sx="100000" sy="100000" kx="0" ky="0" algn="bl" rotWithShape="0" blurRad="127" dist="17780" dir="2700000">
              <a:srgbClr val="e1c2c2">
                <a:alpha val="10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4071640" y="1354931"/>
            <a:ext cx="425276" cy="425276"/>
          </a:xfrm>
          <a:prstGeom prst="ellipse">
            <a:avLst/>
          </a:prstGeom>
          <a:solidFill>
            <a:srgbClr val="E1C2C2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88619" y="1471836"/>
            <a:ext cx="191319" cy="1913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71640" y="1921966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20 mars 1970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071640" y="2228478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Création de l'OIF à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Niamey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, au Niger.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357342" y="1208410"/>
            <a:ext cx="2290539" cy="1847031"/>
          </a:xfrm>
          <a:prstGeom prst="roundRect">
            <a:avLst>
              <a:gd name="adj" fmla="val 3224"/>
            </a:avLst>
          </a:prstGeom>
          <a:solidFill>
            <a:srgbClr val="F0DEDC"/>
          </a:solidFill>
          <a:ln w="4763">
            <a:solidFill>
              <a:srgbClr val="CCC4EC"/>
            </a:solidFill>
            <a:prstDash val="solid"/>
          </a:ln>
          <a:effectLst>
            <a:outerShdw sx="100000" sy="100000" kx="0" ky="0" algn="bl" rotWithShape="0" blurRad="127" dist="17780" dir="2700000">
              <a:srgbClr val="ccc4ec">
                <a:alpha val="100000"/>
              </a:srgbClr>
            </a:outerShdw>
          </a:effectLst>
        </p:spPr>
      </p:sp>
      <p:sp>
        <p:nvSpPr>
          <p:cNvPr id="10" name="Shape 6"/>
          <p:cNvSpPr/>
          <p:nvPr/>
        </p:nvSpPr>
        <p:spPr>
          <a:xfrm>
            <a:off x="6503863" y="1354931"/>
            <a:ext cx="425276" cy="425276"/>
          </a:xfrm>
          <a:prstGeom prst="ellipse">
            <a:avLst/>
          </a:prstGeom>
          <a:solidFill>
            <a:srgbClr val="CCC4EC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0842" y="1471836"/>
            <a:ext cx="191319" cy="19131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503863" y="1921966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90 membres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503863" y="2228478"/>
            <a:ext cx="19974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90 États et gouvernements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membres dans le monde entier.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3925119" y="3197200"/>
            <a:ext cx="4722763" cy="1393403"/>
          </a:xfrm>
          <a:prstGeom prst="roundRect">
            <a:avLst>
              <a:gd name="adj" fmla="val 4273"/>
            </a:avLst>
          </a:prstGeom>
          <a:solidFill>
            <a:srgbClr val="F0DEDC"/>
          </a:solidFill>
          <a:ln w="4763">
            <a:solidFill>
              <a:srgbClr val="B4DAE4"/>
            </a:solidFill>
            <a:prstDash val="solid"/>
          </a:ln>
          <a:effectLst>
            <a:outerShdw sx="100000" sy="100000" kx="0" ky="0" algn="bl" rotWithShape="0" blurRad="127" dist="17780" dir="2700000">
              <a:srgbClr val="b4dae4">
                <a:alpha val="100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4071640" y="3343721"/>
            <a:ext cx="425276" cy="425276"/>
          </a:xfrm>
          <a:prstGeom prst="ellipse">
            <a:avLst/>
          </a:prstGeom>
          <a:solidFill>
            <a:srgbClr val="B4DAE4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8619" y="3460626"/>
            <a:ext cx="191319" cy="19131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071640" y="3910757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Les missions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4071640" y="4217268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Promouvoir le français, la paix, la démocratie et l'éducation.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71575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La Belgique 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98079"/>
            <a:ext cx="1104900" cy="6828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758083"/>
            <a:ext cx="19050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Informations clés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064594"/>
            <a:ext cx="190500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Capitale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Bruxelles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Population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11,8 millions 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Langues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Français et néerlandais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298" y="1898079"/>
            <a:ext cx="1104900" cy="68282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78298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Plat typique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2578298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Les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gaufres de Bruxelles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: légères, croustillantes et délicieuses !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53" y="1898079"/>
            <a:ext cx="1104900" cy="6828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60553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Monument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660553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Grand-Place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de Bruxelles, patrimoine UNESCO.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807" y="1898079"/>
            <a:ext cx="1104900" cy="6828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42807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Artiste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6742807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Hergé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, le créateur de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Tintin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, le célèbre personnage de bande dessinée.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71575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Le Sénégal 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98079"/>
            <a:ext cx="1104900" cy="6828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758083"/>
            <a:ext cx="19050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Informations clés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064594"/>
            <a:ext cx="190500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Capitale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Dakar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Population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19,1 millions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Langues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Français et wolof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298" y="1898079"/>
            <a:ext cx="1104900" cy="68282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78298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Plat typique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2578298" y="3064594"/>
            <a:ext cx="190507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Le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thiéboudienne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: du riz avec du poisson et des légumes. C'est le plat national !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53" y="1898079"/>
            <a:ext cx="1104900" cy="6828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60553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Monument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660553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L'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île de Gorée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, patrimoine UNESCO, symbole de mémoire historique.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807" y="1898079"/>
            <a:ext cx="1104900" cy="6828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42807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Artiste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6742807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Léopold Sédar Senghor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: grand poète et premier président du Sénégal.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71575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Le Maroc 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98079"/>
            <a:ext cx="1104900" cy="6828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758083"/>
            <a:ext cx="19050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Informations clés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064594"/>
            <a:ext cx="190500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Capitale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Rabat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Population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38,8 millions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Langues 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Arabe et amazighe (berbère)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298" y="1898079"/>
            <a:ext cx="1104900" cy="68282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78298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Plat typique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2578298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Le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tajine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: un plat cuit lentement avec de la viande et des légumes parfumés.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53" y="1898079"/>
            <a:ext cx="1104900" cy="6828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60553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Monument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660553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Kasbah des Oudayas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à Rabat : une forteresse historique magnifique.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807" y="1898079"/>
            <a:ext cx="1104900" cy="6828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42807" y="2758083"/>
            <a:ext cx="19050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Artiste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6742807" y="3064594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F655D"/>
                </a:solidFill>
                <a:latin typeface="Public Sans Bold" pitchFamily="34" charset="0"/>
                <a:ea typeface="Public Sans Bold" pitchFamily="34" charset="-122"/>
                <a:cs typeface="Public Sans Bold" pitchFamily="34" charset="-120"/>
              </a:rPr>
              <a:t>Fatima Mernissi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 : écrivaine marocaine célèbre dans le monde entier.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2100" y="0"/>
            <a:ext cx="37719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25425"/>
            <a:ext cx="4722763" cy="678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4B6981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Pourquoi la Francophonie est importante ?</a:t>
            </a:r>
            <a:endParaRPr lang="en-US" sz="21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228427"/>
            <a:ext cx="271314" cy="27131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96119" y="1603549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Des liens entre les peuples</a:t>
            </a:r>
            <a:endParaRPr lang="en-US" sz="1050" dirty="0"/>
          </a:p>
        </p:txBody>
      </p:sp>
      <p:sp>
        <p:nvSpPr>
          <p:cNvPr id="6" name="Text 2"/>
          <p:cNvSpPr/>
          <p:nvPr/>
        </p:nvSpPr>
        <p:spPr>
          <a:xfrm>
            <a:off x="496119" y="1822921"/>
            <a:ext cx="4722763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La langue française crée des liens entre des millions de personnes dans le monde.</a:t>
            </a:r>
            <a:endParaRPr lang="en-US" sz="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142381"/>
            <a:ext cx="271314" cy="27131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6119" y="2517502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Des échanges culturels</a:t>
            </a:r>
            <a:endParaRPr lang="en-US" sz="1050" dirty="0"/>
          </a:p>
        </p:txBody>
      </p:sp>
      <p:sp>
        <p:nvSpPr>
          <p:cNvPr id="9" name="Text 4"/>
          <p:cNvSpPr/>
          <p:nvPr/>
        </p:nvSpPr>
        <p:spPr>
          <a:xfrm>
            <a:off x="496119" y="2736875"/>
            <a:ext cx="4722763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Elle favorise les échanges culturels et éducatifs entre les pays membres.</a:t>
            </a:r>
            <a:endParaRPr lang="en-US" sz="8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056334"/>
            <a:ext cx="271314" cy="27131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96119" y="3431456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La démocratie et les droits</a:t>
            </a:r>
            <a:endParaRPr lang="en-US" sz="1050" dirty="0"/>
          </a:p>
        </p:txBody>
      </p:sp>
      <p:sp>
        <p:nvSpPr>
          <p:cNvPr id="12" name="Text 6"/>
          <p:cNvSpPr/>
          <p:nvPr/>
        </p:nvSpPr>
        <p:spPr>
          <a:xfrm>
            <a:off x="496119" y="3650828"/>
            <a:ext cx="4722763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Elle soutient la démocratie et les droits de l'homme dans le monde.</a:t>
            </a:r>
            <a:endParaRPr lang="en-US" sz="8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3970288"/>
            <a:ext cx="271314" cy="27131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96119" y="4345409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6F655D"/>
                </a:solidFill>
                <a:latin typeface="Playfair Display SemiBold" pitchFamily="34" charset="0"/>
                <a:ea typeface="Playfair Display SemiBold" pitchFamily="34" charset="-122"/>
                <a:cs typeface="Playfair Display SemiBold" pitchFamily="34" charset="-120"/>
              </a:rPr>
              <a:t>Le développement économique</a:t>
            </a:r>
            <a:endParaRPr lang="en-US" sz="1050" dirty="0"/>
          </a:p>
        </p:txBody>
      </p:sp>
      <p:sp>
        <p:nvSpPr>
          <p:cNvPr id="15" name="Text 8"/>
          <p:cNvSpPr/>
          <p:nvPr/>
        </p:nvSpPr>
        <p:spPr>
          <a:xfrm>
            <a:off x="496119" y="4564782"/>
            <a:ext cx="4722763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Elle aide au développement économique des pays membres.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BE7C7B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2026-07-31T23:55:35Z</dcterms:created>
  <dcterms:modified xsi:type="dcterms:W3CDTF">2026-07-31T23:55:35Z</dcterms:modified>
</cp:coreProperties>
</file>