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Bricolage Grotesque Bold"/>
      <p:regular r:id="rId201314"/>
    </p:embeddedFont>
    <p:embeddedFont>
      <p:font typeface="Bricolage Grotesque"/>
      <p:regular r:id="rId201315"/>
    </p:embeddedFont>
    <p:embeddedFont>
      <p:font typeface="Bricolage Grotesque SemiBold"/>
      <p:regular r:id="rId201316"/>
    </p:embeddedFont>
    <p:embeddedFont>
      <p:font typeface="Inter SemiBold"/>
      <p:regular r:id="rId201317"/>
    </p:embeddedFont>
    <p:embeddedFont>
      <p:font typeface="Inter Bold"/>
      <p:regular r:id="rId201318"/>
    </p:embeddedFont>
    <p:embeddedFont>
      <p:font typeface="Inter"/>
      <p:regular r:id="rId201319"/>
    </p:embeddedFont>
    <p:embeddedFont>
      <p:font typeface="Inter Black"/>
      <p:regular r:id="rId2013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6.png"/><Relationship Id="rId7" Type="http://schemas.openxmlformats.org/officeDocument/2006/relationships/image" Target="../media/image-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2.png"/><Relationship Id="rId5" Type="http://schemas.openxmlformats.org/officeDocument/2006/relationships/image" Target="../media/image-9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925119" y="179561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Voleibol: Domina a Rede, Vence o Jogo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89418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 desporto de precisão, velocidade e espírito de equipa — descobre as regras, os gestos técnicos e a magia do voleibol.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3925119" y="644203"/>
            <a:ext cx="889843" cy="215354"/>
          </a:xfrm>
          <a:prstGeom prst="roundRect">
            <a:avLst>
              <a:gd name="adj" fmla="val 22119"/>
            </a:avLst>
          </a:prstGeom>
          <a:solidFill>
            <a:srgbClr val="F8ECD3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686693"/>
            <a:ext cx="117693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CONCLUSÃO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91626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Voleibol: Muito Mais que um Jogo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3925119" y="2014835"/>
            <a:ext cx="2290465" cy="1284759"/>
          </a:xfrm>
          <a:prstGeom prst="roundRect">
            <a:avLst>
              <a:gd name="adj" fmla="val 4635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71640" y="2161356"/>
            <a:ext cx="199742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 Espírito de Equipa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472630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Coordenação, confiança mútua e comunicação são a base de cada jogada.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2014835"/>
            <a:ext cx="2290539" cy="1284759"/>
          </a:xfrm>
          <a:prstGeom prst="roundRect">
            <a:avLst>
              <a:gd name="adj" fmla="val 4635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03863" y="2161356"/>
            <a:ext cx="1997497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♿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 Versões Inclusivas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03863" y="2472630"/>
            <a:ext cx="19974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voleibol sentado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o voleibol adaptado tornam o desporto acessível a todos.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441353"/>
            <a:ext cx="4722763" cy="1057945"/>
          </a:xfrm>
          <a:prstGeom prst="roundRect">
            <a:avLst>
              <a:gd name="adj" fmla="val 5628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71640" y="3587874"/>
            <a:ext cx="442972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🏅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 Jogo Limpo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71640" y="3899148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Pratica, diverte-te e respeita sempre as regras e os teus adversários.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3925119" y="422151"/>
            <a:ext cx="694953" cy="215354"/>
          </a:xfrm>
          <a:prstGeom prst="roundRect">
            <a:avLst>
              <a:gd name="adj" fmla="val 22119"/>
            </a:avLst>
          </a:prstGeom>
          <a:solidFill>
            <a:srgbClr val="F8ECD3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464641"/>
            <a:ext cx="982042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HISTÓRIA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694209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Origens: Do Mintonette ao Sucesso Mundial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3925119" y="1792784"/>
            <a:ext cx="2290465" cy="1733624"/>
          </a:xfrm>
          <a:prstGeom prst="roundRect">
            <a:avLst>
              <a:gd name="adj" fmla="val 3435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71640" y="1939305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1895 — A Criação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245816"/>
            <a:ext cx="1997422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William Morgan, professor de educação física nos EUA, inventou o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Mintonette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como alternativa menos intensa ao basquetebol.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1792784"/>
            <a:ext cx="2290539" cy="1733624"/>
          </a:xfrm>
          <a:prstGeom prst="roundRect">
            <a:avLst>
              <a:gd name="adj" fmla="val 3435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03863" y="1939305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1947 — FIVB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03863" y="2245816"/>
            <a:ext cx="19974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Federação Internacional de Voleibol nasce para organizar e promover o desporto a nível global.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668167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71640" y="3814688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1964 — Jogos Olímpicos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71640" y="4121200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voleibol estreia nos Jogos Olímpicos de Tóquio, consolidando-se como desporto de elite mundial.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30634"/>
            <a:ext cx="620390" cy="188565"/>
          </a:xfrm>
          <a:prstGeom prst="roundRect">
            <a:avLst>
              <a:gd name="adj" fmla="val 22104"/>
            </a:avLst>
          </a:prstGeom>
          <a:solidFill>
            <a:srgbClr val="F8ECD3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467841"/>
            <a:ext cx="928762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CAMPO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66258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Terreno de Jogo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02420"/>
            <a:ext cx="5192688" cy="2920826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6136" y="1334914"/>
            <a:ext cx="2656433" cy="9509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91548" y="1473175"/>
            <a:ext cx="23227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Dimensões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191548" y="1775520"/>
            <a:ext cx="2322761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Campo retangular de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18m × 9m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dividido ao meio por uma rede.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6136" y="2394347"/>
            <a:ext cx="2656433" cy="95093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91548" y="2532608"/>
            <a:ext cx="23227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Altura da Rede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191548" y="2834953"/>
            <a:ext cx="2322761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2,43 m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masculino e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2,24 m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feminino.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6136" y="3453780"/>
            <a:ext cx="2656433" cy="113697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91548" y="3592041"/>
            <a:ext cx="23227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Zonas Chave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6191548" y="3894386"/>
            <a:ext cx="2322761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Zona de ataque, zona de serviço e zona livre — cada uma com regras específicas.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425872" cy="148010"/>
          </a:xfrm>
          <a:prstGeom prst="roundRect">
            <a:avLst>
              <a:gd name="adj" fmla="val 22126"/>
            </a:avLst>
          </a:prstGeom>
          <a:solidFill>
            <a:srgbClr val="F8ECD3"/>
          </a:solidFill>
          <a:ln/>
        </p:spPr>
      </p:sp>
      <p:sp>
        <p:nvSpPr>
          <p:cNvPr id="3" name="Text 1"/>
          <p:cNvSpPr/>
          <p:nvPr/>
        </p:nvSpPr>
        <p:spPr>
          <a:xfrm>
            <a:off x="554534" y="419026"/>
            <a:ext cx="766242" cy="89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REGRAS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96119" y="564654"/>
            <a:ext cx="8151763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As Regras de Ouro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969615"/>
            <a:ext cx="8151763" cy="35784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78952" y="3573898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Sets 1–4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878952" y="3857526"/>
            <a:ext cx="1428936" cy="2981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Até 25 pontos, vantagem 2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890964" y="3667991"/>
            <a:ext cx="1428935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Vitória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890964" y="3951619"/>
            <a:ext cx="1428935" cy="149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 de 5 sets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896735" y="1344866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Set 5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896735" y="1628494"/>
            <a:ext cx="1428936" cy="2981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8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Tie-break: até 15 pontos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96119" y="4623420"/>
            <a:ext cx="8608963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 jogo é disputado ao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melhor de 5 sets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Os primeiros quatro vão até aos 25 pontos (com vantagem mínima de 2). O 5.º set — o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tie-break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decide o vencedor aos 15 pontos.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496119" y="403622"/>
            <a:ext cx="500063" cy="185142"/>
          </a:xfrm>
          <a:prstGeom prst="roundRect">
            <a:avLst>
              <a:gd name="adj" fmla="val 22110"/>
            </a:avLst>
          </a:prstGeom>
          <a:solidFill>
            <a:srgbClr val="F8ECD3"/>
          </a:solidFill>
          <a:ln/>
        </p:spPr>
      </p:sp>
      <p:sp>
        <p:nvSpPr>
          <p:cNvPr id="4" name="Text 1"/>
          <p:cNvSpPr/>
          <p:nvPr/>
        </p:nvSpPr>
        <p:spPr>
          <a:xfrm>
            <a:off x="569193" y="440159"/>
            <a:ext cx="811113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EQUIPA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96119" y="630585"/>
            <a:ext cx="4722763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Dinâmica de Equipa</a:t>
            </a:r>
            <a:endParaRPr lang="en-US" sz="2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168301"/>
            <a:ext cx="304577" cy="3045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6119" y="1603697"/>
            <a:ext cx="472276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6 Jogadores em Campo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496119" y="1856854"/>
            <a:ext cx="4722763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Cada equipa apresenta 6 jogadores simultaneamente, distribuídos por posições específicas de ataque e defesa.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428577"/>
            <a:ext cx="304577" cy="3045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6119" y="2863974"/>
            <a:ext cx="472276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Rodízio Obrigatório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496119" y="3117131"/>
            <a:ext cx="4722763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Após cada ponto ganho no serviço, a equipa roda no sentido dos ponteiros do relógio, garantindo diversidade posicional.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688854"/>
            <a:ext cx="304577" cy="30457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96119" y="4124251"/>
            <a:ext cx="4722763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Líbero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496119" y="4377407"/>
            <a:ext cx="4722763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Especialista em defesa, veste camisola de cor diferente e não pode atacar acima da rede. É o pilar defensivo da equipa.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94171"/>
            <a:ext cx="929060" cy="161479"/>
          </a:xfrm>
          <a:prstGeom prst="roundRect">
            <a:avLst>
              <a:gd name="adj" fmla="val 22124"/>
            </a:avLst>
          </a:prstGeom>
          <a:solidFill>
            <a:srgbClr val="F8ECD3"/>
          </a:solidFill>
          <a:ln/>
        </p:spPr>
      </p:sp>
      <p:sp>
        <p:nvSpPr>
          <p:cNvPr id="3" name="Text 1"/>
          <p:cNvSpPr/>
          <p:nvPr/>
        </p:nvSpPr>
        <p:spPr>
          <a:xfrm>
            <a:off x="559891" y="426021"/>
            <a:ext cx="1258714" cy="9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6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GESTOS TÉCNICOS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96119" y="587499"/>
            <a:ext cx="8151763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Serviço</a:t>
            </a:r>
            <a:endParaRPr lang="en-US" sz="20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29010"/>
            <a:ext cx="5207794" cy="29293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68082" y="2370460"/>
            <a:ext cx="2684487" cy="446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serviço é o </a:t>
            </a:r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ponto de partida de cada jogada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Pode ser executado por baixo (mais seguro) ou por cima (mais agressivo).</a:t>
            </a:r>
            <a:endParaRPr lang="en-US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930" y="4241006"/>
            <a:ext cx="159469" cy="1594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41549" y="4237732"/>
            <a:ext cx="2305348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Posição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841549" y="4451598"/>
            <a:ext cx="2305348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 oposto à frente, braço estendido e corpo equilibrado.</a:t>
            </a:r>
            <a:endParaRPr lang="en-US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86348" y="4241006"/>
            <a:ext cx="159469" cy="15946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591967" y="4237732"/>
            <a:ext cx="2305422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Batimento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3591967" y="4451598"/>
            <a:ext cx="2305422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Contacto firme e preciso com a bola, sem pisar a linha de fundo.</a:t>
            </a:r>
            <a:endParaRPr lang="en-US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36841" y="4241006"/>
            <a:ext cx="159469" cy="15946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342459" y="4237732"/>
            <a:ext cx="2305422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Objetivo</a:t>
            </a:r>
            <a:endParaRPr lang="en-US" sz="1000" dirty="0"/>
          </a:p>
        </p:txBody>
      </p:sp>
      <p:sp>
        <p:nvSpPr>
          <p:cNvPr id="15" name="Text 9"/>
          <p:cNvSpPr/>
          <p:nvPr/>
        </p:nvSpPr>
        <p:spPr>
          <a:xfrm>
            <a:off x="6342459" y="4451598"/>
            <a:ext cx="2305422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Colocar a bola no campo adversário, dificultando a receção.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38596"/>
            <a:ext cx="1044550" cy="181719"/>
          </a:xfrm>
          <a:prstGeom prst="roundRect">
            <a:avLst>
              <a:gd name="adj" fmla="val 22117"/>
            </a:avLst>
          </a:prstGeom>
          <a:solidFill>
            <a:srgbClr val="F8ECD3"/>
          </a:solidFill>
          <a:ln/>
        </p:spPr>
      </p:sp>
      <p:sp>
        <p:nvSpPr>
          <p:cNvPr id="3" name="Text 1"/>
          <p:cNvSpPr/>
          <p:nvPr/>
        </p:nvSpPr>
        <p:spPr>
          <a:xfrm>
            <a:off x="567854" y="474464"/>
            <a:ext cx="1358280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GESTOS TÉCNICOS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660648"/>
            <a:ext cx="8151763" cy="373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Receção e Passe</a:t>
            </a:r>
            <a:endParaRPr lang="en-US" sz="2350" dirty="0"/>
          </a:p>
        </p:txBody>
      </p:sp>
      <p:sp>
        <p:nvSpPr>
          <p:cNvPr id="5" name="Shape 3"/>
          <p:cNvSpPr/>
          <p:nvPr/>
        </p:nvSpPr>
        <p:spPr>
          <a:xfrm>
            <a:off x="496119" y="1299270"/>
            <a:ext cx="2663354" cy="1241896"/>
          </a:xfrm>
          <a:prstGeom prst="roundRect">
            <a:avLst>
              <a:gd name="adj" fmla="val 4045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0464" y="1423615"/>
            <a:ext cx="241466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🙌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 Manchete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20464" y="1711375"/>
            <a:ext cx="2414662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Toque com os </a:t>
            </a:r>
            <a:pPr algn="l" indent="0" marL="0">
              <a:lnSpc>
                <a:spcPct val="12300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antebraços unidos</a:t>
            </a:r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controlar bolas baixas. Pernas flexionadas, contacto suave e direcionado.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96119" y="2642071"/>
            <a:ext cx="2663354" cy="1065535"/>
          </a:xfrm>
          <a:prstGeom prst="roundRect">
            <a:avLst>
              <a:gd name="adj" fmla="val 4715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0464" y="2766417"/>
            <a:ext cx="241466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👆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 Passe de Dedos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20464" y="3054176"/>
            <a:ext cx="2414662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Toque preciso com as </a:t>
            </a:r>
            <a:pPr algn="l" indent="0" marL="0">
              <a:lnSpc>
                <a:spcPct val="12300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pontas dos dedos</a:t>
            </a:r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acima da cabeça. Prepara o ataque com controlo e altura.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96119" y="3821088"/>
            <a:ext cx="2663354" cy="770334"/>
          </a:xfrm>
          <a:prstGeom prst="roundRect">
            <a:avLst>
              <a:gd name="adj" fmla="val 6522"/>
            </a:avLst>
          </a:prstGeom>
          <a:solidFill>
            <a:srgbClr val="F8ECD3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702" y="3994398"/>
            <a:ext cx="149498" cy="119583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84783" y="3941713"/>
            <a:ext cx="2155106" cy="5290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Dica: Mantém o corpo por baixo da bola e usa as pernas para gerar força — não apenas os braços.</a:t>
            </a:r>
            <a:endParaRPr lang="en-US" sz="900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087" y="1483816"/>
            <a:ext cx="5196483" cy="29229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496119" y="593750"/>
            <a:ext cx="1238027" cy="215354"/>
          </a:xfrm>
          <a:prstGeom prst="roundRect">
            <a:avLst>
              <a:gd name="adj" fmla="val 22119"/>
            </a:avLst>
          </a:prstGeom>
          <a:solidFill>
            <a:srgbClr val="F8ECD3"/>
          </a:solidFill>
          <a:ln/>
        </p:spPr>
      </p:sp>
      <p:sp>
        <p:nvSpPr>
          <p:cNvPr id="4" name="Text 1"/>
          <p:cNvSpPr/>
          <p:nvPr/>
        </p:nvSpPr>
        <p:spPr>
          <a:xfrm>
            <a:off x="581174" y="636240"/>
            <a:ext cx="152511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GESTOS TÉCNICOS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865808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Ataque: O Remate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496119" y="1521396"/>
            <a:ext cx="567035" cy="85055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73298" y="1813768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204913" y="1663154"/>
            <a:ext cx="401396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Corrida de Balanço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204913" y="1969666"/>
            <a:ext cx="401396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Aproximação em 3 passos para ganhar velocidade e ritmo.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2513707"/>
            <a:ext cx="567035" cy="85055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73298" y="280608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204913" y="2655466"/>
            <a:ext cx="401396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Impulsão e Armar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1204913" y="2961977"/>
            <a:ext cx="401396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Salto explosivo com o braço armado atrás da cabeça.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96119" y="3506019"/>
            <a:ext cx="567035" cy="104365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73298" y="3894906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1204913" y="3647777"/>
            <a:ext cx="401396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Batimento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1204913" y="3954289"/>
            <a:ext cx="401396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Contacto firme à frente do corpo, direcionando a bola para o chão adversário.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71636"/>
            <a:ext cx="812155" cy="141387"/>
          </a:xfrm>
          <a:prstGeom prst="roundRect">
            <a:avLst>
              <a:gd name="adj" fmla="val 22109"/>
            </a:avLst>
          </a:prstGeom>
          <a:solidFill>
            <a:srgbClr val="F8ECD3"/>
          </a:solidFill>
          <a:ln/>
        </p:spPr>
      </p:sp>
      <p:sp>
        <p:nvSpPr>
          <p:cNvPr id="3" name="Text 1"/>
          <p:cNvSpPr/>
          <p:nvPr/>
        </p:nvSpPr>
        <p:spPr>
          <a:xfrm>
            <a:off x="551929" y="499542"/>
            <a:ext cx="1157734" cy="85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GESTOS TÉCNICOS</a:t>
            </a:r>
            <a:endParaRPr lang="en-US" sz="550" dirty="0"/>
          </a:p>
        </p:txBody>
      </p:sp>
      <p:sp>
        <p:nvSpPr>
          <p:cNvPr id="4" name="Text 2"/>
          <p:cNvSpPr/>
          <p:nvPr/>
        </p:nvSpPr>
        <p:spPr>
          <a:xfrm>
            <a:off x="496119" y="637431"/>
            <a:ext cx="815176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Bloco: A Muralha Defensiva</a:t>
            </a:r>
            <a:endParaRPr lang="en-US" sz="1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88380"/>
            <a:ext cx="5219179" cy="29357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7023" y="2371427"/>
            <a:ext cx="2705546" cy="3696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bloco é a </a:t>
            </a:r>
            <a:pPr algn="l" indent="0" marL="0">
              <a:lnSpc>
                <a:spcPct val="110000"/>
              </a:lnSpc>
              <a:buNone/>
            </a:pPr>
            <a:r>
              <a:rPr lang="en-US" sz="7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primeira linha de defesa</a:t>
            </a:r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uma ação coletiva junto à rede para travar o remate adversário antes de tocar no chão.</a:t>
            </a:r>
            <a:endParaRPr lang="en-US" sz="7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4161532"/>
            <a:ext cx="4045372" cy="51025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6761" y="4264075"/>
            <a:ext cx="3802187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Técnica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636761" y="4446017"/>
            <a:ext cx="3802187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Braços estendidos, dedos afastados e salto simultâneo com o atacante.</a:t>
            </a:r>
            <a:endParaRPr lang="en-US" sz="7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2510" y="4161532"/>
            <a:ext cx="4045372" cy="51025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743152" y="4264075"/>
            <a:ext cx="3802187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Leitura do Jogo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4743152" y="4446017"/>
            <a:ext cx="3802187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Antecipar a direção do ataque e posicionar as mãos sobre a rede no momento certo.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2026-07-31T18:51:01Z</dcterms:created>
  <dcterms:modified xsi:type="dcterms:W3CDTF">2026-07-31T18:51:01Z</dcterms:modified>
</cp:coreProperties>
</file>