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embeddedFontLst>
    <p:embeddedFont>
      <p:font typeface="Raleway Bold"/>
      <p:regular r:id="rId201314"/>
    </p:embeddedFont>
    <p:embeddedFont>
      <p:font typeface="Raleway"/>
      <p:regular r:id="rId201315"/>
    </p:embeddedFont>
    <p:embeddedFont>
      <p:font typeface="Roboto"/>
      <p:regular r:id="rId201316"/>
    </p:embeddedFont>
    <p:embeddedFont>
      <p:font typeface="Robo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irlsgostem.com" TargetMode="External"/><Relationship Id="rId4" Type="http://schemas.openxmlformats.org/officeDocument/2006/relationships/hyperlink" Target="https://www.sparkdigigirls.eu" TargetMode="External"/><Relationship Id="rId6" Type="http://schemas.openxmlformats.org/officeDocument/2006/relationships/hyperlink" Target="https://www.youtube.com/watch?v=vwMsLwbUSJE" TargetMode="External"/><Relationship Id="rId1" Type="http://schemas.openxmlformats.org/officeDocument/2006/relationships/image" Target="../media/image-4-1.png"/><Relationship Id="rId3" Type="http://schemas.openxmlformats.org/officeDocument/2006/relationships/image" Target="../media/image-4-2.png"/><Relationship Id="rId5" Type="http://schemas.openxmlformats.org/officeDocument/2006/relationships/image" Target="../media/image-4-3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image" Target="../media/image-8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anacom.pt/render.jsp?contentId=1821191" TargetMode="External"/><Relationship Id="rId2" Type="http://schemas.openxmlformats.org/officeDocument/2006/relationships/hyperlink" Target="https://hrportugal.sapo.pt/mulheres-tem-quase-80-menos-probabilidade-de-aceder-a-profissoes-tecnologicas-em-portugal/" TargetMode="External"/><Relationship Id="rId3" Type="http://schemas.openxmlformats.org/officeDocument/2006/relationships/hyperlink" Target="https://digital-strategy.ec.europa.eu/pt/policies/women-digital" TargetMode="External"/><Relationship Id="rId4" Type="http://schemas.openxmlformats.org/officeDocument/2006/relationships/hyperlink" Target="https://jornaleconomico.sapo.pt/noticias/mulheres-duplicaram-nas-tic-mas-proporcao-de-diplomadas-e-a-mais-baixa-em-20-anos/" TargetMode="External"/><Relationship Id="rId5" Type="http://schemas.openxmlformats.org/officeDocument/2006/relationships/hyperlink" Target="https://cyber-me.eu/" TargetMode="External"/><Relationship Id="rId6" Type="http://schemas.openxmlformats.org/officeDocument/2006/relationships/hyperlink" Target="https://www.sparkdigigirls.ipt.pt/pt/" TargetMode="External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Jovens Mulheres nas TIC: Soluções e Iniciativas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 educadores e instituições de ensino — como podemos mudar o panorama da participação feminina na tecnologia.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5818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Desafio: Uma Disparidade Estrutural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496119" y="1656755"/>
            <a:ext cx="2290465" cy="1733624"/>
          </a:xfrm>
          <a:prstGeom prst="roundRect">
            <a:avLst>
              <a:gd name="adj" fmla="val 3435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2640" y="1803276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 em cada 4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109788"/>
            <a:ext cx="19974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Apenas uma em cada quatro especialistas em TIC são mulheres, segundo dados do Eurostat 2024.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1656755"/>
            <a:ext cx="2290539" cy="1733624"/>
          </a:xfrm>
          <a:prstGeom prst="roundRect">
            <a:avLst>
              <a:gd name="adj" fmla="val 3435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074863" y="1803276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77% menos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4863" y="2109788"/>
            <a:ext cx="199749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mulheres têm uma probabilidade 77% inferior de aceder a uma profissão TIC comparativamente aos homens.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532138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2640" y="3678659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12-13 anos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40" y="3985171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ponto crítico ocorre aos 12 ou 13 anos de idade, quando se verifica um abandono muito significativo das raparigas nestas áreas.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Oportunidade: Impacto Económico Significativo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82936"/>
            <a:ext cx="5177582" cy="1222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€260–600</a:t>
            </a:r>
            <a:endParaRPr lang="en-US" sz="38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mil milhões</a:t>
            </a:r>
            <a:endParaRPr lang="en-US" sz="3850" dirty="0"/>
          </a:p>
        </p:txBody>
      </p:sp>
      <p:sp>
        <p:nvSpPr>
          <p:cNvPr id="4" name="Text 2"/>
          <p:cNvSpPr/>
          <p:nvPr/>
        </p:nvSpPr>
        <p:spPr>
          <a:xfrm>
            <a:off x="496119" y="2947467"/>
            <a:ext cx="517758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Estimativa de crescimento do PIB europeu se a proporção de mulheres em TIC atingir os 45% até 2027 — um argumento económico irrefutável para a mudança.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3528640"/>
            <a:ext cx="5177582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diversidade melhora a resolução de problemas e o desempenho das equipas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Portugal é o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8.º país da UE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com maior proporção de mulheres em TIC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22,3%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 mulheres empregadas na área das TIC em Portugal em 2025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4339" y="1585392"/>
            <a:ext cx="2628230" cy="26282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785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Solução 1: Programas Educativos Integrados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04355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61319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Girls Go STEM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919710"/>
            <a:ext cx="2599134" cy="1445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Plataforma de aprendizagem online ativa em 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mais de 30 países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com módulos sobre economia circular, resíduos eletrónicos, robótica e inteligência artificial.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🔗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Ver plataforma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433" y="1504355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61319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SparkDigiGirls (Portugal)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2919710"/>
            <a:ext cx="2599134" cy="12191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Projeto 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Erasmus+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que encoraja raparigas a explorar tecnologias como Realidade Aumentada, Realidade Virtual, IA e Internet das Coisas.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🔗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Saiba mais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504355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61319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Aprendizagem Ativa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2919710"/>
            <a:ext cx="2599134" cy="1445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Abordagem 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prática e baseada em desafios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com aprendizagem colaborativa que coloca as alunas no centro do processo criativo e tecnológico.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🔗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Ver vídeo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250528"/>
            <a:ext cx="2642369" cy="264236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67398" y="616446"/>
            <a:ext cx="716087" cy="201885"/>
          </a:xfrm>
          <a:prstGeom prst="roundRect">
            <a:avLst>
              <a:gd name="adj" fmla="val 22120"/>
            </a:avLst>
          </a:prstGeom>
          <a:solidFill>
            <a:srgbClr val="E1E1EA"/>
          </a:solidFill>
          <a:ln/>
        </p:spPr>
      </p:sp>
      <p:sp>
        <p:nvSpPr>
          <p:cNvPr id="4" name="Text 1"/>
          <p:cNvSpPr/>
          <p:nvPr/>
        </p:nvSpPr>
        <p:spPr>
          <a:xfrm>
            <a:off x="3547095" y="656258"/>
            <a:ext cx="1013892" cy="122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SOLUÇÃO 2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467398" y="868114"/>
            <a:ext cx="5185172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Programas de Especialização Técnica</a:t>
            </a:r>
            <a:endParaRPr lang="en-US" sz="2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7398" y="1838846"/>
            <a:ext cx="1645295" cy="268813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671739" y="1986037"/>
            <a:ext cx="1293763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CyberMe Launchpad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3671739" y="2525985"/>
            <a:ext cx="1293763" cy="18538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Programa acelerador de </a:t>
            </a:r>
            <a:pPr algn="l" indent="0" marL="0">
              <a:lnSpc>
                <a:spcPct val="129000"/>
              </a:lnSpc>
              <a:buNone/>
            </a:pPr>
            <a:r>
              <a:rPr lang="en-US" sz="10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50 horas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em cibersegurança para jovens mulheres, alinhado com a certificação CompTIA Security+, com foco em competências reais e colaboração.</a:t>
            </a:r>
            <a:endParaRPr lang="en-US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7262" y="1838846"/>
            <a:ext cx="1645369" cy="26881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41603" y="1986037"/>
            <a:ext cx="1293837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CyberMe Interactive Tool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5441603" y="2525985"/>
            <a:ext cx="1293837" cy="18538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48 desafios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 cibersegurança com badges de reconhecimento de competências, tornando a aprendizagem envolvente e mensurável.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7200" y="1838846"/>
            <a:ext cx="1645295" cy="268813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11541" y="1986037"/>
            <a:ext cx="1293763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Competências Transversais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7211541" y="2525985"/>
            <a:ext cx="1293763" cy="14418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Foco em resolução de problemas, trabalho em equipa e </a:t>
            </a:r>
            <a:pPr algn="l" indent="0" marL="0">
              <a:lnSpc>
                <a:spcPct val="129000"/>
              </a:lnSpc>
              <a:buNone/>
            </a:pPr>
            <a:r>
              <a:rPr lang="en-US" sz="10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desenvolvimento de liderança</a:t>
            </a:r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para além das competências técnicas.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36" y="372889"/>
            <a:ext cx="3298254" cy="43977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09947"/>
            <a:ext cx="4722763" cy="1225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Solução 3: Combater Estereótipos e Criar Modelos de Referência</a:t>
            </a:r>
            <a:endParaRPr lang="en-US" sz="25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815778"/>
            <a:ext cx="326678" cy="32667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02336" y="1815778"/>
            <a:ext cx="424554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Campanhas de Sucesso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4402336" y="2092151"/>
            <a:ext cx="4245546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Histórias inspiradoras de mulheres na tecnologia que desafiam os estereótipos e tornam as carreiras TIC concretas e alcançáveis para as jovens.</a:t>
            </a:r>
            <a:endParaRPr lang="en-US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935635"/>
            <a:ext cx="326678" cy="32667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02336" y="2935635"/>
            <a:ext cx="424554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Mentoria e Networking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4402336" y="3212009"/>
            <a:ext cx="4245546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Ligação entre alunas e profissionais femininas em TIC, criando relações de mentoria que sustentam o percurso académico e profissional.</a:t>
            </a:r>
            <a:endParaRPr lang="en-US" sz="10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854648"/>
            <a:ext cx="326678" cy="32667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402336" y="3854648"/>
            <a:ext cx="4245546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Mudar a Narrativa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4402336" y="4131022"/>
            <a:ext cx="4245546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Envolver educadores e instituições na desconstrução de crenças sobre género e tecnologia, promovendo ambientes inclusivos desde o início da escolaridade.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94022" y="768325"/>
            <a:ext cx="2832422" cy="3606850"/>
          </a:xfrm>
          <a:prstGeom prst="roundRect">
            <a:avLst>
              <a:gd name="adj" fmla="val 3604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35781" y="927795"/>
            <a:ext cx="763786" cy="215354"/>
          </a:xfrm>
          <a:prstGeom prst="roundRect">
            <a:avLst>
              <a:gd name="adj" fmla="val 22119"/>
            </a:avLst>
          </a:prstGeom>
          <a:noFill/>
          <a:ln w="4763">
            <a:solidFill>
              <a:srgbClr val="1B1B2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0837" y="970285"/>
            <a:ext cx="1050875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SOLUÇÃO 4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35781" y="1199852"/>
            <a:ext cx="2548905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Programa Nacional das Raparigas nas STEM</a:t>
            </a:r>
            <a:endParaRPr lang="en-US" sz="2750" dirty="0"/>
          </a:p>
        </p:txBody>
      </p:sp>
      <p:sp>
        <p:nvSpPr>
          <p:cNvPr id="6" name="Text 4"/>
          <p:cNvSpPr/>
          <p:nvPr/>
        </p:nvSpPr>
        <p:spPr>
          <a:xfrm>
            <a:off x="535781" y="3113559"/>
            <a:ext cx="2548905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Aprovado em 2025, este programa nacional representa o compromisso formal do Estado português com a igualdade de género nas áreas STEM e TIC.</a:t>
            </a:r>
            <a:endParaRPr lang="en-US" sz="11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988" y="1087487"/>
            <a:ext cx="5177582" cy="216046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511361" y="1187053"/>
            <a:ext cx="1177210" cy="147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Atração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511361" y="1376060"/>
            <a:ext cx="2017933" cy="11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Incentivar raparigas a escolher carreiras STEM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6511443" y="1890108"/>
            <a:ext cx="1177209" cy="147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Retenção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6511443" y="2079116"/>
            <a:ext cx="2017933" cy="11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Manter jovens envolvidas e motivadas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6511443" y="2615318"/>
            <a:ext cx="1177209" cy="147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Progressão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6511443" y="2804326"/>
            <a:ext cx="2017933" cy="235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Apoiar avanço profissional das mulheres em TIC</a:t>
            </a:r>
            <a:endParaRPr lang="en-US" sz="700" dirty="0"/>
          </a:p>
        </p:txBody>
      </p:sp>
      <p:sp>
        <p:nvSpPr>
          <p:cNvPr id="14" name="Text 11"/>
          <p:cNvSpPr/>
          <p:nvPr/>
        </p:nvSpPr>
        <p:spPr>
          <a:xfrm>
            <a:off x="3474988" y="3407420"/>
            <a:ext cx="517758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programa integra-se na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Estratégia Digital Nacional até 2030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com ações concretas e metas alinhadas com os objetivos europeus de igualdade de género no digital.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696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Próximos Passos para Educadores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571179"/>
            <a:ext cx="141759" cy="14175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1775371"/>
            <a:ext cx="2622724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5" name="Text 2"/>
          <p:cNvSpPr/>
          <p:nvPr/>
        </p:nvSpPr>
        <p:spPr>
          <a:xfrm>
            <a:off x="496119" y="1884313"/>
            <a:ext cx="2622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Integrar Plataformas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2190824"/>
            <a:ext cx="262272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Utilizar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Girls Go STEM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SparkDigiGirls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nas atividades letivas regulares e em projetos interdisciplinares.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0601" y="1571179"/>
            <a:ext cx="141759" cy="141759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260601" y="1775371"/>
            <a:ext cx="2622724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9" name="Text 5"/>
          <p:cNvSpPr/>
          <p:nvPr/>
        </p:nvSpPr>
        <p:spPr>
          <a:xfrm>
            <a:off x="3260601" y="1884313"/>
            <a:ext cx="2622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Formar Educadores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60601" y="2190824"/>
            <a:ext cx="262272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Participar em programas de capacitação para ensinar TIC de forma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inclusiva e sensível ao género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1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5083" y="1571179"/>
            <a:ext cx="141759" cy="141759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025083" y="1775371"/>
            <a:ext cx="2622724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3" name="Text 8"/>
          <p:cNvSpPr/>
          <p:nvPr/>
        </p:nvSpPr>
        <p:spPr>
          <a:xfrm>
            <a:off x="6025083" y="1884313"/>
            <a:ext cx="262272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Criar Ambientes Seguros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025083" y="2190824"/>
            <a:ext cx="262272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Garantir que as raparigas se sentem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bem-vindas, representadas e apoiadas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nas aulas de tecnologia.</a:t>
            </a:r>
            <a:endParaRPr lang="en-US" sz="11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136999"/>
            <a:ext cx="141759" cy="141759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96119" y="3341191"/>
            <a:ext cx="4004965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7" name="Text 11"/>
          <p:cNvSpPr/>
          <p:nvPr/>
        </p:nvSpPr>
        <p:spPr>
          <a:xfrm>
            <a:off x="496119" y="3450134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Conectar com a Indústria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96119" y="3756645"/>
            <a:ext cx="40049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Trazer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profissionais femininas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para partilhar experiências e servir de modelos de referência reais.</a:t>
            </a:r>
            <a:endParaRPr lang="en-US" sz="11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42842" y="3136999"/>
            <a:ext cx="141759" cy="141759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4642842" y="3341191"/>
            <a:ext cx="4004965" cy="1905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21" name="Text 14"/>
          <p:cNvSpPr/>
          <p:nvPr/>
        </p:nvSpPr>
        <p:spPr>
          <a:xfrm>
            <a:off x="4642842" y="3450134"/>
            <a:ext cx="40049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Monitorizar Progresso</a:t>
            </a:r>
            <a:endParaRPr lang="en-US" sz="1350" dirty="0"/>
          </a:p>
        </p:txBody>
      </p:sp>
      <p:sp>
        <p:nvSpPr>
          <p:cNvPr id="22" name="Text 15"/>
          <p:cNvSpPr/>
          <p:nvPr/>
        </p:nvSpPr>
        <p:spPr>
          <a:xfrm>
            <a:off x="4642842" y="3756645"/>
            <a:ext cx="40049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Acompanhar a evolução da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participação feminina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nas turmas de TIC e ajustar estratégias continuamente.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0411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Fontes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130623"/>
            <a:ext cx="8151763" cy="16086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ANACOM - Resolução do Conselho de Ministros n.º 175/2025, de 10 de novembro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Mulheres têm quase 80% menos probabilidade de aceder a profissões tecnológicas em Portugal - Human Resources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 mulheres no digital | Shaping Europe's digital future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Mulheres duplicaram nas TIC, mas proporção de diplomadas é a mais baixa em 20 anos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CyberMe - Unleashing the Cyber Potential of Young Women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SparkDigiGirls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B1B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2026-07-31T14:15:33Z</dcterms:created>
  <dcterms:modified xsi:type="dcterms:W3CDTF">2026-07-31T14:15:33Z</dcterms:modified>
</cp:coreProperties>
</file>