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2"/>
  </p:notesMasterIdLst>
  <p:sldIdLst>
    <p:sldId id="256" r:id="rId2"/>
    <p:sldId id="306" r:id="rId3"/>
    <p:sldId id="261" r:id="rId4"/>
    <p:sldId id="257" r:id="rId5"/>
    <p:sldId id="259" r:id="rId6"/>
    <p:sldId id="258" r:id="rId7"/>
    <p:sldId id="260" r:id="rId8"/>
    <p:sldId id="262" r:id="rId9"/>
    <p:sldId id="284" r:id="rId10"/>
    <p:sldId id="263" r:id="rId11"/>
    <p:sldId id="264" r:id="rId12"/>
    <p:sldId id="266" r:id="rId13"/>
    <p:sldId id="265" r:id="rId14"/>
    <p:sldId id="267" r:id="rId15"/>
    <p:sldId id="301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302" r:id="rId25"/>
    <p:sldId id="277" r:id="rId26"/>
    <p:sldId id="278" r:id="rId27"/>
    <p:sldId id="279" r:id="rId28"/>
    <p:sldId id="280" r:id="rId29"/>
    <p:sldId id="281" r:id="rId30"/>
    <p:sldId id="307" r:id="rId31"/>
    <p:sldId id="299" r:id="rId32"/>
    <p:sldId id="304" r:id="rId33"/>
    <p:sldId id="303" r:id="rId34"/>
    <p:sldId id="282" r:id="rId35"/>
    <p:sldId id="300" r:id="rId36"/>
    <p:sldId id="283" r:id="rId37"/>
    <p:sldId id="286" r:id="rId38"/>
    <p:sldId id="287" r:id="rId39"/>
    <p:sldId id="288" r:id="rId40"/>
    <p:sldId id="289" r:id="rId41"/>
    <p:sldId id="297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308" r:id="rId50"/>
    <p:sldId id="298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elaide Martins" initials="AM" lastIdx="1" clrIdx="0">
    <p:extLst>
      <p:ext uri="{19B8F6BF-5375-455C-9EA6-DF929625EA0E}">
        <p15:presenceInfo xmlns:p15="http://schemas.microsoft.com/office/powerpoint/2012/main" userId="S::adelaide.martins.410@aemlaranjeira.pt::1af24698-0d8c-4b0f-803b-c92319be9f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979" autoAdjust="0"/>
  </p:normalViewPr>
  <p:slideViewPr>
    <p:cSldViewPr snapToGrid="0">
      <p:cViewPr varScale="1">
        <p:scale>
          <a:sx n="87" d="100"/>
          <a:sy n="87" d="100"/>
        </p:scale>
        <p:origin x="31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A5D4D-568F-49D1-95FA-6FAEAC6A0DA7}" type="datetimeFigureOut">
              <a:rPr lang="pt-PT" smtClean="0"/>
              <a:t>24/07/2026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0C126-BFD4-4A61-B164-CC41BCF50E3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6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126-BFD4-4A61-B164-CC41BCF50E3D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6874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126-BFD4-4A61-B164-CC41BCF50E3D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2465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126-BFD4-4A61-B164-CC41BCF50E3D}" type="slidenum">
              <a:rPr lang="pt-PT" smtClean="0"/>
              <a:t>32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389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35E1E-FA74-4D1D-B3BF-0185EF3F3BE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E04E-5305-4428-A698-31FD8C05DED2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83C07-3836-456B-B744-4761E1ECFCC2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1541-81D4-4506-A8BB-E6426026151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B2050-49F8-4528-A772-138BBE384B9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EBE31-68F3-46B1-BC77-B6962600BF82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17E8-B7E8-448A-9C1F-EF92EF27E6FE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E14D-9E14-4E6E-AC9F-8E1EC74A8E4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F98E0-9A26-4AB5-9024-AFE09FB08BA0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E97C-FF2D-46ED-9C1D-A9A8735190E4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4123-96A7-4B33-AFD4-26714A1D9404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4D91-047D-4917-9E1B-53963248764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11A0-53A7-4C21-9FD1-A1599F76DA77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B4C8-22B9-42D2-9C2C-4AEF79AB9685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7842D-BB5A-489E-AFC5-4E8D57740E8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CEF7-3C71-4DEE-ACA1-0DAA086553A5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51368-C102-4346-BC8F-52D116C8A340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0.jpeg"/><Relationship Id="rId7" Type="http://schemas.openxmlformats.org/officeDocument/2006/relationships/image" Target="../media/image4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imentacaosaudavel.dgs.pt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JIjrVCZJnc?feature=oembed" TargetMode="External"/><Relationship Id="rId5" Type="http://schemas.openxmlformats.org/officeDocument/2006/relationships/image" Target="../media/image49.jpeg"/><Relationship Id="rId4" Type="http://schemas.openxmlformats.org/officeDocument/2006/relationships/image" Target="../media/image26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1BB9C-0A3F-08A4-8C38-AA83EC389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6692" y="286328"/>
            <a:ext cx="6627534" cy="1981890"/>
          </a:xfrm>
        </p:spPr>
        <p:txBody>
          <a:bodyPr/>
          <a:lstStyle/>
          <a:p>
            <a:r>
              <a:rPr lang="pt-PT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Sessão 1º ciclo</a:t>
            </a:r>
            <a:br>
              <a:rPr lang="pt-PT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pt-PT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2025/26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C6AC46-FD41-7993-6B37-057433769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735" y="2765790"/>
            <a:ext cx="5135418" cy="2352577"/>
          </a:xfrm>
        </p:spPr>
        <p:txBody>
          <a:bodyPr>
            <a:normAutofit/>
          </a:bodyPr>
          <a:lstStyle/>
          <a:p>
            <a:pPr marL="628650" indent="-628650"/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OBRA : “ SOPA VERDE “</a:t>
            </a:r>
          </a:p>
          <a:p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   Escritora : Ângela Madeira </a:t>
            </a:r>
          </a:p>
          <a:p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Ilustrador :</a:t>
            </a:r>
            <a:r>
              <a:rPr lang="pt-PT" b="1" dirty="0" err="1">
                <a:solidFill>
                  <a:schemeClr val="accent2">
                    <a:lumMod val="50000"/>
                  </a:schemeClr>
                </a:solidFill>
              </a:rPr>
              <a:t>Till</a:t>
            </a:r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PT" b="1" dirty="0" err="1">
                <a:solidFill>
                  <a:schemeClr val="accent2">
                    <a:lumMod val="50000"/>
                  </a:schemeClr>
                </a:solidFill>
              </a:rPr>
              <a:t>Charlier</a:t>
            </a:r>
            <a:endParaRPr lang="pt-PT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Editora: OQO</a:t>
            </a:r>
          </a:p>
        </p:txBody>
      </p:sp>
      <p:pic>
        <p:nvPicPr>
          <p:cNvPr id="1026" name="Picture 2" descr="Sopa verde - Editora en Pontevedra | OQO">
            <a:extLst>
              <a:ext uri="{FF2B5EF4-FFF2-40B4-BE49-F238E27FC236}">
                <a16:creationId xmlns:a16="http://schemas.microsoft.com/office/drawing/2014/main" id="{4B6418B4-5D93-B543-DED2-8C531A188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35" y="39066"/>
            <a:ext cx="6027884" cy="6818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F7D2F5C-BCF0-CCFF-E291-CA69FA48B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4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he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D09018-290D-CAC4-97C2-3FBF075D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4" y="168938"/>
            <a:ext cx="2649682" cy="6477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5BA057E-F6FC-6E08-BC64-355DBB613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63" y="816638"/>
            <a:ext cx="5247409" cy="58724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bolo de chocolate –disse o coelho .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- É castanho e eu não gosto de castanho .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Eu só gosto de verde .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mastigou umas folhinhas de alface.</a:t>
            </a:r>
          </a:p>
        </p:txBody>
      </p:sp>
      <p:pic>
        <p:nvPicPr>
          <p:cNvPr id="1026" name="Picture 2" descr="GIFs de coelhinhos bonitos - 105 imagens animadas do gif para livre |  USAGIF.com">
            <a:extLst>
              <a:ext uri="{FF2B5EF4-FFF2-40B4-BE49-F238E27FC236}">
                <a16:creationId xmlns:a16="http://schemas.microsoft.com/office/drawing/2014/main" id="{52626E1F-55B4-CA04-1200-4B09FDBD1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763" y="563417"/>
            <a:ext cx="5638801" cy="58430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4C101E4-1EDC-78DF-C6F2-BCBF90EFC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6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31CB8-B4E9-D22D-E309-924AF441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5" y="0"/>
            <a:ext cx="5586659" cy="74814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D2DE650-5ADD-B12E-81A1-E0C02A29C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" y="896425"/>
            <a:ext cx="5586659" cy="6048071"/>
          </a:xfrm>
          <a:pattFill prst="lgConfetti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 formiga foi chamar o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rato,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que vasculhava o caixote do lixo. 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E o rato trouxe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dois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bocadinhos de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tomate.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tomate –disse o coelho.</a:t>
            </a:r>
          </a:p>
          <a:p>
            <a:pPr marL="0" indent="0">
              <a:buNone/>
            </a:pP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-É vermelho e eu não gosto de vermelho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pt-P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t-P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8" descr="Sopa verde - Editora en Pontevedra | OQO">
            <a:extLst>
              <a:ext uri="{FF2B5EF4-FFF2-40B4-BE49-F238E27FC236}">
                <a16:creationId xmlns:a16="http://schemas.microsoft.com/office/drawing/2014/main" id="{DFADE0BC-0D5A-035F-D805-D76C1C58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94" y="-1"/>
            <a:ext cx="6470853" cy="6858001"/>
          </a:xfrm>
          <a:prstGeom prst="rect">
            <a:avLst/>
          </a:prstGeom>
          <a:pattFill prst="lgCheck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D382883-E0A4-96A9-E8B2-C5DBA2F0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676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E52C5-823A-8E78-9749-3FF58DFF1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42" y="131617"/>
            <a:ext cx="3053002" cy="658091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 </a:t>
            </a:r>
          </a:p>
        </p:txBody>
      </p:sp>
      <p:pic>
        <p:nvPicPr>
          <p:cNvPr id="5" name="Picture 2" descr="Sopa verde | Fundación Dfa">
            <a:extLst>
              <a:ext uri="{FF2B5EF4-FFF2-40B4-BE49-F238E27FC236}">
                <a16:creationId xmlns:a16="http://schemas.microsoft.com/office/drawing/2014/main" id="{717136B5-8006-1449-3DA5-121B28FE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779" y="664861"/>
            <a:ext cx="5298843" cy="59093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F5C01D40-7E06-EA43-75F2-2D7F98A24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7" y="1091045"/>
            <a:ext cx="4969849" cy="5490987"/>
          </a:xfrm>
        </p:spPr>
        <p:txBody>
          <a:bodyPr/>
          <a:lstStyle/>
          <a:p>
            <a:pPr marL="0" indent="0">
              <a:buNone/>
            </a:pPr>
            <a:r>
              <a:rPr lang="pt-PT" sz="4400" b="1" dirty="0">
                <a:latin typeface="Calibri" panose="020F0502020204030204" pitchFamily="34" charset="0"/>
                <a:cs typeface="Calibri" panose="020F0502020204030204" pitchFamily="34" charset="0"/>
              </a:rPr>
              <a:t>Eu só gosto de verde.</a:t>
            </a:r>
            <a:endParaRPr lang="pt-PT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E mastigou uns raminhos de brócolos.</a:t>
            </a:r>
          </a:p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27391144-B650-29C2-F4F0-0700C1F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2" descr="Brocolis Rocco Freddy GIFs - Find &amp; Share on GIPHY">
            <a:extLst>
              <a:ext uri="{FF2B5EF4-FFF2-40B4-BE49-F238E27FC236}">
                <a16:creationId xmlns:a16="http://schemas.microsoft.com/office/drawing/2014/main" id="{23A920CC-8892-73AA-E786-E9DAB55AB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03" y="-110493"/>
            <a:ext cx="3823160" cy="27065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mato GIFs | Tenor">
            <a:extLst>
              <a:ext uri="{FF2B5EF4-FFF2-40B4-BE49-F238E27FC236}">
                <a16:creationId xmlns:a16="http://schemas.microsoft.com/office/drawing/2014/main" id="{27B4B36E-553C-5799-837A-F87C90777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137" y="4643053"/>
            <a:ext cx="1243914" cy="11563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0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F829-561F-AF1F-4339-2B48BA93F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09" y="10391"/>
            <a:ext cx="3460173" cy="617681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pt-PT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B560AF0-2A2E-93DD-ED90-5525853F2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08" y="693882"/>
            <a:ext cx="6610927" cy="61641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formiga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e o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rato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foram 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chamar o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pato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, que nadava no lago .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E o pato trouxe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três fatias de pão.</a:t>
            </a:r>
          </a:p>
          <a:p>
            <a:pPr marL="0" indent="0">
              <a:buNone/>
            </a:pP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-Não gosto de pão-disse o coelho.</a:t>
            </a:r>
          </a:p>
          <a:p>
            <a:pPr marL="0" indent="0">
              <a:buNone/>
            </a:pP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-É branco e eu não gosto de branco.</a:t>
            </a:r>
          </a:p>
          <a:p>
            <a:pPr marL="0" indent="0">
              <a:buNone/>
            </a:pP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Eu só gosto de verde.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E mastigou umas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folhas de couve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122" name="Picture 2" descr="Mallard GIFs | Tenor">
            <a:extLst>
              <a:ext uri="{FF2B5EF4-FFF2-40B4-BE49-F238E27FC236}">
                <a16:creationId xmlns:a16="http://schemas.microsoft.com/office/drawing/2014/main" id="{FBF53629-BBE1-6C9D-FF36-3F71F80E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108" y="1088168"/>
            <a:ext cx="4300903" cy="4306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0FA29C7-1692-5DBE-6F40-5AD93BB2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050" name="Picture 2" descr="84.000+ Couve fotos de stock, imagens e fotos royalty-free - iStock">
            <a:extLst>
              <a:ext uri="{FF2B5EF4-FFF2-40B4-BE49-F238E27FC236}">
                <a16:creationId xmlns:a16="http://schemas.microsoft.com/office/drawing/2014/main" id="{6A0A5515-4D97-39BD-5440-35B7479FA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349" y="4899290"/>
            <a:ext cx="1914286" cy="17546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atias de pão 13795073 PNG">
            <a:extLst>
              <a:ext uri="{FF2B5EF4-FFF2-40B4-BE49-F238E27FC236}">
                <a16:creationId xmlns:a16="http://schemas.microsoft.com/office/drawing/2014/main" id="{BDA994BC-7B7E-C029-B4CC-A07D83950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8475">
            <a:off x="5912725" y="-325092"/>
            <a:ext cx="1852122" cy="24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672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FDAC-5423-34A2-341A-05D2ADF6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91306" cy="831274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pt-PT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E074D4C-3099-1D48-705C-0B28EE0EA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7863" y="897924"/>
            <a:ext cx="5753466" cy="6322541"/>
          </a:xfr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formiga ,o rato e o pato 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foram chamar o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gato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,que dormia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no telhado .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E o gato trouxe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quatro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sardinhas .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sardinhas –disse o coelho .</a:t>
            </a:r>
          </a:p>
          <a:p>
            <a:pPr marL="0" indent="0">
              <a:buNone/>
            </a:pPr>
            <a:endParaRPr lang="pt-P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dirty="0"/>
          </a:p>
        </p:txBody>
      </p:sp>
      <p:pic>
        <p:nvPicPr>
          <p:cNvPr id="6146" name="Picture 2" descr="Sopa Verde - Ángela Madeira ( 3 años) - La Virgen del Camino (León)">
            <a:extLst>
              <a:ext uri="{FF2B5EF4-FFF2-40B4-BE49-F238E27FC236}">
                <a16:creationId xmlns:a16="http://schemas.microsoft.com/office/drawing/2014/main" id="{619A5194-1FC8-EA3C-6CC8-085191416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307" y="1"/>
            <a:ext cx="6486398" cy="743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CE7D98A-966D-0944-8381-9D953172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 descr="Clouds background video on Make a GIF">
            <a:extLst>
              <a:ext uri="{FF2B5EF4-FFF2-40B4-BE49-F238E27FC236}">
                <a16:creationId xmlns:a16="http://schemas.microsoft.com/office/drawing/2014/main" id="{0DF4DF41-259C-FBEE-CD37-A812997CA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835">
            <a:off x="5690454" y="-183600"/>
            <a:ext cx="6445242" cy="23853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093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82906-7E33-A684-5B48-62E06646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26" y="181232"/>
            <a:ext cx="8596668" cy="97206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pt-PT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9F09AC3-2DB8-F5A2-5A08-22DA91EAD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16" y="1524001"/>
            <a:ext cx="7447006" cy="5247502"/>
          </a:xfrm>
        </p:spPr>
        <p:txBody>
          <a:bodyPr/>
          <a:lstStyle/>
          <a:p>
            <a:pPr marL="0" indent="0">
              <a:buNone/>
            </a:pPr>
            <a:r>
              <a:rPr lang="pt-PT" sz="4800" b="1" dirty="0">
                <a:latin typeface="Calibri" panose="020F0502020204030204" pitchFamily="34" charset="0"/>
                <a:cs typeface="Calibri" panose="020F0502020204030204" pitchFamily="34" charset="0"/>
              </a:rPr>
              <a:t>-São cinzentas e eu não gosto de cinzento.</a:t>
            </a:r>
          </a:p>
          <a:p>
            <a:pPr marL="0" indent="0">
              <a:buNone/>
            </a:pPr>
            <a:r>
              <a:rPr lang="pt-PT" sz="4800" b="1" dirty="0">
                <a:latin typeface="Calibri" panose="020F0502020204030204" pitchFamily="34" charset="0"/>
                <a:cs typeface="Calibri" panose="020F0502020204030204" pitchFamily="34" charset="0"/>
              </a:rPr>
              <a:t>-Eu só gosto de verde .</a:t>
            </a:r>
          </a:p>
          <a:p>
            <a:pPr marL="0" indent="0">
              <a:buNone/>
            </a:pPr>
            <a:r>
              <a:rPr lang="pt-PT" sz="4800" dirty="0">
                <a:latin typeface="Calibri" panose="020F0502020204030204" pitchFamily="34" charset="0"/>
                <a:cs typeface="Calibri" panose="020F0502020204030204" pitchFamily="34" charset="0"/>
              </a:rPr>
              <a:t>E mastigou umas ervilhas.</a:t>
            </a:r>
            <a:endParaRPr lang="pt-PT" sz="4800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2283A4D-0EFB-AF3A-2D8A-79F9B818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098" name="Picture 2" descr="Peas, bohne , erbsen , animated , gemüse , vegetable , green , moonflower26  - GIF animado grátis - PicMix">
            <a:extLst>
              <a:ext uri="{FF2B5EF4-FFF2-40B4-BE49-F238E27FC236}">
                <a16:creationId xmlns:a16="http://schemas.microsoft.com/office/drawing/2014/main" id="{EC110F8D-E2B5-73F3-50BC-2E125857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044" y="1524001"/>
            <a:ext cx="463489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162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53F2-FFF8-5679-308D-1899F2108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6" y="10390"/>
            <a:ext cx="6584040" cy="955965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084F94E-99CA-F42A-DB02-F96A7C062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8650" y="869536"/>
            <a:ext cx="6725396" cy="5881255"/>
          </a:xfr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formiga ,o rato o pato e o gato 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foram chamar o 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porco 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que 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rebolava no charco.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E o porco trouxe  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cinco beringelas. </a:t>
            </a:r>
            <a:endParaRPr lang="pt-PT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Dirt Pig GIF - Dirt Pig Hump - Discover &amp; Share GIFs">
            <a:extLst>
              <a:ext uri="{FF2B5EF4-FFF2-40B4-BE49-F238E27FC236}">
                <a16:creationId xmlns:a16="http://schemas.microsoft.com/office/drawing/2014/main" id="{F2C00DE2-935C-6CD0-345C-08EA25E6A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48" y="72736"/>
            <a:ext cx="5971309" cy="671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5 peças de berinjela artificial de simulação de imitação de vegetais  Lorigun para decoração de casa | Amazon.com.br">
            <a:extLst>
              <a:ext uri="{FF2B5EF4-FFF2-40B4-BE49-F238E27FC236}">
                <a16:creationId xmlns:a16="http://schemas.microsoft.com/office/drawing/2014/main" id="{3CD2F6E3-0D2E-9BCB-C232-821843DA2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" y="4169791"/>
            <a:ext cx="6584040" cy="261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42341E8E-31B8-977D-9765-5F45E7AE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76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0A879-E6DA-3E9E-6CE2-D0E3C250C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65" y="65902"/>
            <a:ext cx="5090983" cy="939113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pt-PT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36C88E-07E9-7811-781D-A50747A53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1417"/>
            <a:ext cx="5233554" cy="5786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beringela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 –disse o coelho.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-São roxas e eu não gosto de roxo 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-Eu só gosto de verde 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E mastigou umas folhinhas de espinafres.</a:t>
            </a:r>
          </a:p>
        </p:txBody>
      </p:sp>
      <p:pic>
        <p:nvPicPr>
          <p:cNvPr id="8194" name="Picture 2" descr="Sopa verde - YouTube">
            <a:extLst>
              <a:ext uri="{FF2B5EF4-FFF2-40B4-BE49-F238E27FC236}">
                <a16:creationId xmlns:a16="http://schemas.microsoft.com/office/drawing/2014/main" id="{D51C8574-47A5-1E91-5BA6-982FEC63D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554" y="140276"/>
            <a:ext cx="6809509" cy="6717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B210215-C198-E32A-59E6-E5F6B4565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78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C07308-A402-A2E6-EF0D-5C35EBA9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91" y="83127"/>
            <a:ext cx="4798447" cy="733511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PT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E024BA9-8359-39A4-F171-A46CB888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26" y="816639"/>
            <a:ext cx="4572282" cy="5589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/>
              <a:t>A </a:t>
            </a:r>
            <a:r>
              <a:rPr lang="pt-PT" sz="3200" b="1" dirty="0"/>
              <a:t>formiga ,o rato ,o pato, o gato e o porco </a:t>
            </a:r>
            <a:r>
              <a:rPr lang="pt-PT" sz="3200" dirty="0"/>
              <a:t>foram chamar o </a:t>
            </a:r>
            <a:r>
              <a:rPr lang="pt-PT" sz="3200" b="1" dirty="0"/>
              <a:t>burro </a:t>
            </a:r>
            <a:r>
              <a:rPr lang="pt-PT" sz="3200" dirty="0"/>
              <a:t>,</a:t>
            </a:r>
          </a:p>
          <a:p>
            <a:pPr marL="0" indent="0">
              <a:buNone/>
            </a:pPr>
            <a:r>
              <a:rPr lang="pt-PT" sz="3200" dirty="0"/>
              <a:t>que </a:t>
            </a:r>
            <a:r>
              <a:rPr lang="pt-PT" sz="3200" b="1" dirty="0"/>
              <a:t>zurrava</a:t>
            </a:r>
            <a:r>
              <a:rPr lang="pt-PT" sz="3200" dirty="0"/>
              <a:t> no estábulo. </a:t>
            </a:r>
          </a:p>
          <a:p>
            <a:pPr marL="0" indent="0">
              <a:buNone/>
            </a:pPr>
            <a:r>
              <a:rPr lang="pt-PT" sz="3200" dirty="0"/>
              <a:t>E o burro trouxe </a:t>
            </a:r>
            <a:r>
              <a:rPr lang="pt-PT" sz="3200" b="1" dirty="0"/>
              <a:t>seis cenouras.</a:t>
            </a:r>
          </a:p>
        </p:txBody>
      </p:sp>
      <p:pic>
        <p:nvPicPr>
          <p:cNvPr id="9218" name="Picture 2" descr="Presentación de PowerPoint">
            <a:extLst>
              <a:ext uri="{FF2B5EF4-FFF2-40B4-BE49-F238E27FC236}">
                <a16:creationId xmlns:a16="http://schemas.microsoft.com/office/drawing/2014/main" id="{333E1048-A5C3-DA22-825F-3EB1CB028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43" y="0"/>
            <a:ext cx="7224866" cy="6998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681BF54-8270-F221-35F9-4482FA3C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" name="Picture 4" descr="EMBALAGEM C/ 6 CENOURAS MEDIAS | NSW Nacionais e Importados | Wimport">
            <a:extLst>
              <a:ext uri="{FF2B5EF4-FFF2-40B4-BE49-F238E27FC236}">
                <a16:creationId xmlns:a16="http://schemas.microsoft.com/office/drawing/2014/main" id="{EED7F7F1-9C18-2AB5-FE03-DEF73F5F3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201">
            <a:off x="8421217" y="-156277"/>
            <a:ext cx="3735057" cy="24486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om Gravado">
            <a:hlinkClick r:id="" action="ppaction://media"/>
            <a:extLst>
              <a:ext uri="{FF2B5EF4-FFF2-40B4-BE49-F238E27FC236}">
                <a16:creationId xmlns:a16="http://schemas.microsoft.com/office/drawing/2014/main" id="{C043CD3D-FC16-CE0D-5949-E6284E688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5319" y="4964392"/>
            <a:ext cx="1750413" cy="10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1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he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3D777-7EE2-CE8B-CAEB-37973D3D1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92" y="93519"/>
            <a:ext cx="6130636" cy="1007918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pt-PT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26677C9-680B-BDE0-9FF8-C355684C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92" y="1219199"/>
            <a:ext cx="6130636" cy="5545283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-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cenouras 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–disse o coelho 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-São cor de laranja e eu não gosto de cor de laranja 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Eu só gosto de verde .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E mastigou umas alcachofras.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Picture 4" descr="Alcachofra: Como plantar alcachofras | Planeta Huerto">
            <a:extLst>
              <a:ext uri="{FF2B5EF4-FFF2-40B4-BE49-F238E27FC236}">
                <a16:creationId xmlns:a16="http://schemas.microsoft.com/office/drawing/2014/main" id="{2FC16315-74BC-E145-BD27-CE567D49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21" y="103907"/>
            <a:ext cx="5811979" cy="6556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65CAA9D-880F-6B47-CC59-A306367F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1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AC8623DA-8822-5F74-EAFB-D16F9F196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3261" y="156518"/>
            <a:ext cx="6598093" cy="654496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B3A828-EB48-0AF1-81A2-364B5702A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53" y="541637"/>
            <a:ext cx="3245708" cy="5774724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PT" sz="5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16</a:t>
            </a:r>
            <a:r>
              <a:rPr lang="pt-PT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de outubro, Dia Mundial da Alimentação Saudável</a:t>
            </a:r>
            <a:br>
              <a:rPr lang="pt-PT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pt-PT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PT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RODA DOS ALIMENTOS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2EADA4E-2102-3485-D992-3B6EE7C19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450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1B26C-193B-6964-8180-3D834CDBB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504707" cy="816638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74F1F25-5235-ADE0-FB52-28A28A268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43" y="816639"/>
            <a:ext cx="6373633" cy="6004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formiga ,o rato ,o pato, o porco, e o burro 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foram chamar a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vaca, 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que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ruminava e mugia 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no prado. </a:t>
            </a: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a vaca trouxe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sete maçarocas de milho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250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0209187A-885D-17D2-9964-9A9B38ED3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848" y="3644133"/>
            <a:ext cx="1132609" cy="321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w Vaca GIF by xanceda - Find &amp; Share on GIPHY">
            <a:extLst>
              <a:ext uri="{FF2B5EF4-FFF2-40B4-BE49-F238E27FC236}">
                <a16:creationId xmlns:a16="http://schemas.microsoft.com/office/drawing/2014/main" id="{7CAEA817-13A5-2139-1368-9E25D033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84" y="36367"/>
            <a:ext cx="5710652" cy="3782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F7978FCA-0FB4-83CD-E42B-02568A797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641" y="3644134"/>
            <a:ext cx="1132609" cy="321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ED2C6685-A58D-F847-55D5-DBEF5613B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801" y="3621228"/>
            <a:ext cx="1132609" cy="321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81214F0E-108D-B2AC-A942-B77E78F14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96" y="3621230"/>
            <a:ext cx="1132609" cy="321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54A7A947-31DB-C737-4A40-C646159B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04" y="3644133"/>
            <a:ext cx="1132609" cy="32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ECF6B32E-2260-E29A-5C1E-BEFE7BC1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012" y="3621230"/>
            <a:ext cx="1132610" cy="32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No mês das festas juninas, preço médio da espiga de milho é de R$ 1,08 em  Natal, aponta Procon | Rio Grande do Norte | G1">
            <a:extLst>
              <a:ext uri="{FF2B5EF4-FFF2-40B4-BE49-F238E27FC236}">
                <a16:creationId xmlns:a16="http://schemas.microsoft.com/office/drawing/2014/main" id="{3760984E-9312-4D0C-FCAA-FCC0BF1AC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881" y="3621228"/>
            <a:ext cx="753332" cy="32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ndulado duplo 9">
            <a:extLst>
              <a:ext uri="{FF2B5EF4-FFF2-40B4-BE49-F238E27FC236}">
                <a16:creationId xmlns:a16="http://schemas.microsoft.com/office/drawing/2014/main" id="{4CB5E23F-AF1C-C25C-69E2-A57D62D32E75}"/>
              </a:ext>
            </a:extLst>
          </p:cNvPr>
          <p:cNvSpPr/>
          <p:nvPr/>
        </p:nvSpPr>
        <p:spPr>
          <a:xfrm>
            <a:off x="4399005" y="5741773"/>
            <a:ext cx="2042700" cy="896875"/>
          </a:xfrm>
          <a:prstGeom prst="doubleWave">
            <a:avLst>
              <a:gd name="adj1" fmla="val 6250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 MAÇAROCAS DE MILHO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4E79EA75-24CD-FBEF-AD97-701E8F81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1" name="Som Gravado">
            <a:hlinkClick r:id="" action="ppaction://media"/>
            <a:extLst>
              <a:ext uri="{FF2B5EF4-FFF2-40B4-BE49-F238E27FC236}">
                <a16:creationId xmlns:a16="http://schemas.microsoft.com/office/drawing/2014/main" id="{CA14FC49-72CF-F397-4865-7AE15DF82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6355" y="5242690"/>
            <a:ext cx="1615079" cy="97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6BDB3D-4E33-ED78-73DA-5120726C6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9" y="74141"/>
            <a:ext cx="5704112" cy="58597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DFB3840-9868-5CF6-BD3B-5C0D2966C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8" y="660119"/>
            <a:ext cx="5704113" cy="61978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/>
              <a:t>-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Não gosto de milho 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–disse o coelho.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-É amarelo e eu não gosto de amarelo.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Eu só gosto de verde.</a:t>
            </a: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E mastigou um bocadinho de pimento 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-Não quero experimentar outras cores !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Nada é tão bom como o verde!</a:t>
            </a:r>
          </a:p>
          <a:p>
            <a:pPr marL="0" indent="0">
              <a:buNone/>
            </a:pPr>
            <a:endParaRPr lang="pt-P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t-P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266" name="Picture 2" descr="Sopa verde - Editora en Pontevedra | OQO">
            <a:extLst>
              <a:ext uri="{FF2B5EF4-FFF2-40B4-BE49-F238E27FC236}">
                <a16:creationId xmlns:a16="http://schemas.microsoft.com/office/drawing/2014/main" id="{319CD656-E096-1076-7F04-99FED1DB4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93" y="37070"/>
            <a:ext cx="6130477" cy="678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A361B21-9193-7E39-2497-5FC57B63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26" name="Picture 2" descr="Pin page">
            <a:extLst>
              <a:ext uri="{FF2B5EF4-FFF2-40B4-BE49-F238E27FC236}">
                <a16:creationId xmlns:a16="http://schemas.microsoft.com/office/drawing/2014/main" id="{6960AA80-D853-8655-8ED0-A25949E36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564" y="-96819"/>
            <a:ext cx="4410635" cy="30029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25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B996983-C786-03FC-A00D-8B4CB8F51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6095998" cy="677911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Sopa verde</a:t>
            </a:r>
            <a:endParaRPr lang="pt-PT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formiga ,o rato ,o pato, o gato, o porco ,o burro 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a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vaca,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preparavam-se para </a:t>
            </a: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ir procurar o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galo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que cacarejava as horas, quando o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mocho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muito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sábio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os interrompeu ,lá do alto da nogueira e disse :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12290" name="Picture 2" descr="Sopa verde | Fundación Dfa">
            <a:extLst>
              <a:ext uri="{FF2B5EF4-FFF2-40B4-BE49-F238E27FC236}">
                <a16:creationId xmlns:a16="http://schemas.microsoft.com/office/drawing/2014/main" id="{D58900CC-7323-2607-110C-C7C177CC7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195" y="78889"/>
            <a:ext cx="5971304" cy="670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0DD222D-3B75-B176-CCC4-EE7C04CE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6D6C42-0F64-F553-A84D-E363758E0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14" y="-17930"/>
            <a:ext cx="4680897" cy="3394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Owl - GIF animado gratis - PicMix">
            <a:extLst>
              <a:ext uri="{FF2B5EF4-FFF2-40B4-BE49-F238E27FC236}">
                <a16:creationId xmlns:a16="http://schemas.microsoft.com/office/drawing/2014/main" id="{27850F1A-1A0B-36EB-8BE5-1B1A5EEAD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80" y="354693"/>
            <a:ext cx="2775473" cy="339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51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87F23-F821-F04E-1B3E-F361CB14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4" y="102034"/>
            <a:ext cx="6446398" cy="1046549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7085FE-01D4-1D37-C563-7164325A5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4" y="1148583"/>
            <a:ext cx="6209731" cy="5373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Temos que acabar com esse vaivém de cores .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Vamos fazer uma sopa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02D30961-F518-0FBF-4BE1-96C7A6581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129517-7660-5E6C-8F88-DF2436BC6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49" y="1968958"/>
            <a:ext cx="6106098" cy="4889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Owl - GIF animado gratis - PicMix">
            <a:extLst>
              <a:ext uri="{FF2B5EF4-FFF2-40B4-BE49-F238E27FC236}">
                <a16:creationId xmlns:a16="http://schemas.microsoft.com/office/drawing/2014/main" id="{B36E2A45-BE13-1B84-2FB7-B002FBA5E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452" y="-193638"/>
            <a:ext cx="5260492" cy="53762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310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44267-9797-682D-CB0D-6E144B482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50" y="0"/>
            <a:ext cx="9585064" cy="13208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Sopa verde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F3F240F-86FD-7FBB-D17A-AF096747E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49" y="1775013"/>
            <a:ext cx="6379286" cy="4828390"/>
          </a:xfrm>
        </p:spPr>
        <p:txBody>
          <a:bodyPr>
            <a:normAutofit/>
          </a:bodyPr>
          <a:lstStyle/>
          <a:p>
            <a:r>
              <a:rPr lang="pt-PT" sz="5400" dirty="0">
                <a:latin typeface="Calibri" panose="020F0502020204030204" pitchFamily="34" charset="0"/>
                <a:cs typeface="Calibri" panose="020F0502020204030204" pitchFamily="34" charset="0"/>
              </a:rPr>
              <a:t>E sabem qual foi o truque que o mocho inventou ?</a:t>
            </a:r>
          </a:p>
          <a:p>
            <a:r>
              <a:rPr lang="pt-PT" sz="5400" dirty="0">
                <a:latin typeface="Calibri" panose="020F0502020204030204" pitchFamily="34" charset="0"/>
                <a:cs typeface="Calibri" panose="020F0502020204030204" pitchFamily="34" charset="0"/>
              </a:rPr>
              <a:t>Vamos ver …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1E0F85-AB38-88D8-EDDB-7A0AA3D8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124" name="Picture 4" descr="Find &amp; Share on GIPHY">
            <a:extLst>
              <a:ext uri="{FF2B5EF4-FFF2-40B4-BE49-F238E27FC236}">
                <a16:creationId xmlns:a16="http://schemas.microsoft.com/office/drawing/2014/main" id="{D3AD2596-11EF-EFC3-F327-F88828AD9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358" y="1391205"/>
            <a:ext cx="5143948" cy="50152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01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711F352-D7C8-E83A-79D5-DB908A1F8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857101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Deitou para uma panela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(1)</a:t>
            </a:r>
            <a:r>
              <a:rPr lang="pt-P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migalhinha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chocolate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,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os (2)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dois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bocadinhos de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tomate,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as (3)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três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fatias de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pão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as (4)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quatro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sardinhas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as (5)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beringelas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as (6)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seis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cenouras e </a:t>
            </a:r>
          </a:p>
          <a:p>
            <a:pPr marL="0" indent="0">
              <a:buNone/>
            </a:pP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as (7)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sete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maçarocas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PT" sz="3200" b="1" dirty="0">
                <a:latin typeface="Calibri" panose="020F0502020204030204" pitchFamily="34" charset="0"/>
                <a:cs typeface="Calibri" panose="020F0502020204030204" pitchFamily="34" charset="0"/>
              </a:rPr>
              <a:t>milho </a:t>
            </a:r>
            <a:r>
              <a:rPr lang="pt-PT" sz="3200" dirty="0">
                <a:latin typeface="Calibri" panose="020F0502020204030204" pitchFamily="34" charset="0"/>
                <a:cs typeface="Calibri" panose="020F0502020204030204" pitchFamily="34" charset="0"/>
              </a:rPr>
              <a:t>que o coelho não tinha querido provar.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14340" name="Picture 4" descr="OQO editora">
            <a:extLst>
              <a:ext uri="{FF2B5EF4-FFF2-40B4-BE49-F238E27FC236}">
                <a16:creationId xmlns:a16="http://schemas.microsoft.com/office/drawing/2014/main" id="{0A06E681-87F6-633B-50B3-4FE3E0B1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102" y="0"/>
            <a:ext cx="6484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7B28287-E90C-7286-0500-097F53FE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30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he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24CE6-E198-9658-329A-93C63237B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19" y="32516"/>
            <a:ext cx="5884422" cy="53584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pt-PT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140DBDD-8D1E-B868-AF37-86B2E684C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19" y="633846"/>
            <a:ext cx="5884422" cy="6130636"/>
          </a:xfrm>
          <a:pattFill prst="dot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Cobriu tudo com alface, brócolos ,couves ,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espinafres ,ervilhas, alcachofras e pimentos verdes 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Acrescentou água .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Mexeu e remexeu…</a:t>
            </a: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Cozeu e recozeu…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15362" name="Picture 2" descr="Panela Tradição Colonial De Ferro Fundido - 60 Litros | Amazon.com.br">
            <a:extLst>
              <a:ext uri="{FF2B5EF4-FFF2-40B4-BE49-F238E27FC236}">
                <a16:creationId xmlns:a16="http://schemas.microsoft.com/office/drawing/2014/main" id="{C329561B-D3DB-1528-633B-8B64C2219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77941" y="32516"/>
            <a:ext cx="6178002" cy="673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spinafres nova zelândia">
            <a:extLst>
              <a:ext uri="{FF2B5EF4-FFF2-40B4-BE49-F238E27FC236}">
                <a16:creationId xmlns:a16="http://schemas.microsoft.com/office/drawing/2014/main" id="{3C10FB26-30E5-250A-7527-72CC06034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880" y="-217383"/>
            <a:ext cx="2556124" cy="1353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Pimento verde grande, Preço: 1,80 €/kg | Loja da Reforma Agrária">
            <a:extLst>
              <a:ext uri="{FF2B5EF4-FFF2-40B4-BE49-F238E27FC236}">
                <a16:creationId xmlns:a16="http://schemas.microsoft.com/office/drawing/2014/main" id="{8C4D7AA3-B42E-F09E-AB2E-5788BAB4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49" y="258185"/>
            <a:ext cx="1701133" cy="18448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Alcachofra: Como plantar alcachofras | Planeta Huerto">
            <a:extLst>
              <a:ext uri="{FF2B5EF4-FFF2-40B4-BE49-F238E27FC236}">
                <a16:creationId xmlns:a16="http://schemas.microsoft.com/office/drawing/2014/main" id="{2612C9CF-F4B4-52A2-2E60-3BE5917ED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144099" y="1432728"/>
            <a:ext cx="1559260" cy="13534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6" descr="Benefícios das Ervilhas e Receitas Saudáveis">
            <a:extLst>
              <a:ext uri="{FF2B5EF4-FFF2-40B4-BE49-F238E27FC236}">
                <a16:creationId xmlns:a16="http://schemas.microsoft.com/office/drawing/2014/main" id="{6D4C6E57-61AE-C437-0F81-985109FCE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960" y="711247"/>
            <a:ext cx="1937984" cy="11776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Alface: hortaliça rica em fibras é aliada da saúde - eCycle">
            <a:extLst>
              <a:ext uri="{FF2B5EF4-FFF2-40B4-BE49-F238E27FC236}">
                <a16:creationId xmlns:a16="http://schemas.microsoft.com/office/drawing/2014/main" id="{50FC0AE6-5B8A-1686-739E-D2BF2A974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125" y="1450733"/>
            <a:ext cx="2296420" cy="12721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02F24D0B-8EE0-2441-4644-6EDC22D7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" name="Picture 2" descr="Brócolis: tipos, benefícios, características, como consumir">
            <a:extLst>
              <a:ext uri="{FF2B5EF4-FFF2-40B4-BE49-F238E27FC236}">
                <a16:creationId xmlns:a16="http://schemas.microsoft.com/office/drawing/2014/main" id="{D57E8D8F-22FB-D4DB-2E44-66363122C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3620" y="258185"/>
            <a:ext cx="1701133" cy="1645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0925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FA89FDF-578D-A62D-3C02-16CF1076B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6" y="852055"/>
            <a:ext cx="4343400" cy="5611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Depois provou e disse :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- Oh, está mesmo boa !</a:t>
            </a:r>
          </a:p>
        </p:txBody>
      </p:sp>
      <p:pic>
        <p:nvPicPr>
          <p:cNvPr id="4" name="Picture 2" descr="Sopa verde - Editora en Pontevedra | OQO">
            <a:extLst>
              <a:ext uri="{FF2B5EF4-FFF2-40B4-BE49-F238E27FC236}">
                <a16:creationId xmlns:a16="http://schemas.microsoft.com/office/drawing/2014/main" id="{C1EC1BC3-A2AA-34EA-7714-E89C9C2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784" y="0"/>
            <a:ext cx="7599216" cy="686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BC1EA23-D950-220D-AD4B-3E3BE5CD7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549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F8AD745-B896-3945-A952-FF1C825A2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627077" cy="6776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O coelho olhou </a:t>
            </a:r>
            <a:r>
              <a:rPr lang="pt-PT" sz="4400" b="1" dirty="0">
                <a:latin typeface="Calibri" panose="020F0502020204030204" pitchFamily="34" charset="0"/>
                <a:cs typeface="Calibri" panose="020F0502020204030204" pitchFamily="34" charset="0"/>
              </a:rPr>
              <a:t>desconfiado</a:t>
            </a: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</a:p>
          <a:p>
            <a:pPr marL="0" indent="0">
              <a:buNone/>
            </a:pP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já ia a dizer </a:t>
            </a:r>
            <a:r>
              <a:rPr lang="pt-PT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Não gosto de …,</a:t>
            </a:r>
          </a:p>
          <a:p>
            <a:pPr marL="0" indent="0">
              <a:buNone/>
            </a:pPr>
            <a:r>
              <a:rPr lang="pt-PT" sz="4400" b="1" dirty="0">
                <a:latin typeface="Calibri" panose="020F0502020204030204" pitchFamily="34" charset="0"/>
                <a:cs typeface="Calibri" panose="020F0502020204030204" pitchFamily="34" charset="0"/>
              </a:rPr>
              <a:t>mas ,</a:t>
            </a: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quando viu todos aqueles verdes </a:t>
            </a:r>
          </a:p>
          <a:p>
            <a:pPr marL="0" indent="0">
              <a:buNone/>
            </a:pP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a boiarem na sopa ,</a:t>
            </a:r>
          </a:p>
          <a:p>
            <a:pPr marL="0" indent="0">
              <a:buNone/>
            </a:pPr>
            <a:r>
              <a:rPr lang="pt-PT" sz="4400" b="1" dirty="0">
                <a:latin typeface="Calibri" panose="020F0502020204030204" pitchFamily="34" charset="0"/>
                <a:cs typeface="Calibri" panose="020F0502020204030204" pitchFamily="34" charset="0"/>
              </a:rPr>
              <a:t>decidiu provar…</a:t>
            </a:r>
          </a:p>
        </p:txBody>
      </p:sp>
      <p:pic>
        <p:nvPicPr>
          <p:cNvPr id="18434" name="Picture 2" descr="Sopa verde | Fundación Dfa">
            <a:extLst>
              <a:ext uri="{FF2B5EF4-FFF2-40B4-BE49-F238E27FC236}">
                <a16:creationId xmlns:a16="http://schemas.microsoft.com/office/drawing/2014/main" id="{58BEEE3E-E34F-B01D-B81F-0A248FC71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372" y="0"/>
            <a:ext cx="6262010" cy="677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1FBD861-B5DE-5A52-F473-D2AEF323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31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FDC9469-094D-4889-3B50-F149A5CD1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576"/>
            <a:ext cx="7005145" cy="67184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Comeu …</a:t>
            </a: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comeu…</a:t>
            </a: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comeu…</a:t>
            </a: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E no fim lambeu a panela ,as patas e os bigodes !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-É  a melhor sopa que já provei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na vida –disse o coelho !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61309DB4-F76B-3BDC-F8FA-4C1B3F81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9" name="Picture 2" descr="Panela Tradição Colonial De Ferro Fundido - 60 Litros | Amazon.com.br">
            <a:extLst>
              <a:ext uri="{FF2B5EF4-FFF2-40B4-BE49-F238E27FC236}">
                <a16:creationId xmlns:a16="http://schemas.microsoft.com/office/drawing/2014/main" id="{738076F1-E395-8202-6D7F-CC6F116FC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2539" y="1024567"/>
            <a:ext cx="5197819" cy="583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itulo ~ Sopa verde Autor ~ Ângela... - Cuentos infantiles | Facebook">
            <a:extLst>
              <a:ext uri="{FF2B5EF4-FFF2-40B4-BE49-F238E27FC236}">
                <a16:creationId xmlns:a16="http://schemas.microsoft.com/office/drawing/2014/main" id="{09D54A47-3DDA-684F-D33B-6A6BB1622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2816">
            <a:off x="8200051" y="-426968"/>
            <a:ext cx="2595548" cy="32432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140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6D881-89FD-021A-56BE-8EE771E27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66" y="0"/>
            <a:ext cx="9613720" cy="103909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pt-PT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SOPA VERDE 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FBAF535-81B9-4E86-304B-4BF2A027A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6" y="1039091"/>
            <a:ext cx="11961668" cy="5732412"/>
          </a:xfrm>
          <a:pattFill prst="narHorz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endParaRPr lang="pt-P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 A HISTÓRIA COMEÇA ASSIM </a:t>
            </a: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pt-PT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“Era uma vez um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coelho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que só gostava de verde :</a:t>
            </a:r>
          </a:p>
          <a:p>
            <a:pPr marL="0" indent="0">
              <a:buNone/>
            </a:pP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Alfaces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 ,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brócolos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 ,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couves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verdes,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espinafres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verdes,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ervilhas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verdes,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alcachofras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 e </a:t>
            </a:r>
            <a:r>
              <a:rPr lang="pt-PT" sz="4000" b="1" dirty="0">
                <a:latin typeface="Calibri" panose="020F0502020204030204" pitchFamily="34" charset="0"/>
                <a:cs typeface="Calibri" panose="020F0502020204030204" pitchFamily="34" charset="0"/>
              </a:rPr>
              <a:t>pimentos</a:t>
            </a:r>
            <a:r>
              <a:rPr lang="pt-PT" sz="4000" dirty="0">
                <a:latin typeface="Calibri" panose="020F0502020204030204" pitchFamily="34" charset="0"/>
                <a:cs typeface="Calibri" panose="020F0502020204030204" pitchFamily="34" charset="0"/>
              </a:rPr>
              <a:t> verdes.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252E101-B228-0450-4904-0A8F62C1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2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AB4489B-B429-01AE-30CD-3FECA8F29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516545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dirty="0"/>
              <a:t>E, muito contente, </a:t>
            </a:r>
          </a:p>
          <a:p>
            <a:pPr marL="0" indent="0">
              <a:buNone/>
            </a:pPr>
            <a:r>
              <a:rPr lang="pt-PT" sz="3600" dirty="0"/>
              <a:t>com a barriga cheia ,</a:t>
            </a:r>
          </a:p>
          <a:p>
            <a:pPr marL="0" indent="0">
              <a:buNone/>
            </a:pPr>
            <a:r>
              <a:rPr lang="pt-PT" sz="3600" dirty="0"/>
              <a:t>foi dormir uma </a:t>
            </a:r>
            <a:r>
              <a:rPr lang="pt-PT" sz="3600" b="1" dirty="0"/>
              <a:t>sesta </a:t>
            </a:r>
            <a:r>
              <a:rPr lang="pt-PT" sz="3600" dirty="0"/>
              <a:t>.</a:t>
            </a:r>
          </a:p>
          <a:p>
            <a:pPr marL="0" indent="0">
              <a:buNone/>
            </a:pPr>
            <a:r>
              <a:rPr lang="pt-PT" sz="3600" b="1" dirty="0"/>
              <a:t>-Ai ,que coelho tão tonto ,diziam todos os animais!</a:t>
            </a:r>
          </a:p>
          <a:p>
            <a:pPr marL="0" indent="0">
              <a:buNone/>
            </a:pPr>
            <a:r>
              <a:rPr lang="pt-PT" sz="3600" b="1" dirty="0"/>
              <a:t>E dizia que só gostava de verde !</a:t>
            </a:r>
          </a:p>
          <a:p>
            <a:pPr marL="0" indent="0">
              <a:buNone/>
            </a:pPr>
            <a:r>
              <a:rPr lang="pt-PT" sz="3600" b="1" dirty="0"/>
              <a:t>-E riram-se ,riram-se, sem parar  …</a:t>
            </a:r>
          </a:p>
          <a:p>
            <a:endParaRPr lang="pt-PT" sz="3600" b="1" dirty="0"/>
          </a:p>
          <a:p>
            <a:endParaRPr lang="pt-PT" dirty="0"/>
          </a:p>
          <a:p>
            <a:endParaRPr lang="pt-PT" dirty="0"/>
          </a:p>
        </p:txBody>
      </p:sp>
      <p:pic>
        <p:nvPicPr>
          <p:cNvPr id="20482" name="Picture 2" descr="Presentación de PowerPoint">
            <a:extLst>
              <a:ext uri="{FF2B5EF4-FFF2-40B4-BE49-F238E27FC236}">
                <a16:creationId xmlns:a16="http://schemas.microsoft.com/office/drawing/2014/main" id="{1E551D94-9BE6-53B9-DDA7-2A830B5BA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545" y="0"/>
            <a:ext cx="64875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D4A1149-C4B4-B352-1908-A78A4E5D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1026" name="Picture 2" descr="Clouds background video on Make a GIF">
            <a:extLst>
              <a:ext uri="{FF2B5EF4-FFF2-40B4-BE49-F238E27FC236}">
                <a16:creationId xmlns:a16="http://schemas.microsoft.com/office/drawing/2014/main" id="{5CF40CD1-9BC6-9D78-AC86-0B9999F5B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8932">
            <a:off x="5566710" y="-129402"/>
            <a:ext cx="3680188" cy="25935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362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1E57B7-1988-2FDE-926E-A4615E04D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907793" cy="747964"/>
          </a:xfrm>
          <a:solidFill>
            <a:schemeClr val="accent2"/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CONCLUSÕES A RETER DESTA HISTÓRIA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65DFB33-9FE1-926C-CF9A-D7BAB748D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20" y="935915"/>
            <a:ext cx="9810974" cy="5809129"/>
          </a:xfrm>
        </p:spPr>
        <p:txBody>
          <a:bodyPr>
            <a:normAutofit fontScale="55000" lnSpcReduction="20000"/>
          </a:bodyPr>
          <a:lstStyle/>
          <a:p>
            <a:r>
              <a:rPr lang="pt-PT" sz="4400" dirty="0">
                <a:latin typeface="Verdana" panose="020B0604030504040204" pitchFamily="34" charset="0"/>
                <a:ea typeface="Verdana" panose="020B0604030504040204" pitchFamily="34" charset="0"/>
              </a:rPr>
              <a:t>É frequente as pesso</a:t>
            </a:r>
            <a:r>
              <a:rPr lang="pt-PT" sz="44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pt-PT" sz="4400" dirty="0">
                <a:latin typeface="Verdana" panose="020B0604030504040204" pitchFamily="34" charset="0"/>
                <a:ea typeface="Verdana" panose="020B0604030504040204" pitchFamily="34" charset="0"/>
              </a:rPr>
              <a:t> ,e sobretudo as crianças, agarrarem-se à segurança do que conhecem e ter receio de experimentar coisas novas. Porém, para termos uma alimentação </a:t>
            </a:r>
            <a:r>
              <a:rPr lang="pt-PT" sz="4400" b="1" dirty="0">
                <a:latin typeface="Verdana" panose="020B0604030504040204" pitchFamily="34" charset="0"/>
                <a:ea typeface="Verdana" panose="020B0604030504040204" pitchFamily="34" charset="0"/>
              </a:rPr>
              <a:t>variada, saudável e equilibrada</a:t>
            </a:r>
            <a:r>
              <a:rPr lang="pt-PT" sz="4400" dirty="0">
                <a:latin typeface="Verdana" panose="020B0604030504040204" pitchFamily="34" charset="0"/>
                <a:ea typeface="Verdana" panose="020B0604030504040204" pitchFamily="34" charset="0"/>
              </a:rPr>
              <a:t>, essencial para um adequado crescimento e desenvolvimento físico e mental ,é necessário adquirir, desde muito pequeninos, </a:t>
            </a:r>
            <a:r>
              <a:rPr lang="pt-PT" sz="4400" b="1" dirty="0">
                <a:latin typeface="Verdana" panose="020B0604030504040204" pitchFamily="34" charset="0"/>
                <a:ea typeface="Verdana" panose="020B0604030504040204" pitchFamily="34" charset="0"/>
              </a:rPr>
              <a:t>bons hábitos alimentares </a:t>
            </a:r>
            <a:r>
              <a:rPr lang="pt-PT" sz="4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pt-PT" sz="4400" dirty="0">
                <a:latin typeface="Verdana" panose="020B0604030504040204" pitchFamily="34" charset="0"/>
                <a:ea typeface="Verdana" panose="020B0604030504040204" pitchFamily="34" charset="0"/>
              </a:rPr>
              <a:t>Estes, passam pela ingestão de uma quantidade muito significativa de legumes variados, pois cada um tem nutrientes diferentes respondendo a diferentes necessidades do organismo.</a:t>
            </a:r>
          </a:p>
          <a:p>
            <a:pPr marL="0" indent="0">
              <a:buNone/>
            </a:pPr>
            <a:endParaRPr lang="pt-PT" sz="4400" dirty="0">
              <a:solidFill>
                <a:srgbClr val="6666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4400" b="1" dirty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Podemos sintetizar dizendo : uma alimentação equilibrada é uma alimentação variada</a:t>
            </a:r>
            <a:r>
              <a:rPr lang="pt-PT" sz="4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pt-PT" sz="2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endParaRPr lang="pt-PT" sz="2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pt-PT" sz="2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DFDEEA9-D3BA-C093-9590-F0A5FE1F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79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E27064-8215-47C8-0F1C-361BA0677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264" y="32273"/>
            <a:ext cx="5088367" cy="47333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RODA DOS ALIMENTOS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B7B26D7-21F3-0119-60AB-79A6514CB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2262382-41F7-3CF3-9E78-E7E0DFF1BF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317" y="451513"/>
            <a:ext cx="6831105" cy="638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B85CC2E-E05A-8F0A-157B-A9DF273B743D}"/>
              </a:ext>
            </a:extLst>
          </p:cNvPr>
          <p:cNvSpPr txBox="1"/>
          <p:nvPr/>
        </p:nvSpPr>
        <p:spPr>
          <a:xfrm flipH="1">
            <a:off x="7756263" y="5760156"/>
            <a:ext cx="4281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0" i="0" u="sng" dirty="0"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http://www.alimentacaosaudavel.dgs.pt/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76151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B024E-A1FA-5AC9-CC4B-73745A053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CONCLUSÕES A RETER DESTA HISTÓRIA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0FCDB51-14B8-17FA-92AB-4BD6431F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56" y="1592133"/>
            <a:ext cx="8703846" cy="4449230"/>
          </a:xfrm>
        </p:spPr>
        <p:txBody>
          <a:bodyPr/>
          <a:lstStyle/>
          <a:p>
            <a:r>
              <a:rPr lang="pt-PT" sz="3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 história mostra-nos ainda, que não devemos dizer que não gostamos de um alimento sem primeiro o provarmos .</a:t>
            </a:r>
          </a:p>
          <a:p>
            <a:r>
              <a:rPr lang="pt-PT" sz="3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 tudo na nossa vida, devemos estar sempre informados antes de tomarmos decisões.</a:t>
            </a:r>
          </a:p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A0050C4-8430-F8DC-D14A-E57B94E3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74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AB4489B-B429-01AE-30CD-3FECA8F29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516545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dirty="0"/>
              <a:t>E, muito contente, </a:t>
            </a:r>
          </a:p>
          <a:p>
            <a:pPr marL="0" indent="0">
              <a:buNone/>
            </a:pPr>
            <a:r>
              <a:rPr lang="pt-PT" sz="3600" dirty="0"/>
              <a:t>com a barriga cheia ,</a:t>
            </a:r>
          </a:p>
          <a:p>
            <a:pPr marL="0" indent="0">
              <a:buNone/>
            </a:pPr>
            <a:r>
              <a:rPr lang="pt-PT" sz="3600" dirty="0"/>
              <a:t>foi dormir uma </a:t>
            </a:r>
            <a:r>
              <a:rPr lang="pt-PT" sz="3600" b="1" dirty="0"/>
              <a:t>sesta </a:t>
            </a:r>
            <a:r>
              <a:rPr lang="pt-PT" sz="3600" dirty="0"/>
              <a:t>.</a:t>
            </a:r>
          </a:p>
          <a:p>
            <a:pPr marL="0" indent="0">
              <a:buNone/>
            </a:pPr>
            <a:r>
              <a:rPr lang="pt-PT" sz="3600" b="1" dirty="0"/>
              <a:t>-Ai ,que coelho tão tonto ,diziam todos os animais!</a:t>
            </a:r>
          </a:p>
          <a:p>
            <a:pPr marL="0" indent="0">
              <a:buNone/>
            </a:pPr>
            <a:r>
              <a:rPr lang="pt-PT" sz="3600" b="1" dirty="0"/>
              <a:t>E dizia que só gostava de verde !</a:t>
            </a:r>
          </a:p>
          <a:p>
            <a:pPr marL="0" indent="0">
              <a:buNone/>
            </a:pPr>
            <a:r>
              <a:rPr lang="pt-PT" sz="3600" b="1" dirty="0"/>
              <a:t>-E riram-se ,riram-se, sem parar  …</a:t>
            </a:r>
          </a:p>
          <a:p>
            <a:endParaRPr lang="pt-PT" sz="3600" b="1" dirty="0"/>
          </a:p>
          <a:p>
            <a:endParaRPr lang="pt-PT" dirty="0"/>
          </a:p>
          <a:p>
            <a:endParaRPr lang="pt-PT" dirty="0"/>
          </a:p>
        </p:txBody>
      </p:sp>
      <p:pic>
        <p:nvPicPr>
          <p:cNvPr id="20482" name="Picture 2" descr="Presentación de PowerPoint">
            <a:extLst>
              <a:ext uri="{FF2B5EF4-FFF2-40B4-BE49-F238E27FC236}">
                <a16:creationId xmlns:a16="http://schemas.microsoft.com/office/drawing/2014/main" id="{1E551D94-9BE6-53B9-DDA7-2A830B5BA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545" y="0"/>
            <a:ext cx="64875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D4A1149-C4B4-B352-1908-A78A4E5D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1026" name="Picture 2" descr="Clouds background video on Make a GIF">
            <a:extLst>
              <a:ext uri="{FF2B5EF4-FFF2-40B4-BE49-F238E27FC236}">
                <a16:creationId xmlns:a16="http://schemas.microsoft.com/office/drawing/2014/main" id="{5CF40CD1-9BC6-9D78-AC86-0B9999F5B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8932">
            <a:off x="5566710" y="-129402"/>
            <a:ext cx="3680188" cy="25935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ultimédia Online 1" title="Nina Toc Toc - Roda Dos Alimentos">
            <a:hlinkClick r:id="" action="ppaction://media"/>
            <a:extLst>
              <a:ext uri="{FF2B5EF4-FFF2-40B4-BE49-F238E27FC236}">
                <a16:creationId xmlns:a16="http://schemas.microsoft.com/office/drawing/2014/main" id="{33B7D426-9234-D7FE-CCE5-B45F65FE6B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9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697CBD-7B14-74DA-2354-76D498E9D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45" y="656216"/>
            <a:ext cx="5922235" cy="1177031"/>
          </a:xfrm>
        </p:spPr>
        <p:txBody>
          <a:bodyPr>
            <a:normAutofit fontScale="90000"/>
          </a:bodyPr>
          <a:lstStyle/>
          <a:p>
            <a: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  <a:t>FIM DA APRESENTAÇÃO</a:t>
            </a: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b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</a:br>
            <a:r>
              <a:rPr lang="pt-PT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dern Love" panose="04090805081005020601" pitchFamily="82" charset="0"/>
              </a:rPr>
              <a:t>A Professora : Adelaide Martins</a:t>
            </a:r>
          </a:p>
        </p:txBody>
      </p:sp>
      <p:pic>
        <p:nvPicPr>
          <p:cNvPr id="4101" name="Picture 5" descr="Sa Gratidao GIF - Find &amp; Share on GIPHY">
            <a:extLst>
              <a:ext uri="{FF2B5EF4-FFF2-40B4-BE49-F238E27FC236}">
                <a16:creationId xmlns:a16="http://schemas.microsoft.com/office/drawing/2014/main" id="{BC7D673C-6911-612B-1785-C20A8E1EAD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54" y="1256003"/>
            <a:ext cx="4692464" cy="47853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FAE5A3D5-0405-9903-C629-7EF960547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94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EA8D7-670D-A0A1-3802-3F593545B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671125" cy="1236519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  MINI QUIZ</a:t>
            </a:r>
            <a:endParaRPr lang="pt-PT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308AE37-17C6-6291-5BC1-AEC247430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18" y="1662545"/>
            <a:ext cx="10769600" cy="4378817"/>
          </a:xfrm>
        </p:spPr>
        <p:txBody>
          <a:bodyPr/>
          <a:lstStyle/>
          <a:p>
            <a:pPr marL="0" indent="0">
              <a:buNone/>
            </a:pPr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ESCOLHE A OPÇÃO CERTA </a:t>
            </a:r>
          </a:p>
          <a:p>
            <a:pPr marL="0" indent="0">
              <a:buNone/>
            </a:pPr>
            <a:endParaRPr lang="pt-PT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1-A PERSONAGEM PRINCIPAL DESTA HISTÓRIA É </a:t>
            </a:r>
            <a:r>
              <a:rPr lang="pt-PT" b="1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A- Um cão 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B- Um coelho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C- Um urso</a:t>
            </a:r>
          </a:p>
          <a:p>
            <a:endParaRPr lang="pt-PT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18723DF-8CBD-0D63-EFF1-03B2E8BAB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7127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A1F815-18E0-0CBC-6221-6DBF7A094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692640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3BD2537-682F-25A5-21E7-6772DF355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2- PARA ALÉM DA PERSONAGEM PRINCIPAL, QUANTOS ANIMAIS ENTRAM NESTA HISTÓRIA?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A- Sete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B- Oito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C-Nove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C477154-245F-FDE2-EB54-A8363FE6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87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40778-66D4-EA0E-12C2-9467D113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488245" cy="1204856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332D796-1CD6-03BC-7DD5-A5738FA7C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3- O QUE É QUE O RATO DEU AO COELHO PARA ESTE COMER </a:t>
            </a:r>
            <a:r>
              <a:rPr lang="pt-PT" sz="2400" dirty="0"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A-Uma cenoura 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B-Uma migalha de bolo de chocolate 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C- Dois bocadinhos de tomate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C8E699C-1229-B24D-5650-055DF2A3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96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20A3E-C8EF-1B59-56AE-E37A6958F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1" y="0"/>
            <a:ext cx="9466233" cy="1184564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7883A4B-5601-6ABB-7FB3-7F35962F1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1" y="1579418"/>
            <a:ext cx="8910319" cy="5081154"/>
          </a:xfr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4- O QUE É QUE A VACA DEU AO COELHO PARA ESTE COMER?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A- Três maçarocas de milho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B- Seis maçarocas de milho 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C-Sete maçarocas de milho</a:t>
            </a:r>
            <a:endParaRPr lang="pt-PT" sz="2400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179FFC6-C133-5D4C-8A61-72F19E34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9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759B5A-136F-8253-D0F2-43F5558FB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4" y="197428"/>
            <a:ext cx="9003838" cy="1028700"/>
          </a:xfrm>
        </p:spPr>
        <p:txBody>
          <a:bodyPr/>
          <a:lstStyle/>
          <a:p>
            <a:r>
              <a:rPr lang="pt-PT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ALFACES VERDES ,BRÓCULOS VERDES  </a:t>
            </a:r>
          </a:p>
        </p:txBody>
      </p:sp>
      <p:pic>
        <p:nvPicPr>
          <p:cNvPr id="2052" name="Picture 4" descr="alface verde Produto Biológico">
            <a:extLst>
              <a:ext uri="{FF2B5EF4-FFF2-40B4-BE49-F238E27FC236}">
                <a16:creationId xmlns:a16="http://schemas.microsoft.com/office/drawing/2014/main" id="{C6AD43B4-F0D9-27AF-C729-4B77A904C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09386"/>
            <a:ext cx="4937259" cy="4408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Brócolis: tipos, benefícios, características, como consumir">
            <a:extLst>
              <a:ext uri="{FF2B5EF4-FFF2-40B4-BE49-F238E27FC236}">
                <a16:creationId xmlns:a16="http://schemas.microsoft.com/office/drawing/2014/main" id="{F5F967FB-07F9-53C0-C6D9-8B702BBB0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588" y="1226128"/>
            <a:ext cx="4580466" cy="4511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ndulado 2">
            <a:extLst>
              <a:ext uri="{FF2B5EF4-FFF2-40B4-BE49-F238E27FC236}">
                <a16:creationId xmlns:a16="http://schemas.microsoft.com/office/drawing/2014/main" id="{55BEA978-9FF2-783B-8B57-21CCB88BD463}"/>
              </a:ext>
            </a:extLst>
          </p:cNvPr>
          <p:cNvSpPr/>
          <p:nvPr/>
        </p:nvSpPr>
        <p:spPr>
          <a:xfrm>
            <a:off x="1823028" y="5617441"/>
            <a:ext cx="2336800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ALFACE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420F6910-25D7-C024-8BF6-F6D0A44C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649" y="5826701"/>
            <a:ext cx="3233305" cy="814243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t-PT" b="1" dirty="0"/>
              <a:t>BRÓCOLOS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BA466CF-2767-9B6E-E1DE-827CA29DE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3275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649F3-4ECD-BEC4-0105-C3408B68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9714155" cy="1477038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13BD8DF-24FB-BA09-8E68-1166E852B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2" y="2192482"/>
            <a:ext cx="8796020" cy="3848880"/>
          </a:xfrm>
        </p:spPr>
        <p:txBody>
          <a:bodyPr/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5- O COELHO SÓ GOSTAVA DE ALIMENTOS DE COR…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A- Amarela 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B-Verde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C-Vermelha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B8821C4-3513-1837-FBAE-15FED5D17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7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9C0F4-7365-677F-C402-39D0A4A2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821732" cy="1052945"/>
          </a:xfrm>
          <a:solidFill>
            <a:schemeClr val="accent2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12B1B0D-747E-42DC-3E08-BF7EA46D3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293091"/>
            <a:ext cx="10363200" cy="4748271"/>
          </a:xfrm>
        </p:spPr>
        <p:txBody>
          <a:bodyPr>
            <a:normAutofit/>
          </a:bodyPr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6- AS CORES DOS ALIMENTOS QUE ENTRAM NESTA HISTÓRIA SÃO:</a:t>
            </a:r>
          </a:p>
          <a:p>
            <a:pPr lvl="1"/>
            <a:r>
              <a:rPr lang="pt-PT" sz="2200" b="1" dirty="0">
                <a:latin typeface="Verdana" panose="020B0604030504040204" pitchFamily="34" charset="0"/>
                <a:ea typeface="Verdana" panose="020B0604030504040204" pitchFamily="34" charset="0"/>
              </a:rPr>
              <a:t>A- Castanho ,vermelho, branco, cinzento, roxo, cor de laranja, amarelo e verde.</a:t>
            </a:r>
          </a:p>
          <a:p>
            <a:pPr lvl="1"/>
            <a:r>
              <a:rPr lang="pt-PT" sz="2200" b="1" dirty="0">
                <a:latin typeface="Verdana" panose="020B0604030504040204" pitchFamily="34" charset="0"/>
                <a:ea typeface="Verdana" panose="020B0604030504040204" pitchFamily="34" charset="0"/>
              </a:rPr>
              <a:t>B- Castanho ,vermelho, branco, cinzento, roxo, cor de rosa, amarelo e verde.</a:t>
            </a:r>
          </a:p>
          <a:p>
            <a:pPr lvl="1"/>
            <a:r>
              <a:rPr lang="pt-PT" sz="2200" b="1" dirty="0">
                <a:latin typeface="Verdana" panose="020B0604030504040204" pitchFamily="34" charset="0"/>
                <a:ea typeface="Verdana" panose="020B0604030504040204" pitchFamily="34" charset="0"/>
              </a:rPr>
              <a:t>C- Castanho ,vermelho, branco, cinzento, roxo, preto , amarelo e verde.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96172B6-46EF-352C-2583-DB1077B20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036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4BCCB-0E1B-079C-632B-A2B72B678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09" y="96819"/>
            <a:ext cx="9621004" cy="1380219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B4A5F5E-B144-3FF0-E999-63514406D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09" y="1569027"/>
            <a:ext cx="10422081" cy="5413664"/>
          </a:xfrm>
        </p:spPr>
        <p:txBody>
          <a:bodyPr>
            <a:normAutofit/>
          </a:bodyPr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7- QUAL FOI O TRUQUE USADO  PARA ENGANAR O COELHO ?</a:t>
            </a:r>
          </a:p>
          <a:p>
            <a:r>
              <a:rPr lang="pt-PT" sz="2400" dirty="0">
                <a:latin typeface="Verdana" panose="020B0604030504040204" pitchFamily="34" charset="0"/>
                <a:ea typeface="Verdana" panose="020B0604030504040204" pitchFamily="34" charset="0"/>
              </a:rPr>
              <a:t>A- Misturaram todos os legumes verdes com água .</a:t>
            </a:r>
          </a:p>
          <a:p>
            <a:endParaRPr lang="pt-P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2400" dirty="0">
                <a:latin typeface="Verdana" panose="020B0604030504040204" pitchFamily="34" charset="0"/>
                <a:ea typeface="Verdana" panose="020B0604030504040204" pitchFamily="34" charset="0"/>
              </a:rPr>
              <a:t>B-Misturaram a migalha de chocolate ,2 bocados de tomate ,3 fatias de pão,4 sardinhas,5 beringelas ,6 cenouras e 7 maçarocas de milho com água, e cobriram tudo com couves.</a:t>
            </a:r>
          </a:p>
          <a:p>
            <a:endParaRPr lang="pt-P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2400" dirty="0">
                <a:latin typeface="Verdana" panose="020B0604030504040204" pitchFamily="34" charset="0"/>
                <a:ea typeface="Verdana" panose="020B0604030504040204" pitchFamily="34" charset="0"/>
              </a:rPr>
              <a:t>C-Misturaram a migalha de chocolate ,2 bocados de tomate ,3 fatias de pão,4 sardinhas,5 beringelas ,6 cenouras e 7 maçarocas de milho com água,  e cobriram tudo com couves verdes ,alcachofras verdes ,pimento verde e alface.</a:t>
            </a:r>
          </a:p>
          <a:p>
            <a:endParaRPr lang="pt-PT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BABA7E72-D44E-72C1-2773-415AE03F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276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C5C92-8AC1-1859-DB5C-3BB8185B8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112"/>
            <a:ext cx="9628094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9FECD8A-480F-5AB6-3F9B-55965D4AA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76" y="1516829"/>
            <a:ext cx="9441669" cy="4431016"/>
          </a:xfr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8 -QUEM TEVE A IDEIA DE ENGANAR O COELHO ?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A- Foi a vaca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B-Foi o mocho</a:t>
            </a:r>
          </a:p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C-Foi o burro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85726575-7408-C343-CCED-4E56E59EF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687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289B60D-E5D1-D263-7BD6-B0EEC4856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68" y="1667435"/>
            <a:ext cx="9037334" cy="4373927"/>
          </a:xfrm>
        </p:spPr>
        <p:txBody>
          <a:bodyPr/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9-NESTA HISTÓRIA ENTRAM </a:t>
            </a:r>
            <a:r>
              <a:rPr lang="pt-PT" dirty="0"/>
              <a:t>…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A- 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Só animais selvagens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- Só animais marinhos 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C- 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A maioria dos animais são animais da quinta 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77BC4A3-C34B-43E2-F112-93A6752C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864762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29E916E-2FDD-645E-8265-7D19C572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230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E930AE-045B-00E9-C352-E2D9A9BCC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78" y="93233"/>
            <a:ext cx="9585462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1FA1408-108C-A94B-E653-DEBF6B9E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91" y="1635163"/>
            <a:ext cx="9062639" cy="4291900"/>
          </a:xfrm>
        </p:spPr>
        <p:txBody>
          <a:bodyPr/>
          <a:lstStyle/>
          <a:p>
            <a:r>
              <a:rPr lang="pt-PT" sz="2400" b="1" dirty="0">
                <a:latin typeface="Verdana" panose="020B0604030504040204" pitchFamily="34" charset="0"/>
                <a:ea typeface="Verdana" panose="020B0604030504040204" pitchFamily="34" charset="0"/>
              </a:rPr>
              <a:t>10- OS ANIMAIS NÃO FALAM, MAS COMUNICAM, A VACA, POR EXEMPLO …</a:t>
            </a:r>
          </a:p>
          <a:p>
            <a:r>
              <a:rPr lang="pt-PT" sz="3600" b="1" dirty="0">
                <a:latin typeface="Verdana" panose="020B0604030504040204" pitchFamily="34" charset="0"/>
                <a:ea typeface="Verdana" panose="020B0604030504040204" pitchFamily="34" charset="0"/>
              </a:rPr>
              <a:t>A- </a:t>
            </a:r>
            <a:r>
              <a:rPr lang="pt-PT" sz="3600" dirty="0">
                <a:latin typeface="Verdana" panose="020B0604030504040204" pitchFamily="34" charset="0"/>
                <a:ea typeface="Verdana" panose="020B0604030504040204" pitchFamily="34" charset="0"/>
              </a:rPr>
              <a:t>Mia </a:t>
            </a:r>
          </a:p>
          <a:p>
            <a:r>
              <a:rPr lang="pt-PT" sz="3600" b="1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pt-PT" sz="3600" dirty="0">
                <a:latin typeface="Verdana" panose="020B0604030504040204" pitchFamily="34" charset="0"/>
                <a:ea typeface="Verdana" panose="020B0604030504040204" pitchFamily="34" charset="0"/>
              </a:rPr>
              <a:t>- Ladra </a:t>
            </a:r>
          </a:p>
          <a:p>
            <a:r>
              <a:rPr lang="pt-PT" sz="3600" b="1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pt-PT" sz="3600" dirty="0">
                <a:latin typeface="Verdana" panose="020B0604030504040204" pitchFamily="34" charset="0"/>
                <a:ea typeface="Verdana" panose="020B0604030504040204" pitchFamily="34" charset="0"/>
              </a:rPr>
              <a:t>- Rumina e muge.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AE6DE80C-C9F0-76A0-59D9-3DFAB35C9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535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CC39E-D57B-986D-DA01-6CC4E709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0101431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94406F7-DA0E-6242-1BD8-C51FE1532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20" y="1488613"/>
            <a:ext cx="9830710" cy="3880773"/>
          </a:xfr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pt-PT" sz="2000" b="1" dirty="0">
                <a:latin typeface="Verdana" panose="020B0604030504040204" pitchFamily="34" charset="0"/>
                <a:ea typeface="Verdana" panose="020B0604030504040204" pitchFamily="34" charset="0"/>
              </a:rPr>
              <a:t>11- OS ANIMAIS NÃO FALAM MAS COMUNICAM, O BURRO, POR EXEMPLO </a:t>
            </a:r>
            <a:r>
              <a:rPr lang="pt-PT" sz="1800" b="1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A-Cacareja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B-Zurra 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C- Uiva</a:t>
            </a:r>
          </a:p>
          <a:p>
            <a:endParaRPr lang="pt-PT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EF316D9-69B3-E78B-8038-D27444B5F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270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4F1F3-B77C-3639-1094-08D962D3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1" y="126647"/>
            <a:ext cx="9896172" cy="1556327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1ABA2D1-2E1E-A844-4BFB-D8A66C25F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1" y="1839559"/>
            <a:ext cx="9617336" cy="4201804"/>
          </a:xfrm>
        </p:spPr>
        <p:txBody>
          <a:bodyPr>
            <a:normAutofit/>
          </a:bodyPr>
          <a:lstStyle/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12- A MORAL (ideia principal)DESTA HISTÓRIA É :</a:t>
            </a: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A- 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Nunca devemos comer alimentos verdes .</a:t>
            </a:r>
          </a:p>
          <a:p>
            <a:endParaRPr lang="pt-PT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-Só devemos comer alimentos verdes .</a:t>
            </a:r>
          </a:p>
          <a:p>
            <a:endParaRPr lang="pt-PT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pt-PT" sz="2800" dirty="0">
                <a:latin typeface="Verdana" panose="020B0604030504040204" pitchFamily="34" charset="0"/>
                <a:ea typeface="Verdana" panose="020B0604030504040204" pitchFamily="34" charset="0"/>
              </a:rPr>
              <a:t>-Nunca devemos dizer que não gostamos de um alimento sem o provar</a:t>
            </a:r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4A88A588-242B-D1F3-8378-5940095E8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363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9ECB36-3B3A-7DB4-800F-E98124EEB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" y="0"/>
            <a:ext cx="9959006" cy="1320800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MINI QUIZ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5849B3A-157F-AAA2-CB59-7B57BC470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30766"/>
            <a:ext cx="10910454" cy="5427233"/>
          </a:xfrm>
        </p:spPr>
        <p:txBody>
          <a:bodyPr>
            <a:normAutofit fontScale="92500"/>
          </a:bodyPr>
          <a:lstStyle/>
          <a:p>
            <a:r>
              <a:rPr lang="pt-PT" sz="2800" b="1" dirty="0">
                <a:latin typeface="Verdana" panose="020B0604030504040204" pitchFamily="34" charset="0"/>
                <a:ea typeface="Verdana" panose="020B0604030504040204" pitchFamily="34" charset="0"/>
              </a:rPr>
              <a:t>13- ESTA HISTÓRIA MOSTRA-NOS AINDA QUE </a:t>
            </a:r>
            <a:r>
              <a:rPr lang="pt-PT" sz="3500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A-A nossa alimentação deve ser rica e variada, e que a sopa é  essencial para crescermos fortes e saudáveis.</a:t>
            </a:r>
          </a:p>
          <a:p>
            <a:endParaRPr lang="pt-PT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B-A nossa alimentação deve ser rica e variada e que a sopa não é</a:t>
            </a:r>
            <a:r>
              <a:rPr lang="pt-PT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necessária para a nossa alimentação .</a:t>
            </a:r>
          </a:p>
          <a:p>
            <a:endParaRPr lang="pt-PT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C-A nossa alimentação deve ser baseada no pão, nos alimentos fritos e nas gorduras.</a:t>
            </a:r>
          </a:p>
          <a:p>
            <a:endParaRPr lang="pt-P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PT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924F33D-FFF4-D72D-A0CB-F197A3A4C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38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AA1B2-39E8-8EF0-A177-3D27D7E2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4" y="350982"/>
            <a:ext cx="8596668" cy="1320800"/>
          </a:xfrm>
        </p:spPr>
        <p:txBody>
          <a:bodyPr/>
          <a:lstStyle/>
          <a:p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Realização de uma sopa verde real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BFA6098-DF56-5271-CF93-8BED82101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4" y="1671783"/>
            <a:ext cx="8938338" cy="4369580"/>
          </a:xfrm>
        </p:spPr>
        <p:txBody>
          <a:bodyPr>
            <a:normAutofit/>
          </a:bodyPr>
          <a:lstStyle/>
          <a:p>
            <a:r>
              <a:rPr lang="pt-P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final da sessão os alunos foram convidados a fazer uma “ Sopa Verde” , real .</a:t>
            </a:r>
          </a:p>
          <a:p>
            <a:r>
              <a:rPr lang="pt-P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Para esse efeito, levei todos os alimentos referidos no livro, bem como uma panela gigante ,agua e colher de pau  . Todos os alunos participaram na realização da sopa colocando os alimentos dentro da panela ,enquanto recontavam toda a história do livro apresentado 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53CDFD3-3821-07DA-7FD2-640DA702A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8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9563E-C501-0915-0AF5-BEA5DFCD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" y="10391"/>
            <a:ext cx="4635342" cy="852054"/>
          </a:xfrm>
        </p:spPr>
        <p:txBody>
          <a:bodyPr>
            <a:normAutofit/>
          </a:bodyPr>
          <a:lstStyle/>
          <a:p>
            <a:r>
              <a:rPr lang="pt-PT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COUVES VERDES</a:t>
            </a:r>
          </a:p>
        </p:txBody>
      </p:sp>
      <p:pic>
        <p:nvPicPr>
          <p:cNvPr id="4104" name="Picture 8" descr="Couve Lombarda Kg Produto Local | Auchan">
            <a:extLst>
              <a:ext uri="{FF2B5EF4-FFF2-40B4-BE49-F238E27FC236}">
                <a16:creationId xmlns:a16="http://schemas.microsoft.com/office/drawing/2014/main" id="{ACD92DB5-31B6-7402-4553-CDD90CF5E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582" y="100528"/>
            <a:ext cx="4904628" cy="35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ouve coração Produto Biológico">
            <a:extLst>
              <a:ext uri="{FF2B5EF4-FFF2-40B4-BE49-F238E27FC236}">
                <a16:creationId xmlns:a16="http://schemas.microsoft.com/office/drawing/2014/main" id="{F02C415A-BAB4-EB81-E537-E3ABC34B7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62" y="543467"/>
            <a:ext cx="3371850" cy="32052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ollard Known As Couve Galega - Fotografias de stock e mais imagens de Couve  Collard - Couve Collard, Cultura Portuguesa, Repolho - iStock">
            <a:extLst>
              <a:ext uri="{FF2B5EF4-FFF2-40B4-BE49-F238E27FC236}">
                <a16:creationId xmlns:a16="http://schemas.microsoft.com/office/drawing/2014/main" id="{C1B67907-575B-2EB1-DF97-3F4FDA008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99" y="3626428"/>
            <a:ext cx="5583798" cy="323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Couve Portuguesa / Penca">
            <a:extLst>
              <a:ext uri="{FF2B5EF4-FFF2-40B4-BE49-F238E27FC236}">
                <a16:creationId xmlns:a16="http://schemas.microsoft.com/office/drawing/2014/main" id="{4B550AA4-7906-D61A-4EFF-A60D13C3F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26" y="3500789"/>
            <a:ext cx="4822952" cy="3285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Áudio 2">
            <a:hlinkClick r:id="" action="ppaction://media"/>
            <a:extLst>
              <a:ext uri="{FF2B5EF4-FFF2-40B4-BE49-F238E27FC236}">
                <a16:creationId xmlns:a16="http://schemas.microsoft.com/office/drawing/2014/main" id="{0EE8BA28-694E-397F-9874-199F2A34C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62704" t="-125896" r="-262704" b="-125896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  <p:sp>
        <p:nvSpPr>
          <p:cNvPr id="4" name="Ondulado 3">
            <a:extLst>
              <a:ext uri="{FF2B5EF4-FFF2-40B4-BE49-F238E27FC236}">
                <a16:creationId xmlns:a16="http://schemas.microsoft.com/office/drawing/2014/main" id="{46CBD197-5D6A-44F9-5480-53F6ABF4F699}"/>
              </a:ext>
            </a:extLst>
          </p:cNvPr>
          <p:cNvSpPr/>
          <p:nvPr/>
        </p:nvSpPr>
        <p:spPr>
          <a:xfrm>
            <a:off x="3794547" y="2732810"/>
            <a:ext cx="1754792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COUVE CORAÇÃO</a:t>
            </a:r>
          </a:p>
        </p:txBody>
      </p:sp>
      <p:sp>
        <p:nvSpPr>
          <p:cNvPr id="5" name="Ondulado 4">
            <a:extLst>
              <a:ext uri="{FF2B5EF4-FFF2-40B4-BE49-F238E27FC236}">
                <a16:creationId xmlns:a16="http://schemas.microsoft.com/office/drawing/2014/main" id="{AF46A6F3-A2D9-BCC3-934D-DF9C34C8F579}"/>
              </a:ext>
            </a:extLst>
          </p:cNvPr>
          <p:cNvSpPr/>
          <p:nvPr/>
        </p:nvSpPr>
        <p:spPr>
          <a:xfrm>
            <a:off x="9097758" y="3957143"/>
            <a:ext cx="1702571" cy="914400"/>
          </a:xfrm>
          <a:prstGeom prst="wave">
            <a:avLst>
              <a:gd name="adj1" fmla="val 12500"/>
              <a:gd name="adj2" fmla="val -759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COUVE PENCA</a:t>
            </a:r>
          </a:p>
        </p:txBody>
      </p:sp>
      <p:sp>
        <p:nvSpPr>
          <p:cNvPr id="6" name="Ondulado 5">
            <a:extLst>
              <a:ext uri="{FF2B5EF4-FFF2-40B4-BE49-F238E27FC236}">
                <a16:creationId xmlns:a16="http://schemas.microsoft.com/office/drawing/2014/main" id="{3F191EB4-86CC-A002-7BCA-33B6F33E7E64}"/>
              </a:ext>
            </a:extLst>
          </p:cNvPr>
          <p:cNvSpPr/>
          <p:nvPr/>
        </p:nvSpPr>
        <p:spPr>
          <a:xfrm>
            <a:off x="0" y="3897744"/>
            <a:ext cx="1754792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COUVE GALEGA</a:t>
            </a:r>
          </a:p>
        </p:txBody>
      </p:sp>
      <p:sp>
        <p:nvSpPr>
          <p:cNvPr id="7" name="Ondulado 6">
            <a:extLst>
              <a:ext uri="{FF2B5EF4-FFF2-40B4-BE49-F238E27FC236}">
                <a16:creationId xmlns:a16="http://schemas.microsoft.com/office/drawing/2014/main" id="{B6042ED2-0360-A318-E096-86928E8AFF99}"/>
              </a:ext>
            </a:extLst>
          </p:cNvPr>
          <p:cNvSpPr/>
          <p:nvPr/>
        </p:nvSpPr>
        <p:spPr>
          <a:xfrm>
            <a:off x="8246474" y="137722"/>
            <a:ext cx="1702570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COUVE LOMBARDO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2EDB947-1A5C-ED7D-441C-D984D4E08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8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3"/>
    </mc:Choice>
    <mc:Fallback xmlns="">
      <p:transition spd="slow" advTm="3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E49FA-299A-9563-9F9E-D4851C56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9" y="0"/>
            <a:ext cx="9681761" cy="55418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pt-P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FC99B2-7404-09FE-65BE-6EDED5DD6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335" y="955964"/>
            <a:ext cx="10276609" cy="5748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b="1" dirty="0">
                <a:latin typeface="Verdana" panose="020B0604030504040204" pitchFamily="34" charset="0"/>
                <a:ea typeface="Verdana" panose="020B0604030504040204" pitchFamily="34" charset="0"/>
              </a:rPr>
              <a:t>Soluções :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1- B                           9- C           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2- A                           10-C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3- C                           11-B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4- C                           12-C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5- B                           13-A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6- A  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7- B</a:t>
            </a:r>
          </a:p>
          <a:p>
            <a:pPr marL="0" indent="0">
              <a:buNone/>
            </a:pPr>
            <a:r>
              <a:rPr lang="pt-PT" sz="3200" dirty="0">
                <a:latin typeface="Verdana" panose="020B0604030504040204" pitchFamily="34" charset="0"/>
                <a:ea typeface="Verdana" panose="020B0604030504040204" pitchFamily="34" charset="0"/>
              </a:rPr>
              <a:t>8- C                                        </a:t>
            </a:r>
            <a:r>
              <a:rPr lang="pt-PT" sz="1400" dirty="0">
                <a:latin typeface="Verdana" panose="020B0604030504040204" pitchFamily="34" charset="0"/>
                <a:ea typeface="Verdana" panose="020B0604030504040204" pitchFamily="34" charset="0"/>
              </a:rPr>
              <a:t>A Professora : Adelaide Martins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4267DBA-18E8-1294-CFD0-3229B3EB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23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566C5-EA4A-DBB7-A240-83FE715F0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55" y="218210"/>
            <a:ext cx="10131136" cy="797934"/>
          </a:xfrm>
        </p:spPr>
        <p:txBody>
          <a:bodyPr>
            <a:normAutofit fontScale="90000"/>
          </a:bodyPr>
          <a:lstStyle/>
          <a:p>
            <a:r>
              <a:rPr lang="pt-PT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ERVILHAS VERDES ,ESPINAFRES VERDES </a:t>
            </a:r>
          </a:p>
        </p:txBody>
      </p:sp>
      <p:pic>
        <p:nvPicPr>
          <p:cNvPr id="3076" name="Picture 4" descr="Espinafres nova zelândia">
            <a:extLst>
              <a:ext uri="{FF2B5EF4-FFF2-40B4-BE49-F238E27FC236}">
                <a16:creationId xmlns:a16="http://schemas.microsoft.com/office/drawing/2014/main" id="{3DDBCE33-F8BE-4352-4916-C7EC403B0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3" y="1292585"/>
            <a:ext cx="4717472" cy="4272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ERVILHA NACIONAL BIO C/CASCA - BIOCABAZ - CABAZES BIOLÓGICOS">
            <a:extLst>
              <a:ext uri="{FF2B5EF4-FFF2-40B4-BE49-F238E27FC236}">
                <a16:creationId xmlns:a16="http://schemas.microsoft.com/office/drawing/2014/main" id="{DD9262AD-51C1-6D24-9EFC-1ABD391F60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123" y="1202886"/>
            <a:ext cx="4547287" cy="4600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ndulado 2">
            <a:extLst>
              <a:ext uri="{FF2B5EF4-FFF2-40B4-BE49-F238E27FC236}">
                <a16:creationId xmlns:a16="http://schemas.microsoft.com/office/drawing/2014/main" id="{443AB88D-E193-4743-906A-238EB99CECAC}"/>
              </a:ext>
            </a:extLst>
          </p:cNvPr>
          <p:cNvSpPr/>
          <p:nvPr/>
        </p:nvSpPr>
        <p:spPr>
          <a:xfrm>
            <a:off x="8004496" y="4417796"/>
            <a:ext cx="2078182" cy="1080654"/>
          </a:xfrm>
          <a:prstGeom prst="wave">
            <a:avLst>
              <a:gd name="adj1" fmla="val 20000"/>
              <a:gd name="adj2" fmla="val -1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ERVILHAS</a:t>
            </a:r>
          </a:p>
        </p:txBody>
      </p:sp>
      <p:sp>
        <p:nvSpPr>
          <p:cNvPr id="6" name="Ondulado 5">
            <a:extLst>
              <a:ext uri="{FF2B5EF4-FFF2-40B4-BE49-F238E27FC236}">
                <a16:creationId xmlns:a16="http://schemas.microsoft.com/office/drawing/2014/main" id="{4C5878C5-8567-CB22-E7F7-F8663DE9040E}"/>
              </a:ext>
            </a:extLst>
          </p:cNvPr>
          <p:cNvSpPr/>
          <p:nvPr/>
        </p:nvSpPr>
        <p:spPr>
          <a:xfrm>
            <a:off x="2656025" y="4350833"/>
            <a:ext cx="2340229" cy="1214581"/>
          </a:xfrm>
          <a:prstGeom prst="wave">
            <a:avLst>
              <a:gd name="adj1" fmla="val 20000"/>
              <a:gd name="adj2" fmla="val -796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ESPINAFRES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5CCE242-8752-A1C0-6DB3-6A9E205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13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0EA251-C780-D9E2-8D2F-CE67CD1E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176645"/>
            <a:ext cx="9767454" cy="986451"/>
          </a:xfrm>
        </p:spPr>
        <p:txBody>
          <a:bodyPr>
            <a:normAutofit/>
          </a:bodyPr>
          <a:lstStyle/>
          <a:p>
            <a:r>
              <a:rPr lang="pt-PT" b="1" dirty="0">
                <a:solidFill>
                  <a:schemeClr val="accent2">
                    <a:lumMod val="50000"/>
                  </a:schemeClr>
                </a:solidFill>
              </a:rPr>
              <a:t>PIMENTOS VERDES, ALCACHOFRAS VERDES </a:t>
            </a:r>
          </a:p>
        </p:txBody>
      </p:sp>
      <p:pic>
        <p:nvPicPr>
          <p:cNvPr id="4" name="Picture 2" descr="Pimento verde grande, Preço: 1,80 €/kg | Loja da Reforma Agrária">
            <a:extLst>
              <a:ext uri="{FF2B5EF4-FFF2-40B4-BE49-F238E27FC236}">
                <a16:creationId xmlns:a16="http://schemas.microsoft.com/office/drawing/2014/main" id="{D9F3F639-51F2-EE98-A8D9-17948ABCE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83" y="1163096"/>
            <a:ext cx="4876334" cy="4967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Alcachofra: Como plantar alcachofras | Planeta Huerto">
            <a:extLst>
              <a:ext uri="{FF2B5EF4-FFF2-40B4-BE49-F238E27FC236}">
                <a16:creationId xmlns:a16="http://schemas.microsoft.com/office/drawing/2014/main" id="{D74AE452-4076-D0D5-A439-2C3E656925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1163096"/>
            <a:ext cx="5175249" cy="4967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ndulado 2">
            <a:extLst>
              <a:ext uri="{FF2B5EF4-FFF2-40B4-BE49-F238E27FC236}">
                <a16:creationId xmlns:a16="http://schemas.microsoft.com/office/drawing/2014/main" id="{4888D935-A1E8-0959-CF7D-F9D04692AC37}"/>
              </a:ext>
            </a:extLst>
          </p:cNvPr>
          <p:cNvSpPr/>
          <p:nvPr/>
        </p:nvSpPr>
        <p:spPr>
          <a:xfrm>
            <a:off x="2179782" y="5216236"/>
            <a:ext cx="2780146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ALCACHOFRASVERDES</a:t>
            </a:r>
          </a:p>
        </p:txBody>
      </p:sp>
      <p:sp>
        <p:nvSpPr>
          <p:cNvPr id="5" name="Ondulado 4">
            <a:extLst>
              <a:ext uri="{FF2B5EF4-FFF2-40B4-BE49-F238E27FC236}">
                <a16:creationId xmlns:a16="http://schemas.microsoft.com/office/drawing/2014/main" id="{FA62F179-20B6-C082-1CC5-2E35D7D6C8F5}"/>
              </a:ext>
            </a:extLst>
          </p:cNvPr>
          <p:cNvSpPr/>
          <p:nvPr/>
        </p:nvSpPr>
        <p:spPr>
          <a:xfrm>
            <a:off x="7504545" y="5216236"/>
            <a:ext cx="2262910" cy="914400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PIMENTOS VERDES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1B40EB5-0DA5-4390-3FF9-FC0D16FA3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85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A4781-E08D-3982-03D6-777D34ADF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72" y="83127"/>
            <a:ext cx="3674919" cy="877455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pt-PT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Sopa verde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EF87963-5222-B51F-CCAA-E5A9D2663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27" y="1381991"/>
            <a:ext cx="4831773" cy="4659371"/>
          </a:xfrm>
        </p:spPr>
        <p:txBody>
          <a:bodyPr>
            <a:normAutofit/>
          </a:bodyPr>
          <a:lstStyle/>
          <a:p>
            <a:r>
              <a:rPr lang="pt-PT" sz="4000" dirty="0"/>
              <a:t>-</a:t>
            </a:r>
            <a:r>
              <a:rPr lang="pt-PT" sz="5400" dirty="0"/>
              <a:t>Eu só gosto de verde ! –repetia todos os dias o coelho.</a:t>
            </a:r>
          </a:p>
        </p:txBody>
      </p:sp>
      <p:pic>
        <p:nvPicPr>
          <p:cNvPr id="6146" name="Picture 2" descr="Titulo ~ Sopa verde Autor ~ Ângela... - Cuentos infantiles | Facebook">
            <a:extLst>
              <a:ext uri="{FF2B5EF4-FFF2-40B4-BE49-F238E27FC236}">
                <a16:creationId xmlns:a16="http://schemas.microsoft.com/office/drawing/2014/main" id="{7F9DCC75-1E44-AB0B-2BE4-3927E79A2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5096" y="83127"/>
            <a:ext cx="5548748" cy="677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A33C3B18-A7F9-4C40-248C-E7AE4249C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82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3367D-84F2-D50B-7B00-E33179CB4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54" y="167469"/>
            <a:ext cx="3855028" cy="658405"/>
          </a:xfrm>
          <a:solidFill>
            <a:schemeClr val="accent1"/>
          </a:solidFill>
        </p:spPr>
        <p:txBody>
          <a:bodyPr/>
          <a:lstStyle/>
          <a:p>
            <a:r>
              <a:rPr lang="pt-PT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Sopa verde 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132839E-4C41-836B-1079-BEA72CD2F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53" y="1117600"/>
            <a:ext cx="5473701" cy="5572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dirty="0">
                <a:latin typeface="Calibri" panose="020F0502020204030204" pitchFamily="34" charset="0"/>
                <a:cs typeface="Calibri" panose="020F0502020204030204" pitchFamily="34" charset="0"/>
              </a:rPr>
              <a:t>Um dia , a formiga ,cansada de ouvir sempre o verde para cá e o verde para lá , deixou o túnel que escavava no formigueiro e trouxe uma </a:t>
            </a:r>
            <a:r>
              <a:rPr lang="pt-PT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migalhinha</a:t>
            </a:r>
            <a:r>
              <a:rPr lang="pt-PT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 bolo de chocolate.</a:t>
            </a:r>
            <a:endParaRPr lang="pt-PT" sz="3600" dirty="0"/>
          </a:p>
        </p:txBody>
      </p:sp>
      <p:pic>
        <p:nvPicPr>
          <p:cNvPr id="4" name="Picture 2" descr="Titulo ~ Sopa verde Autor ~ Ângela... - Cuentos infantiles | Facebook">
            <a:extLst>
              <a:ext uri="{FF2B5EF4-FFF2-40B4-BE49-F238E27FC236}">
                <a16:creationId xmlns:a16="http://schemas.microsoft.com/office/drawing/2014/main" id="{981F73BA-69F4-DFC5-400C-CEE0FB48D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34" y="0"/>
            <a:ext cx="6172008" cy="672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ᗷᖇISᗩ &amp; ᐯᕮᘉTᗩᘉIᗩ — V Formigas carregadeiras entram em casa de bunda....">
            <a:extLst>
              <a:ext uri="{FF2B5EF4-FFF2-40B4-BE49-F238E27FC236}">
                <a16:creationId xmlns:a16="http://schemas.microsoft.com/office/drawing/2014/main" id="{B6C4CBFB-DA85-9B4D-A68C-2845D741C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34" y="-157542"/>
            <a:ext cx="4590473" cy="25502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D45151C-9D30-8108-2B85-3B85C563E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006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1248</TotalTime>
  <Words>1781</Words>
  <Application>Microsoft Office PowerPoint</Application>
  <PresentationFormat>Ecrã Panorâmico</PresentationFormat>
  <Paragraphs>296</Paragraphs>
  <Slides>50</Slides>
  <Notes>3</Notes>
  <HiddenSlides>0</HiddenSlides>
  <MMClips>4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50</vt:i4>
      </vt:variant>
    </vt:vector>
  </HeadingPairs>
  <TitlesOfParts>
    <vt:vector size="58" baseType="lpstr">
      <vt:lpstr>Aharoni</vt:lpstr>
      <vt:lpstr>Arial</vt:lpstr>
      <vt:lpstr>Calibri</vt:lpstr>
      <vt:lpstr>Modern Love</vt:lpstr>
      <vt:lpstr>Trebuchet MS</vt:lpstr>
      <vt:lpstr>Verdana</vt:lpstr>
      <vt:lpstr>Wingdings 3</vt:lpstr>
      <vt:lpstr>Faceta</vt:lpstr>
      <vt:lpstr>Sessão 1º ciclo 2025/26  </vt:lpstr>
      <vt:lpstr>16 de outubro, Dia Mundial da Alimentação Saudável  A RODA DOS ALIMENTOS </vt:lpstr>
      <vt:lpstr>SOPA VERDE </vt:lpstr>
      <vt:lpstr>ALFACES VERDES ,BRÓCULOS VERDES  </vt:lpstr>
      <vt:lpstr>COUVES VERDES</vt:lpstr>
      <vt:lpstr>ERVILHAS VERDES ,ESPINAFRES VERDES </vt:lpstr>
      <vt:lpstr>PIMENTOS VERDES, ALCACHOFRAS VERDES </vt:lpstr>
      <vt:lpstr>Sopa verde</vt:lpstr>
      <vt:lpstr>Sopa verde </vt:lpstr>
      <vt:lpstr>Sopa verde</vt:lpstr>
      <vt:lpstr>Sopa verde</vt:lpstr>
      <vt:lpstr>Sopa verde </vt:lpstr>
      <vt:lpstr>Sopa verde</vt:lpstr>
      <vt:lpstr>Sopa verde</vt:lpstr>
      <vt:lpstr>Sopa verde</vt:lpstr>
      <vt:lpstr>Sopa verde</vt:lpstr>
      <vt:lpstr>Sopa verde</vt:lpstr>
      <vt:lpstr>Sopa verde</vt:lpstr>
      <vt:lpstr>Sopa verde</vt:lpstr>
      <vt:lpstr>Sopa verde</vt:lpstr>
      <vt:lpstr>Sopa verde</vt:lpstr>
      <vt:lpstr>Apresentação do PowerPoint</vt:lpstr>
      <vt:lpstr>Sopa verde</vt:lpstr>
      <vt:lpstr>Sopa verde</vt:lpstr>
      <vt:lpstr>Apresentação do PowerPoint</vt:lpstr>
      <vt:lpstr>Sopa verde</vt:lpstr>
      <vt:lpstr>Apresentação do PowerPoint</vt:lpstr>
      <vt:lpstr>Apresentação do PowerPoint</vt:lpstr>
      <vt:lpstr>Apresentação do PowerPoint</vt:lpstr>
      <vt:lpstr>Apresentação do PowerPoint</vt:lpstr>
      <vt:lpstr>CONCLUSÕES A RETER DESTA HISTÓRIA</vt:lpstr>
      <vt:lpstr>A RODA DOS ALIMENTOS </vt:lpstr>
      <vt:lpstr>CONCLUSÕES A RETER DESTA HISTÓRIA</vt:lpstr>
      <vt:lpstr>Apresentação do PowerPoint</vt:lpstr>
      <vt:lpstr>FIM DA APRESENTAÇÃO       A Professora : Adelaide Martins</vt:lpstr>
      <vt:lpstr>    MINI QUIZ</vt:lpstr>
      <vt:lpstr> MINI QUIZ</vt:lpstr>
      <vt:lpstr>MINI QUIZ</vt:lpstr>
      <vt:lpstr>MINI QUIZ</vt:lpstr>
      <vt:lpstr>MINI QUIZ</vt:lpstr>
      <vt:lpstr>MINI QUIZ</vt:lpstr>
      <vt:lpstr>MINI QUIZ</vt:lpstr>
      <vt:lpstr>MINI QUIZ</vt:lpstr>
      <vt:lpstr>MINI QUIZ</vt:lpstr>
      <vt:lpstr>MINI QUIZ</vt:lpstr>
      <vt:lpstr>MINI QUIZ</vt:lpstr>
      <vt:lpstr>MINI QUIZ</vt:lpstr>
      <vt:lpstr>MINI QUIZ</vt:lpstr>
      <vt:lpstr>Realização de uma sopa verde real</vt:lpstr>
      <vt:lpstr>SOPA VERDE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Adelaide Martins</dc:creator>
  <cp:lastModifiedBy>Adelaide Martins</cp:lastModifiedBy>
  <cp:revision>21</cp:revision>
  <dcterms:created xsi:type="dcterms:W3CDTF">2025-02-20T08:24:03Z</dcterms:created>
  <dcterms:modified xsi:type="dcterms:W3CDTF">2026-07-24T12:24:49Z</dcterms:modified>
</cp:coreProperties>
</file>