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image" Target="../media/image-10-3.png"/><Relationship Id="rId4" Type="http://schemas.openxmlformats.org/officeDocument/2006/relationships/image" Target="../media/image-10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image" Target="../media/image-11-3.png"/><Relationship Id="rId4" Type="http://schemas.openxmlformats.org/officeDocument/2006/relationships/image" Target="../media/image-11-4.png"/><Relationship Id="rId5" Type="http://schemas.openxmlformats.org/officeDocument/2006/relationships/image" Target="../media/image-11-5.png"/><Relationship Id="rId6" Type="http://schemas.openxmlformats.org/officeDocument/2006/relationships/image" Target="../media/image-11-6.png"/><Relationship Id="rId7" Type="http://schemas.openxmlformats.org/officeDocument/2006/relationships/image" Target="../media/image-11-7.png"/><Relationship Id="rId8" Type="http://schemas.openxmlformats.org/officeDocument/2006/relationships/image" Target="../media/image-11-8.png"/><Relationship Id="rId9" Type="http://schemas.openxmlformats.org/officeDocument/2006/relationships/image" Target="../media/image-11-9.png"/><Relationship Id="rId10" Type="http://schemas.openxmlformats.org/officeDocument/2006/relationships/image" Target="../media/image-11-10.png"/><Relationship Id="rId11" Type="http://schemas.openxmlformats.org/officeDocument/2006/relationships/image" Target="../media/image-11-11.png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image" Target="../media/image-4-6.png"/><Relationship Id="rId7" Type="http://schemas.openxmlformats.org/officeDocument/2006/relationships/image" Target="../media/image-4-7.png"/><Relationship Id="rId8" Type="http://schemas.openxmlformats.org/officeDocument/2006/relationships/image" Target="../media/image-4-8.png"/><Relationship Id="rId9" Type="http://schemas.openxmlformats.org/officeDocument/2006/relationships/image" Target="../media/image-4-9.png"/><Relationship Id="rId10" Type="http://schemas.openxmlformats.org/officeDocument/2006/relationships/image" Target="../media/image-4-10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image" Target="../media/image-5-5.png"/><Relationship Id="rId6" Type="http://schemas.openxmlformats.org/officeDocument/2006/relationships/image" Target="../media/image-5-6.png"/><Relationship Id="rId7" Type="http://schemas.openxmlformats.org/officeDocument/2006/relationships/image" Target="../media/image-5-7.png"/><Relationship Id="rId8" Type="http://schemas.openxmlformats.org/officeDocument/2006/relationships/image" Target="../media/image-5-8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image" Target="../media/image-6-5.png"/><Relationship Id="rId6" Type="http://schemas.openxmlformats.org/officeDocument/2006/relationships/image" Target="../media/image-6-6.png"/><Relationship Id="rId7" Type="http://schemas.openxmlformats.org/officeDocument/2006/relationships/image" Target="../media/image-6-7.png"/><Relationship Id="rId8" Type="http://schemas.openxmlformats.org/officeDocument/2006/relationships/image" Target="../media/image-6-8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image" Target="../media/image-8-6.png"/><Relationship Id="rId7" Type="http://schemas.openxmlformats.org/officeDocument/2006/relationships/image" Target="../media/image-8-7.png"/><Relationship Id="rId8" Type="http://schemas.openxmlformats.org/officeDocument/2006/relationships/image" Target="../media/image-8-8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image" Target="../media/image-9-5.png"/><Relationship Id="rId6" Type="http://schemas.openxmlformats.org/officeDocument/2006/relationships/image" Target="../media/image-9-6.png"/><Relationship Id="rId7" Type="http://schemas.openxmlformats.org/officeDocument/2006/relationships/image" Target="../media/image-9-7.png"/><Relationship Id="rId8" Type="http://schemas.openxmlformats.org/officeDocument/2006/relationships/image" Target="../media/image-9-8.png"/><Relationship Id="rId9" Type="http://schemas.openxmlformats.org/officeDocument/2006/relationships/image" Target="../media/image-9-9.png"/><Relationship Id="rId10" Type="http://schemas.openxmlformats.org/officeDocument/2006/relationships/slideLayout" Target="../slideLayouts/slideLayout1.xml"/><Relationship Id="rId11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042787" y="1672611"/>
            <a:ext cx="5694059" cy="1143000"/>
          </a:xfrm>
          <a:prstGeom prst="rect">
            <a:avLst/>
          </a:prstGeom>
          <a:noFill/>
          <a:ln/>
        </p:spPr>
        <p:txBody>
          <a:bodyPr wrap="square" lIns="0" tIns="0" rIns="0" bIns="152400" rtlCol="0" anchor="ctr"/>
          <a:lstStyle/>
          <a:p>
            <a:pPr indent="0" marL="0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0047AB"/>
                </a:solidFill>
              </a:rPr>
              <a:t>Materiais e Suas Transformações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3042787" y="2951078"/>
            <a:ext cx="5694059" cy="285750"/>
          </a:xfrm>
          <a:prstGeom prst="rect">
            <a:avLst/>
          </a:prstGeom>
          <a:noFill/>
          <a:ln/>
        </p:spPr>
        <p:txBody>
          <a:bodyPr wrap="square" lIns="0" tIns="0" rIns="0" bIns="22860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Uma jornada pela química do dia a dia.</a:t>
            </a:r>
            <a:endParaRPr lang="en-US" sz="15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635633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07154" y="390969"/>
            <a:ext cx="8329691" cy="571500"/>
          </a:xfrm>
          <a:prstGeom prst="rect">
            <a:avLst/>
          </a:prstGeom>
          <a:noFill/>
          <a:ln/>
        </p:spPr>
        <p:txBody>
          <a:bodyPr wrap="square" lIns="0" tIns="0" rIns="0" bIns="152400" rtlCol="0" anchor="ctr"/>
          <a:lstStyle/>
          <a:p>
            <a:pPr indent="0" marL="0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292524"/>
                </a:solidFill>
              </a:rPr>
              <a:t>Produção de Sal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407154" y="1113367"/>
            <a:ext cx="832863" cy="804332"/>
          </a:xfrm>
          <a:prstGeom prst="rect">
            <a:avLst/>
          </a:prstGeom>
          <a:solidFill>
            <a:srgbClr val="0047AB"/>
          </a:solidFill>
          <a:ln w="12700">
            <a:solidFill>
              <a:srgbClr val="1E5FC8"/>
            </a:solidFill>
            <a:prstDash val="solid"/>
          </a:ln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350" y="1388534"/>
            <a:ext cx="254471" cy="253999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375735" y="1230227"/>
            <a:ext cx="7361110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Ferramentas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1375735" y="1515977"/>
            <a:ext cx="7361110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Mais de 50 tipos</a:t>
            </a:r>
            <a:endParaRPr lang="en-US" sz="1333" dirty="0"/>
          </a:p>
        </p:txBody>
      </p:sp>
      <p:sp>
        <p:nvSpPr>
          <p:cNvPr id="7" name="Shape 4"/>
          <p:cNvSpPr/>
          <p:nvPr/>
        </p:nvSpPr>
        <p:spPr>
          <a:xfrm>
            <a:off x="407154" y="2053164"/>
            <a:ext cx="1665859" cy="804336"/>
          </a:xfrm>
          <a:prstGeom prst="rect">
            <a:avLst/>
          </a:prstGeom>
          <a:solidFill>
            <a:srgbClr val="0047AB"/>
          </a:solidFill>
          <a:ln w="12700">
            <a:solidFill>
              <a:srgbClr val="1E5FC8"/>
            </a:solidFill>
            <a:prstDash val="solid"/>
          </a:ln>
        </p:spPr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848" y="2328332"/>
            <a:ext cx="254471" cy="253999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2208731" y="2170027"/>
            <a:ext cx="6528114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Processo</a:t>
            </a:r>
            <a:endParaRPr lang="en-US" sz="1500" dirty="0"/>
          </a:p>
        </p:txBody>
      </p:sp>
      <p:sp>
        <p:nvSpPr>
          <p:cNvPr id="10" name="Text 6"/>
          <p:cNvSpPr/>
          <p:nvPr/>
        </p:nvSpPr>
        <p:spPr>
          <a:xfrm>
            <a:off x="2208731" y="2455777"/>
            <a:ext cx="6528114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Evaporação da água do mar</a:t>
            </a:r>
            <a:endParaRPr lang="en-US" sz="1333" dirty="0"/>
          </a:p>
        </p:txBody>
      </p:sp>
      <p:sp>
        <p:nvSpPr>
          <p:cNvPr id="11" name="Shape 7"/>
          <p:cNvSpPr/>
          <p:nvPr/>
        </p:nvSpPr>
        <p:spPr>
          <a:xfrm>
            <a:off x="407154" y="2992964"/>
            <a:ext cx="2498854" cy="804336"/>
          </a:xfrm>
          <a:prstGeom prst="rect">
            <a:avLst/>
          </a:prstGeom>
          <a:solidFill>
            <a:srgbClr val="0047AB"/>
          </a:solidFill>
          <a:ln w="12700">
            <a:solidFill>
              <a:srgbClr val="1E5FC8"/>
            </a:solidFill>
            <a:prstDash val="solid"/>
          </a:ln>
        </p:spPr>
      </p:sp>
      <p:pic>
        <p:nvPicPr>
          <p:cNvPr id="12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9346" y="3268133"/>
            <a:ext cx="254471" cy="253999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3041726" y="3109827"/>
            <a:ext cx="5695119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Locais</a:t>
            </a:r>
            <a:endParaRPr lang="en-US" sz="1500" dirty="0"/>
          </a:p>
        </p:txBody>
      </p:sp>
      <p:sp>
        <p:nvSpPr>
          <p:cNvPr id="14" name="Text 9"/>
          <p:cNvSpPr/>
          <p:nvPr/>
        </p:nvSpPr>
        <p:spPr>
          <a:xfrm>
            <a:off x="3041726" y="3395577"/>
            <a:ext cx="5695119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Aveiro, Alcochete, Rio Maior</a:t>
            </a:r>
            <a:endParaRPr lang="en-US" sz="1333" dirty="0"/>
          </a:p>
        </p:txBody>
      </p:sp>
      <p:sp>
        <p:nvSpPr>
          <p:cNvPr id="15" name="Shape 10"/>
          <p:cNvSpPr/>
          <p:nvPr/>
        </p:nvSpPr>
        <p:spPr>
          <a:xfrm>
            <a:off x="407154" y="3932764"/>
            <a:ext cx="3331850" cy="804336"/>
          </a:xfrm>
          <a:prstGeom prst="rect">
            <a:avLst/>
          </a:prstGeom>
          <a:solidFill>
            <a:srgbClr val="0047AB"/>
          </a:solidFill>
          <a:ln w="12700">
            <a:solidFill>
              <a:srgbClr val="1E5FC8"/>
            </a:solidFill>
            <a:prstDash val="solid"/>
          </a:ln>
        </p:spPr>
      </p:sp>
      <p:pic>
        <p:nvPicPr>
          <p:cNvPr id="16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5844" y="4207933"/>
            <a:ext cx="254471" cy="253999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3874723" y="4049627"/>
            <a:ext cx="4862123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Sal-gema</a:t>
            </a:r>
            <a:endParaRPr lang="en-US" sz="1500" dirty="0"/>
          </a:p>
        </p:txBody>
      </p:sp>
      <p:sp>
        <p:nvSpPr>
          <p:cNvPr id="18" name="Text 12"/>
          <p:cNvSpPr/>
          <p:nvPr/>
        </p:nvSpPr>
        <p:spPr>
          <a:xfrm>
            <a:off x="3874723" y="4335377"/>
            <a:ext cx="4862123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Água 7x mais salgada</a:t>
            </a:r>
            <a:endParaRPr lang="en-US" sz="1333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07154" y="390969"/>
            <a:ext cx="5694059" cy="571500"/>
          </a:xfrm>
          <a:prstGeom prst="rect">
            <a:avLst/>
          </a:prstGeom>
          <a:noFill/>
          <a:ln/>
        </p:spPr>
        <p:txBody>
          <a:bodyPr wrap="square" lIns="0" tIns="0" rIns="0" bIns="152400" rtlCol="0" anchor="ctr"/>
          <a:lstStyle/>
          <a:p>
            <a:pPr indent="0" marL="0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292524"/>
                </a:solidFill>
              </a:rPr>
              <a:t>Tratamento de Água</a:t>
            </a:r>
            <a:endParaRPr lang="en-US" sz="30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154" y="1113363"/>
            <a:ext cx="593766" cy="719668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319" y="1333500"/>
            <a:ext cx="271436" cy="2709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204497" y="1183661"/>
            <a:ext cx="4896716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Captação</a:t>
            </a:r>
            <a:endParaRPr lang="en-US" sz="1500" dirty="0"/>
          </a:p>
        </p:txBody>
      </p:sp>
      <p:sp>
        <p:nvSpPr>
          <p:cNvPr id="6" name="Text 2"/>
          <p:cNvSpPr/>
          <p:nvPr/>
        </p:nvSpPr>
        <p:spPr>
          <a:xfrm>
            <a:off x="1204497" y="1469411"/>
            <a:ext cx="4896716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Rios, albufeiras, subsolo</a:t>
            </a:r>
            <a:endParaRPr lang="en-US" sz="1333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54" y="1824564"/>
            <a:ext cx="593766" cy="719668"/>
          </a:xfrm>
          <a:prstGeom prst="rect">
            <a:avLst/>
          </a:prstGeom>
        </p:spPr>
      </p:pic>
      <p:pic>
        <p:nvPicPr>
          <p:cNvPr id="8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319" y="2044697"/>
            <a:ext cx="271436" cy="270936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1204497" y="1894858"/>
            <a:ext cx="4896716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Gradagem</a:t>
            </a:r>
            <a:endParaRPr lang="en-US" sz="1500" dirty="0"/>
          </a:p>
        </p:txBody>
      </p:sp>
      <p:sp>
        <p:nvSpPr>
          <p:cNvPr id="10" name="Text 4"/>
          <p:cNvSpPr/>
          <p:nvPr/>
        </p:nvSpPr>
        <p:spPr>
          <a:xfrm>
            <a:off x="1204497" y="2180608"/>
            <a:ext cx="4896716" cy="25400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Retira lixos grandes</a:t>
            </a:r>
            <a:endParaRPr lang="en-US" sz="1333" dirty="0"/>
          </a:p>
        </p:txBody>
      </p:sp>
      <p:pic>
        <p:nvPicPr>
          <p:cNvPr id="11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154" y="2535765"/>
            <a:ext cx="593766" cy="719668"/>
          </a:xfrm>
          <a:prstGeom prst="rect">
            <a:avLst/>
          </a:prstGeom>
        </p:spPr>
      </p:pic>
      <p:pic>
        <p:nvPicPr>
          <p:cNvPr id="12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8319" y="2755898"/>
            <a:ext cx="271436" cy="270936"/>
          </a:xfrm>
          <a:prstGeom prst="rect">
            <a:avLst/>
          </a:prstGeom>
        </p:spPr>
      </p:pic>
      <p:sp>
        <p:nvSpPr>
          <p:cNvPr id="13" name="Text 5"/>
          <p:cNvSpPr/>
          <p:nvPr/>
        </p:nvSpPr>
        <p:spPr>
          <a:xfrm>
            <a:off x="1204497" y="2606059"/>
            <a:ext cx="4896716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Decantação</a:t>
            </a:r>
            <a:endParaRPr lang="en-US" sz="1500" dirty="0"/>
          </a:p>
        </p:txBody>
      </p:sp>
      <p:sp>
        <p:nvSpPr>
          <p:cNvPr id="14" name="Text 6"/>
          <p:cNvSpPr/>
          <p:nvPr/>
        </p:nvSpPr>
        <p:spPr>
          <a:xfrm>
            <a:off x="1204497" y="2891809"/>
            <a:ext cx="4896716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Partículas pesadas depositam</a:t>
            </a:r>
            <a:endParaRPr lang="en-US" sz="1333" dirty="0"/>
          </a:p>
        </p:txBody>
      </p:sp>
      <p:pic>
        <p:nvPicPr>
          <p:cNvPr id="15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154" y="3246966"/>
            <a:ext cx="593766" cy="719664"/>
          </a:xfrm>
          <a:prstGeom prst="rect">
            <a:avLst/>
          </a:prstGeom>
        </p:spPr>
      </p:pic>
      <p:pic>
        <p:nvPicPr>
          <p:cNvPr id="16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319" y="3467099"/>
            <a:ext cx="271436" cy="270932"/>
          </a:xfrm>
          <a:prstGeom prst="rect">
            <a:avLst/>
          </a:prstGeom>
        </p:spPr>
      </p:pic>
      <p:sp>
        <p:nvSpPr>
          <p:cNvPr id="17" name="Text 7"/>
          <p:cNvSpPr/>
          <p:nvPr/>
        </p:nvSpPr>
        <p:spPr>
          <a:xfrm>
            <a:off x="1204497" y="3317260"/>
            <a:ext cx="4896716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Filtração</a:t>
            </a:r>
            <a:endParaRPr lang="en-US" sz="1500" dirty="0"/>
          </a:p>
        </p:txBody>
      </p:sp>
      <p:sp>
        <p:nvSpPr>
          <p:cNvPr id="18" name="Text 8"/>
          <p:cNvSpPr/>
          <p:nvPr/>
        </p:nvSpPr>
        <p:spPr>
          <a:xfrm>
            <a:off x="1204497" y="3603010"/>
            <a:ext cx="4896716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Retém pequenas partículas</a:t>
            </a:r>
            <a:endParaRPr lang="en-US" sz="1333" dirty="0"/>
          </a:p>
        </p:txBody>
      </p:sp>
      <p:pic>
        <p:nvPicPr>
          <p:cNvPr id="19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7154" y="3958164"/>
            <a:ext cx="593766" cy="719668"/>
          </a:xfrm>
          <a:prstGeom prst="rect">
            <a:avLst/>
          </a:prstGeom>
        </p:spPr>
      </p:pic>
      <p:pic>
        <p:nvPicPr>
          <p:cNvPr id="20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8319" y="4178300"/>
            <a:ext cx="271436" cy="270932"/>
          </a:xfrm>
          <a:prstGeom prst="rect">
            <a:avLst/>
          </a:prstGeom>
        </p:spPr>
      </p:pic>
      <p:sp>
        <p:nvSpPr>
          <p:cNvPr id="21" name="Text 9"/>
          <p:cNvSpPr/>
          <p:nvPr/>
        </p:nvSpPr>
        <p:spPr>
          <a:xfrm>
            <a:off x="1204497" y="4028461"/>
            <a:ext cx="4896716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Desinfeção</a:t>
            </a:r>
            <a:endParaRPr lang="en-US" sz="1500" dirty="0"/>
          </a:p>
        </p:txBody>
      </p:sp>
      <p:sp>
        <p:nvSpPr>
          <p:cNvPr id="22" name="Text 10"/>
          <p:cNvSpPr/>
          <p:nvPr/>
        </p:nvSpPr>
        <p:spPr>
          <a:xfrm>
            <a:off x="1204497" y="4314211"/>
            <a:ext cx="4896716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Adição de cloro</a:t>
            </a:r>
            <a:endParaRPr lang="en-US" sz="1333" dirty="0"/>
          </a:p>
        </p:txBody>
      </p:sp>
      <p:pic>
        <p:nvPicPr>
          <p:cNvPr id="23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08368" y="0"/>
            <a:ext cx="2635632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07154" y="390977"/>
            <a:ext cx="8329691" cy="571492"/>
          </a:xfrm>
          <a:prstGeom prst="rect">
            <a:avLst/>
          </a:prstGeom>
          <a:noFill/>
          <a:ln/>
        </p:spPr>
        <p:txBody>
          <a:bodyPr wrap="square" lIns="0" tIns="0" rIns="0" bIns="152400" rtlCol="0" anchor="ctr"/>
          <a:lstStyle/>
          <a:p>
            <a:pPr indent="0" marL="0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292524"/>
                </a:solidFill>
              </a:rPr>
              <a:t>Destilaria de Álcool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1508670" y="1392157"/>
            <a:ext cx="1859893" cy="571500"/>
          </a:xfrm>
          <a:prstGeom prst="rect">
            <a:avLst/>
          </a:prstGeom>
          <a:noFill/>
          <a:ln/>
        </p:spPr>
        <p:txBody>
          <a:bodyPr wrap="square" lIns="0" tIns="0" rIns="0" bIns="228600" rtlCol="0" anchor="ctr"/>
          <a:lstStyle/>
          <a:p>
            <a:pPr algn="ctr" indent="0" marL="0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0047AB"/>
                </a:solidFill>
              </a:rPr>
              <a:t>10-20 Mil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1927090" y="2166853"/>
            <a:ext cx="1023054" cy="285750"/>
          </a:xfrm>
          <a:prstGeom prst="rect">
            <a:avLst/>
          </a:prstGeom>
          <a:noFill/>
          <a:ln/>
        </p:spPr>
        <p:txBody>
          <a:bodyPr wrap="square" lIns="0" tIns="0" rIns="0" bIns="114300" rtlCol="0" anchor="ctr"/>
          <a:lstStyle/>
          <a:p>
            <a:pPr algn="ctr"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Litros/Dia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1521659" y="2554209"/>
            <a:ext cx="1834048" cy="25399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Capacidade de produção</a:t>
            </a:r>
            <a:endParaRPr lang="en-US" sz="1333" dirty="0"/>
          </a:p>
        </p:txBody>
      </p:sp>
      <p:sp>
        <p:nvSpPr>
          <p:cNvPr id="6" name="Text 4"/>
          <p:cNvSpPr/>
          <p:nvPr/>
        </p:nvSpPr>
        <p:spPr>
          <a:xfrm>
            <a:off x="5951977" y="1392157"/>
            <a:ext cx="1506548" cy="571500"/>
          </a:xfrm>
          <a:prstGeom prst="rect">
            <a:avLst/>
          </a:prstGeom>
          <a:noFill/>
          <a:ln/>
        </p:spPr>
        <p:txBody>
          <a:bodyPr wrap="square" lIns="0" tIns="0" rIns="0" bIns="228600" rtlCol="0" anchor="ctr"/>
          <a:lstStyle/>
          <a:p>
            <a:pPr algn="ctr" indent="0" marL="0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0047AB"/>
                </a:solidFill>
              </a:rPr>
              <a:t>2 Euros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6130371" y="2166853"/>
            <a:ext cx="1149759" cy="285750"/>
          </a:xfrm>
          <a:prstGeom prst="rect">
            <a:avLst/>
          </a:prstGeom>
          <a:noFill/>
          <a:ln/>
        </p:spPr>
        <p:txBody>
          <a:bodyPr wrap="square" lIns="0" tIns="0" rIns="0" bIns="114300" rtlCol="0" anchor="ctr"/>
          <a:lstStyle/>
          <a:p>
            <a:pPr algn="ctr"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Preço/Litro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6035078" y="2554209"/>
            <a:ext cx="1340479" cy="25399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Álcool vitivinícola</a:t>
            </a:r>
            <a:endParaRPr lang="en-US" sz="1333" dirty="0"/>
          </a:p>
        </p:txBody>
      </p:sp>
      <p:sp>
        <p:nvSpPr>
          <p:cNvPr id="9" name="Text 7"/>
          <p:cNvSpPr/>
          <p:nvPr/>
        </p:nvSpPr>
        <p:spPr>
          <a:xfrm>
            <a:off x="1679643" y="3011407"/>
            <a:ext cx="1517947" cy="571500"/>
          </a:xfrm>
          <a:prstGeom prst="rect">
            <a:avLst/>
          </a:prstGeom>
          <a:noFill/>
          <a:ln/>
        </p:spPr>
        <p:txBody>
          <a:bodyPr wrap="square" lIns="0" tIns="0" rIns="0" bIns="228600" rtlCol="0" anchor="ctr"/>
          <a:lstStyle/>
          <a:p>
            <a:pPr algn="ctr" indent="0" marL="0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0047AB"/>
                </a:solidFill>
              </a:rPr>
              <a:t>500 Mil</a:t>
            </a:r>
            <a:endParaRPr lang="en-US" sz="3000" dirty="0"/>
          </a:p>
        </p:txBody>
      </p:sp>
      <p:sp>
        <p:nvSpPr>
          <p:cNvPr id="10" name="Text 8"/>
          <p:cNvSpPr/>
          <p:nvPr/>
        </p:nvSpPr>
        <p:spPr>
          <a:xfrm>
            <a:off x="1846640" y="3786103"/>
            <a:ext cx="1184086" cy="285750"/>
          </a:xfrm>
          <a:prstGeom prst="rect">
            <a:avLst/>
          </a:prstGeom>
          <a:noFill/>
          <a:ln/>
        </p:spPr>
        <p:txBody>
          <a:bodyPr wrap="square" lIns="0" tIns="0" rIns="0" bIns="114300" rtlCol="0" anchor="ctr"/>
          <a:lstStyle/>
          <a:p>
            <a:pPr algn="ctr"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Litros Stock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605290" y="4173459"/>
            <a:ext cx="1666787" cy="25399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Estimativa para oferta</a:t>
            </a:r>
            <a:endParaRPr lang="en-US" sz="1333" dirty="0"/>
          </a:p>
        </p:txBody>
      </p:sp>
      <p:sp>
        <p:nvSpPr>
          <p:cNvPr id="12" name="Text 10"/>
          <p:cNvSpPr/>
          <p:nvPr/>
        </p:nvSpPr>
        <p:spPr>
          <a:xfrm>
            <a:off x="5653502" y="3011407"/>
            <a:ext cx="2103498" cy="571500"/>
          </a:xfrm>
          <a:prstGeom prst="rect">
            <a:avLst/>
          </a:prstGeom>
          <a:noFill/>
          <a:ln/>
        </p:spPr>
        <p:txBody>
          <a:bodyPr wrap="square" lIns="0" tIns="0" rIns="0" bIns="228600" rtlCol="0" anchor="ctr"/>
          <a:lstStyle/>
          <a:p>
            <a:pPr algn="ctr" indent="0" marL="0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0047AB"/>
                </a:solidFill>
              </a:rPr>
              <a:t>2 Semanas</a:t>
            </a:r>
            <a:endParaRPr lang="en-US" sz="3000" dirty="0"/>
          </a:p>
        </p:txBody>
      </p:sp>
      <p:sp>
        <p:nvSpPr>
          <p:cNvPr id="13" name="Text 11"/>
          <p:cNvSpPr/>
          <p:nvPr/>
        </p:nvSpPr>
        <p:spPr>
          <a:xfrm>
            <a:off x="5884780" y="3786103"/>
            <a:ext cx="1641074" cy="285750"/>
          </a:xfrm>
          <a:prstGeom prst="rect">
            <a:avLst/>
          </a:prstGeom>
          <a:noFill/>
          <a:ln/>
        </p:spPr>
        <p:txBody>
          <a:bodyPr wrap="square" lIns="0" tIns="0" rIns="0" bIns="114300" rtlCol="0" anchor="ctr"/>
          <a:lstStyle/>
          <a:p>
            <a:pPr algn="ctr"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Resposta Rápida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6060657" y="4173459"/>
            <a:ext cx="1289189" cy="25399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À carência crítica</a:t>
            </a:r>
            <a:endParaRPr lang="en-US" sz="1333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07154" y="390969"/>
            <a:ext cx="8329691" cy="571500"/>
          </a:xfrm>
          <a:prstGeom prst="rect">
            <a:avLst/>
          </a:prstGeom>
          <a:noFill/>
          <a:ln/>
        </p:spPr>
        <p:txBody>
          <a:bodyPr wrap="square" lIns="0" tIns="0" rIns="0" bIns="152400" rtlCol="0" anchor="ctr"/>
          <a:lstStyle/>
          <a:p>
            <a:pPr indent="0" marL="0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292524"/>
                </a:solidFill>
              </a:rPr>
              <a:t>Sucesso na Reciclagem Plástica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1603434" y="1097936"/>
            <a:ext cx="1670365" cy="571500"/>
          </a:xfrm>
          <a:prstGeom prst="rect">
            <a:avLst/>
          </a:prstGeom>
          <a:noFill/>
          <a:ln/>
        </p:spPr>
        <p:txBody>
          <a:bodyPr wrap="square" lIns="0" tIns="0" rIns="0" bIns="228600" rtlCol="0" anchor="ctr"/>
          <a:lstStyle/>
          <a:p>
            <a:pPr algn="ctr" indent="0" marL="0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0047AB"/>
                </a:solidFill>
              </a:rPr>
              <a:t>1 Milhão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1438690" y="1872637"/>
            <a:ext cx="1999984" cy="285750"/>
          </a:xfrm>
          <a:prstGeom prst="rect">
            <a:avLst/>
          </a:prstGeom>
          <a:noFill/>
          <a:ln/>
        </p:spPr>
        <p:txBody>
          <a:bodyPr wrap="square" lIns="0" tIns="0" rIns="0" bIns="114300" rtlCol="0" anchor="ctr"/>
          <a:lstStyle/>
          <a:p>
            <a:pPr algn="ctr"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Garrafas Recolhidas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1213378" y="2259986"/>
            <a:ext cx="2450611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Em apenas três meses de projeto</a:t>
            </a:r>
            <a:endParaRPr lang="en-US" sz="1333" dirty="0"/>
          </a:p>
        </p:txBody>
      </p:sp>
      <p:sp>
        <p:nvSpPr>
          <p:cNvPr id="6" name="Text 4"/>
          <p:cNvSpPr/>
          <p:nvPr/>
        </p:nvSpPr>
        <p:spPr>
          <a:xfrm>
            <a:off x="6199555" y="1097936"/>
            <a:ext cx="1011391" cy="571500"/>
          </a:xfrm>
          <a:prstGeom prst="rect">
            <a:avLst/>
          </a:prstGeom>
          <a:noFill/>
          <a:ln/>
        </p:spPr>
        <p:txBody>
          <a:bodyPr wrap="square" lIns="0" tIns="0" rIns="0" bIns="228600" rtlCol="0" anchor="ctr"/>
          <a:lstStyle/>
          <a:p>
            <a:pPr algn="ctr" indent="0" marL="0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0047AB"/>
                </a:solidFill>
              </a:rPr>
              <a:t>9500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6056813" y="1872637"/>
            <a:ext cx="1296876" cy="285750"/>
          </a:xfrm>
          <a:prstGeom prst="rect">
            <a:avLst/>
          </a:prstGeom>
          <a:noFill/>
          <a:ln/>
        </p:spPr>
        <p:txBody>
          <a:bodyPr wrap="square" lIns="0" tIns="0" rIns="0" bIns="114300" rtlCol="0" anchor="ctr"/>
          <a:lstStyle/>
          <a:p>
            <a:pPr algn="ctr"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Garrafas/Dia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5823150" y="2259986"/>
            <a:ext cx="1764202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Média diária de recolha</a:t>
            </a:r>
            <a:endParaRPr lang="en-US" sz="1333" dirty="0"/>
          </a:p>
        </p:txBody>
      </p:sp>
      <p:sp>
        <p:nvSpPr>
          <p:cNvPr id="9" name="Text 7"/>
          <p:cNvSpPr/>
          <p:nvPr/>
        </p:nvSpPr>
        <p:spPr>
          <a:xfrm>
            <a:off x="1628748" y="2717186"/>
            <a:ext cx="1619736" cy="571500"/>
          </a:xfrm>
          <a:prstGeom prst="rect">
            <a:avLst/>
          </a:prstGeom>
          <a:noFill/>
          <a:ln/>
        </p:spPr>
        <p:txBody>
          <a:bodyPr wrap="square" lIns="0" tIns="0" rIns="0" bIns="228600" rtlCol="0" anchor="ctr"/>
          <a:lstStyle/>
          <a:p>
            <a:pPr algn="ctr" indent="0" marL="0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0047AB"/>
                </a:solidFill>
              </a:rPr>
              <a:t>44 Mil €</a:t>
            </a:r>
            <a:endParaRPr lang="en-US" sz="3000" dirty="0"/>
          </a:p>
        </p:txBody>
      </p:sp>
      <p:sp>
        <p:nvSpPr>
          <p:cNvPr id="10" name="Text 8"/>
          <p:cNvSpPr/>
          <p:nvPr/>
        </p:nvSpPr>
        <p:spPr>
          <a:xfrm>
            <a:off x="1860158" y="3491887"/>
            <a:ext cx="1157049" cy="285750"/>
          </a:xfrm>
          <a:prstGeom prst="rect">
            <a:avLst/>
          </a:prstGeom>
          <a:noFill/>
          <a:ln/>
        </p:spPr>
        <p:txBody>
          <a:bodyPr wrap="square" lIns="0" tIns="0" rIns="0" bIns="114300" rtlCol="0" anchor="ctr"/>
          <a:lstStyle/>
          <a:p>
            <a:pPr algn="ctr"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Vales Pagos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1225438" y="3879236"/>
            <a:ext cx="2426357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Compensação aos consumidores</a:t>
            </a:r>
            <a:endParaRPr lang="en-US" sz="1333" dirty="0"/>
          </a:p>
        </p:txBody>
      </p:sp>
      <p:sp>
        <p:nvSpPr>
          <p:cNvPr id="12" name="Text 10"/>
          <p:cNvSpPr/>
          <p:nvPr/>
        </p:nvSpPr>
        <p:spPr>
          <a:xfrm>
            <a:off x="6274572" y="2717186"/>
            <a:ext cx="861491" cy="571500"/>
          </a:xfrm>
          <a:prstGeom prst="rect">
            <a:avLst/>
          </a:prstGeom>
          <a:noFill/>
          <a:ln/>
        </p:spPr>
        <p:txBody>
          <a:bodyPr wrap="square" lIns="0" tIns="0" rIns="0" bIns="228600" rtlCol="0" anchor="ctr"/>
          <a:lstStyle/>
          <a:p>
            <a:pPr algn="ctr" indent="0" marL="0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0047AB"/>
                </a:solidFill>
              </a:rPr>
              <a:t>80%</a:t>
            </a:r>
            <a:endParaRPr lang="en-US" sz="3000" dirty="0"/>
          </a:p>
        </p:txBody>
      </p:sp>
      <p:sp>
        <p:nvSpPr>
          <p:cNvPr id="13" name="Text 11"/>
          <p:cNvSpPr/>
          <p:nvPr/>
        </p:nvSpPr>
        <p:spPr>
          <a:xfrm>
            <a:off x="5917516" y="3491887"/>
            <a:ext cx="1575601" cy="285750"/>
          </a:xfrm>
          <a:prstGeom prst="rect">
            <a:avLst/>
          </a:prstGeom>
          <a:noFill/>
          <a:ln/>
        </p:spPr>
        <p:txBody>
          <a:bodyPr wrap="square" lIns="0" tIns="0" rIns="0" bIns="114300" rtlCol="0" anchor="ctr"/>
          <a:lstStyle/>
          <a:p>
            <a:pPr algn="ctr"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Vales Utilizados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5730639" y="3879236"/>
            <a:ext cx="1949356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Já descontados ou doados</a:t>
            </a:r>
            <a:endParaRPr lang="en-US" sz="1333" dirty="0"/>
          </a:p>
        </p:txBody>
      </p:sp>
      <p:sp>
        <p:nvSpPr>
          <p:cNvPr id="15" name="Text 13"/>
          <p:cNvSpPr/>
          <p:nvPr/>
        </p:nvSpPr>
        <p:spPr>
          <a:xfrm>
            <a:off x="1131337" y="4336436"/>
            <a:ext cx="2614559" cy="571500"/>
          </a:xfrm>
          <a:prstGeom prst="rect">
            <a:avLst/>
          </a:prstGeom>
          <a:noFill/>
          <a:ln/>
        </p:spPr>
        <p:txBody>
          <a:bodyPr wrap="square" lIns="0" tIns="0" rIns="0" bIns="228600" rtlCol="0" anchor="ctr"/>
          <a:lstStyle/>
          <a:p>
            <a:pPr algn="ctr" indent="0" marL="0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0047AB"/>
                </a:solidFill>
              </a:rPr>
              <a:t>28 Toneladas</a:t>
            </a:r>
            <a:endParaRPr lang="en-US" sz="3000" dirty="0"/>
          </a:p>
        </p:txBody>
      </p:sp>
      <p:sp>
        <p:nvSpPr>
          <p:cNvPr id="16" name="Text 14"/>
          <p:cNvSpPr/>
          <p:nvPr/>
        </p:nvSpPr>
        <p:spPr>
          <a:xfrm>
            <a:off x="1546443" y="5111137"/>
            <a:ext cx="1784480" cy="285750"/>
          </a:xfrm>
          <a:prstGeom prst="rect">
            <a:avLst/>
          </a:prstGeom>
          <a:noFill/>
          <a:ln/>
        </p:spPr>
        <p:txBody>
          <a:bodyPr wrap="square" lIns="0" tIns="0" rIns="0" bIns="114300" rtlCol="0" anchor="ctr"/>
          <a:lstStyle/>
          <a:p>
            <a:pPr algn="ctr"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Plástico Reciclado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997342" y="5498486"/>
            <a:ext cx="2882681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PET encaminhado para novas garrafas</a:t>
            </a:r>
            <a:endParaRPr lang="en-US" sz="1333" dirty="0"/>
          </a:p>
        </p:txBody>
      </p:sp>
      <p:sp>
        <p:nvSpPr>
          <p:cNvPr id="18" name="Text 16"/>
          <p:cNvSpPr/>
          <p:nvPr/>
        </p:nvSpPr>
        <p:spPr>
          <a:xfrm>
            <a:off x="6279873" y="4336436"/>
            <a:ext cx="850756" cy="571500"/>
          </a:xfrm>
          <a:prstGeom prst="rect">
            <a:avLst/>
          </a:prstGeom>
          <a:noFill/>
          <a:ln/>
        </p:spPr>
        <p:txBody>
          <a:bodyPr wrap="square" lIns="0" tIns="0" rIns="0" bIns="228600" rtlCol="0" anchor="ctr"/>
          <a:lstStyle/>
          <a:p>
            <a:pPr algn="ctr" indent="0" marL="0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0047AB"/>
                </a:solidFill>
              </a:rPr>
              <a:t>90%</a:t>
            </a:r>
            <a:endParaRPr lang="en-US" sz="3000" dirty="0"/>
          </a:p>
        </p:txBody>
      </p:sp>
      <p:sp>
        <p:nvSpPr>
          <p:cNvPr id="19" name="Text 17"/>
          <p:cNvSpPr/>
          <p:nvPr/>
        </p:nvSpPr>
        <p:spPr>
          <a:xfrm>
            <a:off x="6185772" y="5111137"/>
            <a:ext cx="1039091" cy="285750"/>
          </a:xfrm>
          <a:prstGeom prst="rect">
            <a:avLst/>
          </a:prstGeom>
          <a:noFill/>
          <a:ln/>
        </p:spPr>
        <p:txBody>
          <a:bodyPr wrap="square" lIns="0" tIns="0" rIns="0" bIns="114300" rtlCol="0" anchor="ctr"/>
          <a:lstStyle/>
          <a:p>
            <a:pPr algn="ctr"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Meta 2029</a:t>
            </a:r>
            <a:endParaRPr lang="en-US" sz="1500" dirty="0"/>
          </a:p>
        </p:txBody>
      </p:sp>
      <p:sp>
        <p:nvSpPr>
          <p:cNvPr id="20" name="Text 18"/>
          <p:cNvSpPr/>
          <p:nvPr/>
        </p:nvSpPr>
        <p:spPr>
          <a:xfrm>
            <a:off x="5689553" y="5498486"/>
            <a:ext cx="2031395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Objetivo de recolha de PET</a:t>
            </a:r>
            <a:endParaRPr lang="en-US" sz="1333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07154" y="390969"/>
            <a:ext cx="5694059" cy="1143000"/>
          </a:xfrm>
          <a:prstGeom prst="rect">
            <a:avLst/>
          </a:prstGeom>
          <a:noFill/>
          <a:ln/>
        </p:spPr>
        <p:txBody>
          <a:bodyPr wrap="square" lIns="0" tIns="0" rIns="0" bIns="152400" rtlCol="0" anchor="ctr"/>
          <a:lstStyle/>
          <a:p>
            <a:pPr indent="0" marL="0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292524"/>
                </a:solidFill>
              </a:rPr>
              <a:t>Separar Resíduos Corretamente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407154" y="1684867"/>
            <a:ext cx="2439875" cy="1081617"/>
          </a:xfrm>
          <a:prstGeom prst="roundRect">
            <a:avLst>
              <a:gd name="adj" fmla="val 9724"/>
            </a:avLst>
          </a:prstGeom>
          <a:solidFill>
            <a:srgbClr val="F5F5F4"/>
          </a:solidFill>
          <a:ln w="12700">
            <a:solidFill>
              <a:srgbClr val="E7E5E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51355" y="1813369"/>
            <a:ext cx="2151474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Desinformação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551355" y="2099120"/>
            <a:ext cx="2151474" cy="2540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Dificulta a reciclagem eficaz</a:t>
            </a:r>
            <a:endParaRPr lang="en-US" sz="1333" dirty="0"/>
          </a:p>
        </p:txBody>
      </p:sp>
      <p:sp>
        <p:nvSpPr>
          <p:cNvPr id="6" name="Shape 4"/>
          <p:cNvSpPr/>
          <p:nvPr/>
        </p:nvSpPr>
        <p:spPr>
          <a:xfrm>
            <a:off x="2982748" y="1684867"/>
            <a:ext cx="2439875" cy="1081617"/>
          </a:xfrm>
          <a:prstGeom prst="roundRect">
            <a:avLst>
              <a:gd name="adj" fmla="val 9724"/>
            </a:avLst>
          </a:prstGeom>
          <a:solidFill>
            <a:srgbClr val="F5F5F4"/>
          </a:solidFill>
          <a:ln w="12700">
            <a:solidFill>
              <a:srgbClr val="E7E5E4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3126948" y="1813369"/>
            <a:ext cx="2151475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Erros Comuns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3126948" y="2099120"/>
            <a:ext cx="2151475" cy="508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Orgânicos no ecoponto amarelo</a:t>
            </a:r>
            <a:endParaRPr lang="en-US" sz="1333" dirty="0"/>
          </a:p>
        </p:txBody>
      </p:sp>
      <p:sp>
        <p:nvSpPr>
          <p:cNvPr id="9" name="Shape 7"/>
          <p:cNvSpPr/>
          <p:nvPr/>
        </p:nvSpPr>
        <p:spPr>
          <a:xfrm>
            <a:off x="407154" y="2901951"/>
            <a:ext cx="2439875" cy="1081616"/>
          </a:xfrm>
          <a:prstGeom prst="roundRect">
            <a:avLst>
              <a:gd name="adj" fmla="val 9724"/>
            </a:avLst>
          </a:prstGeom>
          <a:solidFill>
            <a:srgbClr val="F5F5F4"/>
          </a:solidFill>
          <a:ln w="12700">
            <a:solidFill>
              <a:srgbClr val="E7E5E4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551355" y="3030454"/>
            <a:ext cx="2151474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Copos 'Papel'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551355" y="3316204"/>
            <a:ext cx="2151474" cy="50799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Não recicláveis no ecoponto amarelo</a:t>
            </a:r>
            <a:endParaRPr lang="en-US" sz="1333" dirty="0"/>
          </a:p>
        </p:txBody>
      </p:sp>
      <p:sp>
        <p:nvSpPr>
          <p:cNvPr id="12" name="Shape 10"/>
          <p:cNvSpPr/>
          <p:nvPr/>
        </p:nvSpPr>
        <p:spPr>
          <a:xfrm>
            <a:off x="2982748" y="2901951"/>
            <a:ext cx="2439875" cy="1081616"/>
          </a:xfrm>
          <a:prstGeom prst="roundRect">
            <a:avLst>
              <a:gd name="adj" fmla="val 9724"/>
            </a:avLst>
          </a:prstGeom>
          <a:solidFill>
            <a:srgbClr val="F5F5F4"/>
          </a:solidFill>
          <a:ln w="12700">
            <a:solidFill>
              <a:srgbClr val="E7E5E4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126948" y="3030454"/>
            <a:ext cx="2151475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Biodegradáveis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3126948" y="3316204"/>
            <a:ext cx="2151475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Devem ir para compostagem</a:t>
            </a:r>
            <a:endParaRPr lang="en-US" sz="1333" dirty="0"/>
          </a:p>
        </p:txBody>
      </p:sp>
      <p:sp>
        <p:nvSpPr>
          <p:cNvPr id="15" name="Shape 13"/>
          <p:cNvSpPr/>
          <p:nvPr/>
        </p:nvSpPr>
        <p:spPr>
          <a:xfrm>
            <a:off x="407154" y="4119035"/>
            <a:ext cx="2439875" cy="827616"/>
          </a:xfrm>
          <a:prstGeom prst="roundRect">
            <a:avLst>
              <a:gd name="adj" fmla="val 16608"/>
            </a:avLst>
          </a:prstGeom>
          <a:solidFill>
            <a:srgbClr val="F5F5F4"/>
          </a:solidFill>
          <a:ln w="12700">
            <a:solidFill>
              <a:srgbClr val="E7E5E4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551355" y="4247536"/>
            <a:ext cx="2151474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Cápsulas Café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551355" y="4533287"/>
            <a:ext cx="2151474" cy="2540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Requerem recolha específica</a:t>
            </a:r>
            <a:endParaRPr lang="en-US" sz="1333" dirty="0"/>
          </a:p>
        </p:txBody>
      </p:sp>
      <p:sp>
        <p:nvSpPr>
          <p:cNvPr id="18" name="Shape 16"/>
          <p:cNvSpPr/>
          <p:nvPr/>
        </p:nvSpPr>
        <p:spPr>
          <a:xfrm>
            <a:off x="2982748" y="4119035"/>
            <a:ext cx="2439875" cy="827616"/>
          </a:xfrm>
          <a:prstGeom prst="roundRect">
            <a:avLst>
              <a:gd name="adj" fmla="val 16608"/>
            </a:avLst>
          </a:prstGeom>
          <a:solidFill>
            <a:srgbClr val="F5F5F4"/>
          </a:solidFill>
          <a:ln w="12700">
            <a:solidFill>
              <a:srgbClr val="E7E5E4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3126948" y="4247536"/>
            <a:ext cx="2151475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Engorduradas</a:t>
            </a:r>
            <a:endParaRPr lang="en-US" sz="1500" dirty="0"/>
          </a:p>
        </p:txBody>
      </p:sp>
      <p:sp>
        <p:nvSpPr>
          <p:cNvPr id="20" name="Text 18"/>
          <p:cNvSpPr/>
          <p:nvPr/>
        </p:nvSpPr>
        <p:spPr>
          <a:xfrm>
            <a:off x="3126948" y="4533287"/>
            <a:ext cx="2151475" cy="2540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Podem ser recicladas</a:t>
            </a:r>
            <a:endParaRPr lang="en-US" sz="1333" dirty="0"/>
          </a:p>
        </p:txBody>
      </p:sp>
      <p:sp>
        <p:nvSpPr>
          <p:cNvPr id="21" name="Shape 19"/>
          <p:cNvSpPr/>
          <p:nvPr/>
        </p:nvSpPr>
        <p:spPr>
          <a:xfrm>
            <a:off x="407154" y="5082118"/>
            <a:ext cx="2439875" cy="1081616"/>
          </a:xfrm>
          <a:prstGeom prst="roundRect">
            <a:avLst>
              <a:gd name="adj" fmla="val 9724"/>
            </a:avLst>
          </a:prstGeom>
          <a:solidFill>
            <a:srgbClr val="F5F5F4"/>
          </a:solidFill>
          <a:ln w="12700">
            <a:solidFill>
              <a:srgbClr val="E7E5E4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551355" y="5210620"/>
            <a:ext cx="2151474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Mito Mistura</a:t>
            </a:r>
            <a:endParaRPr lang="en-US" sz="1500" dirty="0"/>
          </a:p>
        </p:txBody>
      </p:sp>
      <p:sp>
        <p:nvSpPr>
          <p:cNvPr id="23" name="Text 21"/>
          <p:cNvSpPr/>
          <p:nvPr/>
        </p:nvSpPr>
        <p:spPr>
          <a:xfrm>
            <a:off x="551355" y="5496370"/>
            <a:ext cx="2151474" cy="5080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Resíduos não são misturados</a:t>
            </a:r>
            <a:endParaRPr lang="en-US" sz="1333" dirty="0"/>
          </a:p>
        </p:txBody>
      </p:sp>
      <p:pic>
        <p:nvPicPr>
          <p:cNvPr id="2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368" y="0"/>
            <a:ext cx="2635632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07154" y="390971"/>
            <a:ext cx="8329691" cy="571500"/>
          </a:xfrm>
          <a:prstGeom prst="rect">
            <a:avLst/>
          </a:prstGeom>
          <a:noFill/>
          <a:ln/>
        </p:spPr>
        <p:txBody>
          <a:bodyPr wrap="square" lIns="0" tIns="0" rIns="0" bIns="152400" rtlCol="0" anchor="ctr"/>
          <a:lstStyle/>
          <a:p>
            <a:pPr indent="0" marL="0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292524"/>
                </a:solidFill>
              </a:rPr>
              <a:t>Novos Rótulos Simplificam</a:t>
            </a:r>
            <a:endParaRPr lang="en-US" sz="30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154" y="1113367"/>
            <a:ext cx="593766" cy="719668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319" y="1333500"/>
            <a:ext cx="271436" cy="27093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204497" y="1183661"/>
            <a:ext cx="7532348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Nova Iconografia</a:t>
            </a:r>
            <a:endParaRPr lang="en-US" sz="1500" dirty="0"/>
          </a:p>
        </p:txBody>
      </p:sp>
      <p:sp>
        <p:nvSpPr>
          <p:cNvPr id="6" name="Text 2"/>
          <p:cNvSpPr/>
          <p:nvPr/>
        </p:nvSpPr>
        <p:spPr>
          <a:xfrm>
            <a:off x="1204497" y="1469411"/>
            <a:ext cx="7532348" cy="2540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SPV facilita a separação</a:t>
            </a:r>
            <a:endParaRPr lang="en-US" sz="1333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54" y="1824566"/>
            <a:ext cx="593766" cy="719668"/>
          </a:xfrm>
          <a:prstGeom prst="rect">
            <a:avLst/>
          </a:prstGeom>
        </p:spPr>
      </p:pic>
      <p:pic>
        <p:nvPicPr>
          <p:cNvPr id="8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319" y="2044701"/>
            <a:ext cx="271436" cy="270934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1204497" y="1894862"/>
            <a:ext cx="7532348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Símbolos Claros</a:t>
            </a:r>
            <a:endParaRPr lang="en-US" sz="1500" dirty="0"/>
          </a:p>
        </p:txBody>
      </p:sp>
      <p:sp>
        <p:nvSpPr>
          <p:cNvPr id="10" name="Text 4"/>
          <p:cNvSpPr/>
          <p:nvPr/>
        </p:nvSpPr>
        <p:spPr>
          <a:xfrm>
            <a:off x="1204497" y="2180612"/>
            <a:ext cx="7532348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Indicam ecoponto correto</a:t>
            </a:r>
            <a:endParaRPr lang="en-US" sz="1333" dirty="0"/>
          </a:p>
        </p:txBody>
      </p:sp>
      <p:pic>
        <p:nvPicPr>
          <p:cNvPr id="11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154" y="2535767"/>
            <a:ext cx="593766" cy="719666"/>
          </a:xfrm>
          <a:prstGeom prst="rect">
            <a:avLst/>
          </a:prstGeom>
        </p:spPr>
      </p:pic>
      <p:pic>
        <p:nvPicPr>
          <p:cNvPr id="12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8319" y="2755900"/>
            <a:ext cx="271436" cy="270934"/>
          </a:xfrm>
          <a:prstGeom prst="rect">
            <a:avLst/>
          </a:prstGeom>
        </p:spPr>
      </p:pic>
      <p:sp>
        <p:nvSpPr>
          <p:cNvPr id="13" name="Text 5"/>
          <p:cNvSpPr/>
          <p:nvPr/>
        </p:nvSpPr>
        <p:spPr>
          <a:xfrm>
            <a:off x="1204497" y="2606061"/>
            <a:ext cx="7532348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Exemplos Práticos</a:t>
            </a:r>
            <a:endParaRPr lang="en-US" sz="1500" dirty="0"/>
          </a:p>
        </p:txBody>
      </p:sp>
      <p:sp>
        <p:nvSpPr>
          <p:cNvPr id="14" name="Text 6"/>
          <p:cNvSpPr/>
          <p:nvPr/>
        </p:nvSpPr>
        <p:spPr>
          <a:xfrm>
            <a:off x="1204497" y="2891811"/>
            <a:ext cx="7532348" cy="2540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Guia para cada embalagem</a:t>
            </a:r>
            <a:endParaRPr lang="en-US" sz="1333" dirty="0"/>
          </a:p>
        </p:txBody>
      </p:sp>
      <p:pic>
        <p:nvPicPr>
          <p:cNvPr id="15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154" y="3246966"/>
            <a:ext cx="593766" cy="719668"/>
          </a:xfrm>
          <a:prstGeom prst="rect">
            <a:avLst/>
          </a:prstGeom>
        </p:spPr>
      </p:pic>
      <p:pic>
        <p:nvPicPr>
          <p:cNvPr id="16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319" y="3467101"/>
            <a:ext cx="271436" cy="270934"/>
          </a:xfrm>
          <a:prstGeom prst="rect">
            <a:avLst/>
          </a:prstGeom>
        </p:spPr>
      </p:pic>
      <p:sp>
        <p:nvSpPr>
          <p:cNvPr id="17" name="Text 7"/>
          <p:cNvSpPr/>
          <p:nvPr/>
        </p:nvSpPr>
        <p:spPr>
          <a:xfrm>
            <a:off x="1204497" y="3317262"/>
            <a:ext cx="7532348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Promove Sustentabilidade</a:t>
            </a:r>
            <a:endParaRPr lang="en-US" sz="1500" dirty="0"/>
          </a:p>
        </p:txBody>
      </p:sp>
      <p:sp>
        <p:nvSpPr>
          <p:cNvPr id="18" name="Text 8"/>
          <p:cNvSpPr/>
          <p:nvPr/>
        </p:nvSpPr>
        <p:spPr>
          <a:xfrm>
            <a:off x="1204497" y="3603012"/>
            <a:ext cx="7532348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Incentiva boas práticas</a:t>
            </a:r>
            <a:endParaRPr lang="en-US" sz="1333" dirty="0"/>
          </a:p>
        </p:txBody>
      </p:sp>
      <p:pic>
        <p:nvPicPr>
          <p:cNvPr id="19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7154" y="3958168"/>
            <a:ext cx="593766" cy="719666"/>
          </a:xfrm>
          <a:prstGeom prst="rect">
            <a:avLst/>
          </a:prstGeom>
        </p:spPr>
      </p:pic>
      <p:pic>
        <p:nvPicPr>
          <p:cNvPr id="20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8319" y="4178300"/>
            <a:ext cx="271436" cy="270934"/>
          </a:xfrm>
          <a:prstGeom prst="rect">
            <a:avLst/>
          </a:prstGeom>
        </p:spPr>
      </p:pic>
      <p:sp>
        <p:nvSpPr>
          <p:cNvPr id="21" name="Text 9"/>
          <p:cNvSpPr/>
          <p:nvPr/>
        </p:nvSpPr>
        <p:spPr>
          <a:xfrm>
            <a:off x="1204497" y="4028461"/>
            <a:ext cx="7532348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Benefícios Múltiplos</a:t>
            </a:r>
            <a:endParaRPr lang="en-US" sz="1500" dirty="0"/>
          </a:p>
        </p:txBody>
      </p:sp>
      <p:sp>
        <p:nvSpPr>
          <p:cNvPr id="22" name="Text 10"/>
          <p:cNvSpPr/>
          <p:nvPr/>
        </p:nvSpPr>
        <p:spPr>
          <a:xfrm>
            <a:off x="1204497" y="4314211"/>
            <a:ext cx="7532348" cy="2540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Marcas, ambiente, consumidores</a:t>
            </a:r>
            <a:endParaRPr lang="en-US" sz="1333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042787" y="390969"/>
            <a:ext cx="5694059" cy="1143000"/>
          </a:xfrm>
          <a:prstGeom prst="rect">
            <a:avLst/>
          </a:prstGeom>
          <a:noFill/>
          <a:ln/>
        </p:spPr>
        <p:txBody>
          <a:bodyPr wrap="square" lIns="0" tIns="0" rIns="0" bIns="152400" rtlCol="0" anchor="ctr"/>
          <a:lstStyle/>
          <a:p>
            <a:pPr indent="0" marL="0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292524"/>
                </a:solidFill>
              </a:rPr>
              <a:t>Rótulos de Água Engarrafada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3042787" y="1684867"/>
            <a:ext cx="325246" cy="319882"/>
          </a:xfrm>
          <a:prstGeom prst="rect">
            <a:avLst/>
          </a:prstGeom>
          <a:solidFill>
            <a:srgbClr val="0047AB"/>
          </a:solidFill>
          <a:ln w="12700">
            <a:solidFill>
              <a:srgbClr val="1E5FC8"/>
            </a:solidFill>
            <a:prstDash val="solid"/>
          </a:ln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8174" y="1717808"/>
            <a:ext cx="254471" cy="25400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3503751" y="1559501"/>
            <a:ext cx="5233095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Origem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3503751" y="1845251"/>
            <a:ext cx="5233095" cy="2540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Nascente ou mineral</a:t>
            </a:r>
            <a:endParaRPr lang="en-US" sz="1333" dirty="0"/>
          </a:p>
        </p:txBody>
      </p:sp>
      <p:sp>
        <p:nvSpPr>
          <p:cNvPr id="7" name="Shape 4"/>
          <p:cNvSpPr/>
          <p:nvPr/>
        </p:nvSpPr>
        <p:spPr>
          <a:xfrm>
            <a:off x="3042787" y="2140215"/>
            <a:ext cx="650625" cy="320013"/>
          </a:xfrm>
          <a:prstGeom prst="rect">
            <a:avLst/>
          </a:prstGeom>
          <a:solidFill>
            <a:srgbClr val="0047AB"/>
          </a:solidFill>
          <a:ln w="12700">
            <a:solidFill>
              <a:srgbClr val="1E5FC8"/>
            </a:solidFill>
            <a:prstDash val="solid"/>
          </a:ln>
        </p:spPr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864" y="2173221"/>
            <a:ext cx="254471" cy="254001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3829130" y="2014982"/>
            <a:ext cx="4907716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Nível pH</a:t>
            </a:r>
            <a:endParaRPr lang="en-US" sz="1500" dirty="0"/>
          </a:p>
        </p:txBody>
      </p:sp>
      <p:sp>
        <p:nvSpPr>
          <p:cNvPr id="10" name="Text 6"/>
          <p:cNvSpPr/>
          <p:nvPr/>
        </p:nvSpPr>
        <p:spPr>
          <a:xfrm>
            <a:off x="3829130" y="2300732"/>
            <a:ext cx="4907716" cy="2540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Acidez ou alcalinidade</a:t>
            </a:r>
            <a:endParaRPr lang="en-US" sz="1333" dirty="0"/>
          </a:p>
        </p:txBody>
      </p:sp>
      <p:sp>
        <p:nvSpPr>
          <p:cNvPr id="11" name="Shape 7"/>
          <p:cNvSpPr/>
          <p:nvPr/>
        </p:nvSpPr>
        <p:spPr>
          <a:xfrm>
            <a:off x="3042787" y="2595695"/>
            <a:ext cx="976003" cy="319882"/>
          </a:xfrm>
          <a:prstGeom prst="rect">
            <a:avLst/>
          </a:prstGeom>
          <a:solidFill>
            <a:srgbClr val="0047AB"/>
          </a:solidFill>
          <a:ln w="12700">
            <a:solidFill>
              <a:srgbClr val="1E5FC8"/>
            </a:solidFill>
            <a:prstDash val="solid"/>
          </a:ln>
        </p:spPr>
      </p:sp>
      <p:pic>
        <p:nvPicPr>
          <p:cNvPr id="12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3553" y="2628636"/>
            <a:ext cx="254471" cy="254001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4154508" y="2470329"/>
            <a:ext cx="4582337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Mineralização</a:t>
            </a:r>
            <a:endParaRPr lang="en-US" sz="1500" dirty="0"/>
          </a:p>
        </p:txBody>
      </p:sp>
      <p:sp>
        <p:nvSpPr>
          <p:cNvPr id="14" name="Text 9"/>
          <p:cNvSpPr/>
          <p:nvPr/>
        </p:nvSpPr>
        <p:spPr>
          <a:xfrm>
            <a:off x="4154508" y="2756079"/>
            <a:ext cx="4582337" cy="2540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Teor de minerais</a:t>
            </a:r>
            <a:endParaRPr lang="en-US" sz="1333" dirty="0"/>
          </a:p>
        </p:txBody>
      </p:sp>
      <p:sp>
        <p:nvSpPr>
          <p:cNvPr id="15" name="Shape 10"/>
          <p:cNvSpPr/>
          <p:nvPr/>
        </p:nvSpPr>
        <p:spPr>
          <a:xfrm>
            <a:off x="3042787" y="3051043"/>
            <a:ext cx="1301382" cy="320013"/>
          </a:xfrm>
          <a:prstGeom prst="rect">
            <a:avLst/>
          </a:prstGeom>
          <a:solidFill>
            <a:srgbClr val="0047AB"/>
          </a:solidFill>
          <a:ln w="12700">
            <a:solidFill>
              <a:srgbClr val="1E5FC8"/>
            </a:solidFill>
            <a:prstDash val="solid"/>
          </a:ln>
        </p:spPr>
      </p:sp>
      <p:pic>
        <p:nvPicPr>
          <p:cNvPr id="16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6242" y="3084049"/>
            <a:ext cx="254471" cy="254001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4479886" y="2925810"/>
            <a:ext cx="4256959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Sulfato</a:t>
            </a:r>
            <a:endParaRPr lang="en-US" sz="1500" dirty="0"/>
          </a:p>
        </p:txBody>
      </p:sp>
      <p:sp>
        <p:nvSpPr>
          <p:cNvPr id="18" name="Text 12"/>
          <p:cNvSpPr/>
          <p:nvPr/>
        </p:nvSpPr>
        <p:spPr>
          <a:xfrm>
            <a:off x="4479886" y="3211560"/>
            <a:ext cx="4256959" cy="2540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Efeito laxante possível</a:t>
            </a:r>
            <a:endParaRPr lang="en-US" sz="1333" dirty="0"/>
          </a:p>
        </p:txBody>
      </p:sp>
      <p:sp>
        <p:nvSpPr>
          <p:cNvPr id="19" name="Shape 13"/>
          <p:cNvSpPr/>
          <p:nvPr/>
        </p:nvSpPr>
        <p:spPr>
          <a:xfrm>
            <a:off x="3042787" y="3506524"/>
            <a:ext cx="1626761" cy="319882"/>
          </a:xfrm>
          <a:prstGeom prst="rect">
            <a:avLst/>
          </a:prstGeom>
          <a:solidFill>
            <a:srgbClr val="0047AB"/>
          </a:solidFill>
          <a:ln w="12700">
            <a:solidFill>
              <a:srgbClr val="1E5FC8"/>
            </a:solidFill>
            <a:prstDash val="solid"/>
          </a:ln>
        </p:spPr>
      </p:sp>
      <p:pic>
        <p:nvPicPr>
          <p:cNvPr id="20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8931" y="3539464"/>
            <a:ext cx="254472" cy="254001"/>
          </a:xfrm>
          <a:prstGeom prst="rect">
            <a:avLst/>
          </a:prstGeom>
        </p:spPr>
      </p:pic>
      <p:sp>
        <p:nvSpPr>
          <p:cNvPr id="21" name="Text 14"/>
          <p:cNvSpPr/>
          <p:nvPr/>
        </p:nvSpPr>
        <p:spPr>
          <a:xfrm>
            <a:off x="4805265" y="3381158"/>
            <a:ext cx="3931580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Bicarbonato</a:t>
            </a:r>
            <a:endParaRPr lang="en-US" sz="1500" dirty="0"/>
          </a:p>
        </p:txBody>
      </p:sp>
      <p:sp>
        <p:nvSpPr>
          <p:cNvPr id="22" name="Text 15"/>
          <p:cNvSpPr/>
          <p:nvPr/>
        </p:nvSpPr>
        <p:spPr>
          <a:xfrm>
            <a:off x="4805265" y="3666908"/>
            <a:ext cx="3931580" cy="2540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Bom para hiperacidez</a:t>
            </a:r>
            <a:endParaRPr lang="en-US" sz="1333" dirty="0"/>
          </a:p>
        </p:txBody>
      </p:sp>
      <p:sp>
        <p:nvSpPr>
          <p:cNvPr id="23" name="Shape 16"/>
          <p:cNvSpPr/>
          <p:nvPr/>
        </p:nvSpPr>
        <p:spPr>
          <a:xfrm>
            <a:off x="3042787" y="3961871"/>
            <a:ext cx="1952139" cy="319882"/>
          </a:xfrm>
          <a:prstGeom prst="rect">
            <a:avLst/>
          </a:prstGeom>
          <a:solidFill>
            <a:srgbClr val="0047AB"/>
          </a:solidFill>
          <a:ln w="12700">
            <a:solidFill>
              <a:srgbClr val="1E5FC8"/>
            </a:solidFill>
            <a:prstDash val="solid"/>
          </a:ln>
        </p:spPr>
      </p:sp>
      <p:pic>
        <p:nvPicPr>
          <p:cNvPr id="24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91620" y="3994812"/>
            <a:ext cx="254472" cy="254001"/>
          </a:xfrm>
          <a:prstGeom prst="rect">
            <a:avLst/>
          </a:prstGeom>
        </p:spPr>
      </p:pic>
      <p:sp>
        <p:nvSpPr>
          <p:cNvPr id="25" name="Text 17"/>
          <p:cNvSpPr/>
          <p:nvPr/>
        </p:nvSpPr>
        <p:spPr>
          <a:xfrm>
            <a:off x="5130645" y="3836505"/>
            <a:ext cx="3606201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Nitrato</a:t>
            </a:r>
            <a:endParaRPr lang="en-US" sz="1500" dirty="0"/>
          </a:p>
        </p:txBody>
      </p:sp>
      <p:sp>
        <p:nvSpPr>
          <p:cNvPr id="26" name="Text 18"/>
          <p:cNvSpPr/>
          <p:nvPr/>
        </p:nvSpPr>
        <p:spPr>
          <a:xfrm>
            <a:off x="5130645" y="4122255"/>
            <a:ext cx="3606201" cy="2540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Limite para consumo</a:t>
            </a:r>
            <a:endParaRPr lang="en-US" sz="1333" dirty="0"/>
          </a:p>
        </p:txBody>
      </p:sp>
      <p:sp>
        <p:nvSpPr>
          <p:cNvPr id="27" name="Shape 19"/>
          <p:cNvSpPr/>
          <p:nvPr/>
        </p:nvSpPr>
        <p:spPr>
          <a:xfrm>
            <a:off x="3042787" y="4417219"/>
            <a:ext cx="2277518" cy="319882"/>
          </a:xfrm>
          <a:prstGeom prst="rect">
            <a:avLst/>
          </a:prstGeom>
          <a:solidFill>
            <a:srgbClr val="0047AB"/>
          </a:solidFill>
          <a:ln w="12700">
            <a:solidFill>
              <a:srgbClr val="1E5FC8"/>
            </a:solidFill>
            <a:prstDash val="solid"/>
          </a:ln>
        </p:spPr>
      </p:sp>
      <p:pic>
        <p:nvPicPr>
          <p:cNvPr id="28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54310" y="4450160"/>
            <a:ext cx="254472" cy="253999"/>
          </a:xfrm>
          <a:prstGeom prst="rect">
            <a:avLst/>
          </a:prstGeom>
        </p:spPr>
      </p:pic>
      <p:sp>
        <p:nvSpPr>
          <p:cNvPr id="29" name="Text 20"/>
          <p:cNvSpPr/>
          <p:nvPr/>
        </p:nvSpPr>
        <p:spPr>
          <a:xfrm>
            <a:off x="5456023" y="4291855"/>
            <a:ext cx="3280823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Sódio</a:t>
            </a:r>
            <a:endParaRPr lang="en-US" sz="1500" dirty="0"/>
          </a:p>
        </p:txBody>
      </p:sp>
      <p:sp>
        <p:nvSpPr>
          <p:cNvPr id="30" name="Text 21"/>
          <p:cNvSpPr/>
          <p:nvPr/>
        </p:nvSpPr>
        <p:spPr>
          <a:xfrm>
            <a:off x="5456023" y="4577605"/>
            <a:ext cx="3280823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Atenção à dieta</a:t>
            </a:r>
            <a:endParaRPr lang="en-US" sz="1333" dirty="0"/>
          </a:p>
        </p:txBody>
      </p:sp>
      <p:pic>
        <p:nvPicPr>
          <p:cNvPr id="31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2635633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07154" y="390969"/>
            <a:ext cx="8329691" cy="571500"/>
          </a:xfrm>
          <a:prstGeom prst="rect">
            <a:avLst/>
          </a:prstGeom>
          <a:noFill/>
          <a:ln/>
        </p:spPr>
        <p:txBody>
          <a:bodyPr wrap="square" lIns="0" tIns="0" rIns="0" bIns="152400" rtlCol="0" anchor="ctr"/>
          <a:lstStyle/>
          <a:p>
            <a:pPr indent="0" marL="0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292524"/>
                </a:solidFill>
              </a:rPr>
              <a:t>Sódio em Refrigerantes</a:t>
            </a:r>
            <a:endParaRPr lang="en-US" sz="30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1383" y="1113367"/>
            <a:ext cx="956388" cy="804332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859" y="1459972"/>
            <a:ext cx="271436" cy="27093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171348" y="1230229"/>
            <a:ext cx="5565497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Consumo Moderado</a:t>
            </a:r>
            <a:endParaRPr lang="en-US" sz="1500" dirty="0"/>
          </a:p>
        </p:txBody>
      </p:sp>
      <p:sp>
        <p:nvSpPr>
          <p:cNvPr id="6" name="Text 2"/>
          <p:cNvSpPr/>
          <p:nvPr/>
        </p:nvSpPr>
        <p:spPr>
          <a:xfrm>
            <a:off x="3171348" y="1515979"/>
            <a:ext cx="5565497" cy="25400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Sódio essencial para o corpo</a:t>
            </a:r>
            <a:endParaRPr lang="en-US" sz="1333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0778" y="2053168"/>
            <a:ext cx="1997599" cy="804332"/>
          </a:xfrm>
          <a:prstGeom prst="rect">
            <a:avLst/>
          </a:prstGeom>
        </p:spPr>
      </p:pic>
      <p:pic>
        <p:nvPicPr>
          <p:cNvPr id="8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3859" y="2319866"/>
            <a:ext cx="271436" cy="270932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3691954" y="2170027"/>
            <a:ext cx="5044892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Excesso Nocivo</a:t>
            </a:r>
            <a:endParaRPr lang="en-US" sz="1500" dirty="0"/>
          </a:p>
        </p:txBody>
      </p:sp>
      <p:sp>
        <p:nvSpPr>
          <p:cNvPr id="10" name="Text 4"/>
          <p:cNvSpPr/>
          <p:nvPr/>
        </p:nvSpPr>
        <p:spPr>
          <a:xfrm>
            <a:off x="3691954" y="2455777"/>
            <a:ext cx="5044892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Causa hipertensão arterial</a:t>
            </a:r>
            <a:endParaRPr lang="en-US" sz="1333" dirty="0"/>
          </a:p>
        </p:txBody>
      </p:sp>
      <p:pic>
        <p:nvPicPr>
          <p:cNvPr id="11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0172" y="2992968"/>
            <a:ext cx="3038810" cy="804332"/>
          </a:xfrm>
          <a:prstGeom prst="rect">
            <a:avLst/>
          </a:prstGeom>
        </p:spPr>
      </p:pic>
      <p:pic>
        <p:nvPicPr>
          <p:cNvPr id="12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3859" y="3259666"/>
            <a:ext cx="271436" cy="270936"/>
          </a:xfrm>
          <a:prstGeom prst="rect">
            <a:avLst/>
          </a:prstGeom>
        </p:spPr>
      </p:pic>
      <p:sp>
        <p:nvSpPr>
          <p:cNvPr id="13" name="Text 5"/>
          <p:cNvSpPr/>
          <p:nvPr/>
        </p:nvSpPr>
        <p:spPr>
          <a:xfrm>
            <a:off x="4212560" y="3109827"/>
            <a:ext cx="4524286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Perigo Silencioso</a:t>
            </a:r>
            <a:endParaRPr lang="en-US" sz="1500" dirty="0"/>
          </a:p>
        </p:txBody>
      </p:sp>
      <p:sp>
        <p:nvSpPr>
          <p:cNvPr id="14" name="Text 6"/>
          <p:cNvSpPr/>
          <p:nvPr/>
        </p:nvSpPr>
        <p:spPr>
          <a:xfrm>
            <a:off x="4212560" y="3395577"/>
            <a:ext cx="4524286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Efeitos não são imediatos</a:t>
            </a:r>
            <a:endParaRPr lang="en-US" sz="1333" dirty="0"/>
          </a:p>
        </p:txBody>
      </p:sp>
      <p:pic>
        <p:nvPicPr>
          <p:cNvPr id="15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9566" y="3932768"/>
            <a:ext cx="4080022" cy="804332"/>
          </a:xfrm>
          <a:prstGeom prst="rect">
            <a:avLst/>
          </a:prstGeom>
        </p:spPr>
      </p:pic>
      <p:pic>
        <p:nvPicPr>
          <p:cNvPr id="16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53859" y="4199466"/>
            <a:ext cx="271436" cy="270932"/>
          </a:xfrm>
          <a:prstGeom prst="rect">
            <a:avLst/>
          </a:prstGeom>
        </p:spPr>
      </p:pic>
      <p:sp>
        <p:nvSpPr>
          <p:cNvPr id="17" name="Text 7"/>
          <p:cNvSpPr/>
          <p:nvPr/>
        </p:nvSpPr>
        <p:spPr>
          <a:xfrm>
            <a:off x="4733166" y="4049627"/>
            <a:ext cx="4003680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Recomendação OMS</a:t>
            </a:r>
            <a:endParaRPr lang="en-US" sz="1500" dirty="0"/>
          </a:p>
        </p:txBody>
      </p:sp>
      <p:sp>
        <p:nvSpPr>
          <p:cNvPr id="18" name="Text 8"/>
          <p:cNvSpPr/>
          <p:nvPr/>
        </p:nvSpPr>
        <p:spPr>
          <a:xfrm>
            <a:off x="4733166" y="4335377"/>
            <a:ext cx="4003680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Limite máximo de 2g/dia</a:t>
            </a:r>
            <a:endParaRPr lang="en-US" sz="1333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07154" y="390969"/>
            <a:ext cx="5694059" cy="571500"/>
          </a:xfrm>
          <a:prstGeom prst="rect">
            <a:avLst/>
          </a:prstGeom>
          <a:noFill/>
          <a:ln/>
        </p:spPr>
        <p:txBody>
          <a:bodyPr wrap="square" lIns="0" tIns="0" rIns="0" bIns="152400" rtlCol="0" anchor="ctr"/>
          <a:lstStyle/>
          <a:p>
            <a:pPr indent="0" marL="0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292524"/>
                </a:solidFill>
              </a:rPr>
              <a:t>Reações de Maillard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407154" y="1113367"/>
            <a:ext cx="2439875" cy="1286934"/>
          </a:xfrm>
          <a:prstGeom prst="roundRect">
            <a:avLst>
              <a:gd name="adj" fmla="val 6869"/>
            </a:avLst>
          </a:prstGeom>
          <a:solidFill>
            <a:srgbClr val="F5F5F4"/>
          </a:solidFill>
          <a:ln w="12700">
            <a:solidFill>
              <a:srgbClr val="E7E5E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551355" y="1241871"/>
            <a:ext cx="2151474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Sabor e Cor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551355" y="1527621"/>
            <a:ext cx="2151474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Alimentos favoritos</a:t>
            </a:r>
            <a:endParaRPr lang="en-US" sz="1333" dirty="0"/>
          </a:p>
        </p:txBody>
      </p:sp>
      <p:sp>
        <p:nvSpPr>
          <p:cNvPr id="6" name="Shape 4"/>
          <p:cNvSpPr/>
          <p:nvPr/>
        </p:nvSpPr>
        <p:spPr>
          <a:xfrm>
            <a:off x="2982748" y="1113367"/>
            <a:ext cx="2439875" cy="1286934"/>
          </a:xfrm>
          <a:prstGeom prst="roundRect">
            <a:avLst>
              <a:gd name="adj" fmla="val 6869"/>
            </a:avLst>
          </a:prstGeom>
          <a:solidFill>
            <a:srgbClr val="F5F5F4"/>
          </a:solidFill>
          <a:ln w="12700">
            <a:solidFill>
              <a:srgbClr val="E7E5E4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3126948" y="1241871"/>
            <a:ext cx="2151475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Descoberta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3126948" y="1527621"/>
            <a:ext cx="2151475" cy="50799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Louis-Camille Maillard (1912)</a:t>
            </a:r>
            <a:endParaRPr lang="en-US" sz="1333" dirty="0"/>
          </a:p>
        </p:txBody>
      </p:sp>
      <p:sp>
        <p:nvSpPr>
          <p:cNvPr id="9" name="Shape 7"/>
          <p:cNvSpPr/>
          <p:nvPr/>
        </p:nvSpPr>
        <p:spPr>
          <a:xfrm>
            <a:off x="407154" y="2535765"/>
            <a:ext cx="2439875" cy="1032936"/>
          </a:xfrm>
          <a:prstGeom prst="roundRect">
            <a:avLst>
              <a:gd name="adj" fmla="val 10662"/>
            </a:avLst>
          </a:prstGeom>
          <a:solidFill>
            <a:srgbClr val="F5F5F4"/>
          </a:solidFill>
          <a:ln w="12700">
            <a:solidFill>
              <a:srgbClr val="E7E5E4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551355" y="2664269"/>
            <a:ext cx="2151474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Reagentes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551355" y="2950019"/>
            <a:ext cx="2151474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Aminoácidos e açúcares</a:t>
            </a:r>
            <a:endParaRPr lang="en-US" sz="1333" dirty="0"/>
          </a:p>
        </p:txBody>
      </p:sp>
      <p:sp>
        <p:nvSpPr>
          <p:cNvPr id="12" name="Shape 10"/>
          <p:cNvSpPr/>
          <p:nvPr/>
        </p:nvSpPr>
        <p:spPr>
          <a:xfrm>
            <a:off x="2982748" y="2535765"/>
            <a:ext cx="2439875" cy="1032936"/>
          </a:xfrm>
          <a:prstGeom prst="roundRect">
            <a:avLst>
              <a:gd name="adj" fmla="val 10662"/>
            </a:avLst>
          </a:prstGeom>
          <a:solidFill>
            <a:srgbClr val="F5F5F4"/>
          </a:solidFill>
          <a:ln w="12700">
            <a:solidFill>
              <a:srgbClr val="E7E5E4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126948" y="2664269"/>
            <a:ext cx="2151475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Condições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3126948" y="2950019"/>
            <a:ext cx="2151475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Baixa humidade, &gt;130°C</a:t>
            </a:r>
            <a:endParaRPr lang="en-US" sz="1333" dirty="0"/>
          </a:p>
        </p:txBody>
      </p:sp>
      <p:sp>
        <p:nvSpPr>
          <p:cNvPr id="15" name="Shape 13"/>
          <p:cNvSpPr/>
          <p:nvPr/>
        </p:nvSpPr>
        <p:spPr>
          <a:xfrm>
            <a:off x="407154" y="3704165"/>
            <a:ext cx="2439875" cy="1032936"/>
          </a:xfrm>
          <a:prstGeom prst="roundRect">
            <a:avLst>
              <a:gd name="adj" fmla="val 10662"/>
            </a:avLst>
          </a:prstGeom>
          <a:solidFill>
            <a:srgbClr val="F5F5F4"/>
          </a:solidFill>
          <a:ln w="12700">
            <a:solidFill>
              <a:srgbClr val="E7E5E4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551355" y="3832669"/>
            <a:ext cx="2151474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Exemplos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551355" y="4118419"/>
            <a:ext cx="2151474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Carne, pão, café</a:t>
            </a:r>
            <a:endParaRPr lang="en-US" sz="1333" dirty="0"/>
          </a:p>
        </p:txBody>
      </p:sp>
      <p:pic>
        <p:nvPicPr>
          <p:cNvPr id="18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368" y="0"/>
            <a:ext cx="2635632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07154" y="390969"/>
            <a:ext cx="8329691" cy="571500"/>
          </a:xfrm>
          <a:prstGeom prst="rect">
            <a:avLst/>
          </a:prstGeom>
          <a:noFill/>
          <a:ln/>
        </p:spPr>
        <p:txBody>
          <a:bodyPr wrap="square" lIns="0" tIns="0" rIns="0" bIns="152400" rtlCol="0" anchor="ctr"/>
          <a:lstStyle/>
          <a:p>
            <a:pPr indent="0" marL="0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292524"/>
                </a:solidFill>
              </a:rPr>
              <a:t>O Galo do Tempo</a:t>
            </a:r>
            <a:endParaRPr lang="en-US" sz="30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154" y="1113367"/>
            <a:ext cx="593766" cy="897464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319" y="1422398"/>
            <a:ext cx="271436" cy="27093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204497" y="1272559"/>
            <a:ext cx="7532348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Peça Decorativa</a:t>
            </a:r>
            <a:endParaRPr lang="en-US" sz="1500" dirty="0"/>
          </a:p>
        </p:txBody>
      </p:sp>
      <p:sp>
        <p:nvSpPr>
          <p:cNvPr id="6" name="Text 2"/>
          <p:cNvSpPr/>
          <p:nvPr/>
        </p:nvSpPr>
        <p:spPr>
          <a:xfrm>
            <a:off x="1204497" y="1558309"/>
            <a:ext cx="7532348" cy="25400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Popular nos anos 60-80</a:t>
            </a:r>
            <a:endParaRPr lang="en-US" sz="1333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54" y="2002365"/>
            <a:ext cx="593766" cy="897468"/>
          </a:xfrm>
          <a:prstGeom prst="rect">
            <a:avLst/>
          </a:prstGeom>
        </p:spPr>
      </p:pic>
      <p:pic>
        <p:nvPicPr>
          <p:cNvPr id="8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319" y="2311399"/>
            <a:ext cx="271436" cy="270932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1204497" y="2161560"/>
            <a:ext cx="7532348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Higroscópico</a:t>
            </a:r>
            <a:endParaRPr lang="en-US" sz="1500" dirty="0"/>
          </a:p>
        </p:txBody>
      </p:sp>
      <p:sp>
        <p:nvSpPr>
          <p:cNvPr id="10" name="Text 4"/>
          <p:cNvSpPr/>
          <p:nvPr/>
        </p:nvSpPr>
        <p:spPr>
          <a:xfrm>
            <a:off x="1204497" y="2447310"/>
            <a:ext cx="7532348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Absorve humidade do ar</a:t>
            </a:r>
            <a:endParaRPr lang="en-US" sz="1333" dirty="0"/>
          </a:p>
        </p:txBody>
      </p:sp>
      <p:pic>
        <p:nvPicPr>
          <p:cNvPr id="11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154" y="2891366"/>
            <a:ext cx="593766" cy="897468"/>
          </a:xfrm>
          <a:prstGeom prst="rect">
            <a:avLst/>
          </a:prstGeom>
        </p:spPr>
      </p:pic>
      <p:pic>
        <p:nvPicPr>
          <p:cNvPr id="12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8319" y="3200401"/>
            <a:ext cx="271436" cy="270932"/>
          </a:xfrm>
          <a:prstGeom prst="rect">
            <a:avLst/>
          </a:prstGeom>
        </p:spPr>
      </p:pic>
      <p:sp>
        <p:nvSpPr>
          <p:cNvPr id="13" name="Text 5"/>
          <p:cNvSpPr/>
          <p:nvPr/>
        </p:nvSpPr>
        <p:spPr>
          <a:xfrm>
            <a:off x="1204497" y="3050562"/>
            <a:ext cx="7532348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Muda de Cor</a:t>
            </a:r>
            <a:endParaRPr lang="en-US" sz="1500" dirty="0"/>
          </a:p>
        </p:txBody>
      </p:sp>
      <p:sp>
        <p:nvSpPr>
          <p:cNvPr id="14" name="Text 6"/>
          <p:cNvSpPr/>
          <p:nvPr/>
        </p:nvSpPr>
        <p:spPr>
          <a:xfrm>
            <a:off x="1204497" y="3336312"/>
            <a:ext cx="7532348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Indica previsão do tempo</a:t>
            </a:r>
            <a:endParaRPr lang="en-US" sz="1333" dirty="0"/>
          </a:p>
        </p:txBody>
      </p:sp>
      <p:pic>
        <p:nvPicPr>
          <p:cNvPr id="15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154" y="3780367"/>
            <a:ext cx="593766" cy="897464"/>
          </a:xfrm>
          <a:prstGeom prst="rect">
            <a:avLst/>
          </a:prstGeom>
        </p:spPr>
      </p:pic>
      <p:pic>
        <p:nvPicPr>
          <p:cNvPr id="16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319" y="4089398"/>
            <a:ext cx="271436" cy="270936"/>
          </a:xfrm>
          <a:prstGeom prst="rect">
            <a:avLst/>
          </a:prstGeom>
        </p:spPr>
      </p:pic>
      <p:sp>
        <p:nvSpPr>
          <p:cNvPr id="17" name="Text 7"/>
          <p:cNvSpPr/>
          <p:nvPr/>
        </p:nvSpPr>
        <p:spPr>
          <a:xfrm>
            <a:off x="1204497" y="3939559"/>
            <a:ext cx="7532348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Propriedade Química</a:t>
            </a:r>
            <a:endParaRPr lang="en-US" sz="1500" dirty="0"/>
          </a:p>
        </p:txBody>
      </p:sp>
      <p:sp>
        <p:nvSpPr>
          <p:cNvPr id="18" name="Text 8"/>
          <p:cNvSpPr/>
          <p:nvPr/>
        </p:nvSpPr>
        <p:spPr>
          <a:xfrm>
            <a:off x="1204497" y="4225309"/>
            <a:ext cx="7532348" cy="25400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Baseada na sua composição</a:t>
            </a:r>
            <a:endParaRPr lang="en-US" sz="1333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042787" y="390969"/>
            <a:ext cx="5694059" cy="571500"/>
          </a:xfrm>
          <a:prstGeom prst="rect">
            <a:avLst/>
          </a:prstGeom>
          <a:noFill/>
          <a:ln/>
        </p:spPr>
        <p:txBody>
          <a:bodyPr wrap="square" lIns="0" tIns="0" rIns="0" bIns="152400" rtlCol="0" anchor="ctr"/>
          <a:lstStyle/>
          <a:p>
            <a:pPr indent="0" marL="0">
              <a:lnSpc>
                <a:spcPts val="4500"/>
              </a:lnSpc>
              <a:buNone/>
            </a:pPr>
            <a:r>
              <a:rPr lang="en-US" sz="3000" b="1" dirty="0">
                <a:solidFill>
                  <a:srgbClr val="292524"/>
                </a:solidFill>
              </a:rPr>
              <a:t>Mantas Ignífugas</a:t>
            </a:r>
            <a:endParaRPr lang="en-US" sz="30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2388" y="1113367"/>
            <a:ext cx="626635" cy="804332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9987" y="1459970"/>
            <a:ext cx="271436" cy="2709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982600" y="1230227"/>
            <a:ext cx="3754246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Função Principal</a:t>
            </a:r>
            <a:endParaRPr lang="en-US" sz="1500" dirty="0"/>
          </a:p>
        </p:txBody>
      </p:sp>
      <p:sp>
        <p:nvSpPr>
          <p:cNvPr id="6" name="Text 2"/>
          <p:cNvSpPr/>
          <p:nvPr/>
        </p:nvSpPr>
        <p:spPr>
          <a:xfrm>
            <a:off x="4982600" y="1515977"/>
            <a:ext cx="3754246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Abafar o fogo</a:t>
            </a:r>
            <a:endParaRPr lang="en-US" sz="1333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6658" y="2053168"/>
            <a:ext cx="1338095" cy="804332"/>
          </a:xfrm>
          <a:prstGeom prst="rect">
            <a:avLst/>
          </a:prstGeom>
        </p:spPr>
      </p:pic>
      <p:pic>
        <p:nvPicPr>
          <p:cNvPr id="8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9987" y="2319866"/>
            <a:ext cx="271436" cy="270932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5338329" y="2170027"/>
            <a:ext cx="3398516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Propriedade Chave</a:t>
            </a:r>
            <a:endParaRPr lang="en-US" sz="1500" dirty="0"/>
          </a:p>
        </p:txBody>
      </p:sp>
      <p:sp>
        <p:nvSpPr>
          <p:cNvPr id="10" name="Text 4"/>
          <p:cNvSpPr/>
          <p:nvPr/>
        </p:nvSpPr>
        <p:spPr>
          <a:xfrm>
            <a:off x="5338329" y="2455777"/>
            <a:ext cx="3398516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Não inflamável</a:t>
            </a:r>
            <a:endParaRPr lang="en-US" sz="1333" dirty="0"/>
          </a:p>
        </p:txBody>
      </p:sp>
      <p:pic>
        <p:nvPicPr>
          <p:cNvPr id="11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0928" y="2992964"/>
            <a:ext cx="2049554" cy="804336"/>
          </a:xfrm>
          <a:prstGeom prst="rect">
            <a:avLst/>
          </a:prstGeom>
        </p:spPr>
      </p:pic>
      <p:pic>
        <p:nvPicPr>
          <p:cNvPr id="12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9987" y="3259666"/>
            <a:ext cx="271436" cy="270932"/>
          </a:xfrm>
          <a:prstGeom prst="rect">
            <a:avLst/>
          </a:prstGeom>
        </p:spPr>
      </p:pic>
      <p:sp>
        <p:nvSpPr>
          <p:cNvPr id="13" name="Text 5"/>
          <p:cNvSpPr/>
          <p:nvPr/>
        </p:nvSpPr>
        <p:spPr>
          <a:xfrm>
            <a:off x="5694059" y="3109827"/>
            <a:ext cx="3042787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Uso Obrigatório</a:t>
            </a:r>
            <a:endParaRPr lang="en-US" sz="1500" dirty="0"/>
          </a:p>
        </p:txBody>
      </p:sp>
      <p:sp>
        <p:nvSpPr>
          <p:cNvPr id="14" name="Text 6"/>
          <p:cNvSpPr/>
          <p:nvPr/>
        </p:nvSpPr>
        <p:spPr>
          <a:xfrm>
            <a:off x="5694059" y="3395577"/>
            <a:ext cx="3042787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Cozinhas e laboratórios</a:t>
            </a:r>
            <a:endParaRPr lang="en-US" sz="1333" dirty="0"/>
          </a:p>
        </p:txBody>
      </p:sp>
      <p:pic>
        <p:nvPicPr>
          <p:cNvPr id="15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5199" y="3932764"/>
            <a:ext cx="2761013" cy="804336"/>
          </a:xfrm>
          <a:prstGeom prst="rect">
            <a:avLst/>
          </a:prstGeom>
        </p:spPr>
      </p:pic>
      <p:pic>
        <p:nvPicPr>
          <p:cNvPr id="16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29987" y="4199466"/>
            <a:ext cx="271436" cy="270932"/>
          </a:xfrm>
          <a:prstGeom prst="rect">
            <a:avLst/>
          </a:prstGeom>
        </p:spPr>
      </p:pic>
      <p:sp>
        <p:nvSpPr>
          <p:cNvPr id="17" name="Text 7"/>
          <p:cNvSpPr/>
          <p:nvPr/>
        </p:nvSpPr>
        <p:spPr>
          <a:xfrm>
            <a:off x="6049788" y="4049627"/>
            <a:ext cx="2687057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292524"/>
                </a:solidFill>
              </a:rPr>
              <a:t>Complemento</a:t>
            </a:r>
            <a:endParaRPr lang="en-US" sz="1500" dirty="0"/>
          </a:p>
        </p:txBody>
      </p:sp>
      <p:sp>
        <p:nvSpPr>
          <p:cNvPr id="18" name="Text 8"/>
          <p:cNvSpPr/>
          <p:nvPr/>
        </p:nvSpPr>
        <p:spPr>
          <a:xfrm>
            <a:off x="6049788" y="4335377"/>
            <a:ext cx="2687057" cy="25399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ts val="2000"/>
              </a:lnSpc>
              <a:buNone/>
            </a:pPr>
            <a:r>
              <a:rPr lang="en-US" sz="1333" dirty="0">
                <a:solidFill>
                  <a:srgbClr val="292524"/>
                </a:solidFill>
              </a:rPr>
              <a:t>Aos extintores de incêndio</a:t>
            </a:r>
            <a:endParaRPr lang="en-US" sz="1333" dirty="0"/>
          </a:p>
        </p:txBody>
      </p:sp>
      <p:pic>
        <p:nvPicPr>
          <p:cNvPr id="19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2635633" cy="5143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Georgia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2026-06-27T14:44:58Z</dcterms:created>
  <dcterms:modified xsi:type="dcterms:W3CDTF">2026-06-27T14:44:58Z</dcterms:modified>
</cp:coreProperties>
</file>