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6" r:id="rId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80" d="100"/>
          <a:sy n="80" d="100"/>
        </p:scale>
        <p:origin x="10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710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observatorio.tec.mx/edu-news/retos-de-ensenar-quimica-en-line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DAC385AE-B569-6E91-72D6-5538A7F25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6525"/>
          <a:stretch>
            <a:fillRect/>
          </a:stretch>
        </p:blipFill>
        <p:spPr>
          <a:xfrm>
            <a:off x="-10510" y="0"/>
            <a:ext cx="9154510" cy="5143500"/>
          </a:xfrm>
          <a:prstGeom prst="rect">
            <a:avLst/>
          </a:prstGeom>
        </p:spPr>
      </p:pic>
      <p:sp>
        <p:nvSpPr>
          <p:cNvPr id="2" name="Text 0"/>
          <p:cNvSpPr/>
          <p:nvPr/>
        </p:nvSpPr>
        <p:spPr>
          <a:xfrm>
            <a:off x="2200536" y="324853"/>
            <a:ext cx="6341885" cy="11430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marL="0" indent="0">
              <a:lnSpc>
                <a:spcPct val="150000"/>
              </a:lnSpc>
              <a:buNone/>
            </a:pPr>
            <a:r>
              <a:rPr lang="en-US" sz="40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Materiais</a:t>
            </a:r>
            <a:r>
              <a:rPr lang="en-US" sz="40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lnSpc>
                <a:spcPts val="4500"/>
              </a:lnSpc>
              <a:buNone/>
            </a:pPr>
            <a:r>
              <a:rPr lang="en-US" sz="4000" b="1" dirty="0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Suas </a:t>
            </a:r>
            <a:r>
              <a:rPr lang="en-US" sz="4000" b="1" dirty="0" err="1">
                <a:solidFill>
                  <a:srgbClr val="00206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Transformações</a:t>
            </a:r>
            <a:endParaRPr lang="en-US" sz="4000" dirty="0">
              <a:solidFill>
                <a:srgbClr val="00206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60444" y="313828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Sucesso na </a:t>
            </a:r>
            <a:r>
              <a:rPr lang="en-US" sz="3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Reciclagem</a:t>
            </a:r>
            <a:r>
              <a:rPr 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 </a:t>
            </a:r>
            <a:r>
              <a:rPr lang="en-US" sz="3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Plástico</a:t>
            </a:r>
            <a:endParaRPr lang="en-US" sz="3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1"/>
          <p:cNvSpPr/>
          <p:nvPr/>
        </p:nvSpPr>
        <p:spPr>
          <a:xfrm>
            <a:off x="1603434" y="1097936"/>
            <a:ext cx="1670365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Milhão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2"/>
          <p:cNvSpPr/>
          <p:nvPr/>
        </p:nvSpPr>
        <p:spPr>
          <a:xfrm>
            <a:off x="1438690" y="1593179"/>
            <a:ext cx="1999984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Garrafas Recolhidas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1131338" y="1932871"/>
            <a:ext cx="2614558" cy="2286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Em apenas três meses de projeto</a:t>
            </a:r>
            <a:endParaRPr lang="en-US" sz="1333" dirty="0"/>
          </a:p>
        </p:txBody>
      </p:sp>
      <p:sp>
        <p:nvSpPr>
          <p:cNvPr id="6" name="Text 4"/>
          <p:cNvSpPr/>
          <p:nvPr/>
        </p:nvSpPr>
        <p:spPr>
          <a:xfrm>
            <a:off x="6199555" y="1097936"/>
            <a:ext cx="1011391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9500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5"/>
          <p:cNvSpPr/>
          <p:nvPr/>
        </p:nvSpPr>
        <p:spPr>
          <a:xfrm>
            <a:off x="6056812" y="1626147"/>
            <a:ext cx="1296876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Garrafas/Dia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823150" y="1986332"/>
            <a:ext cx="176420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Média diária de recolha</a:t>
            </a:r>
            <a:endParaRPr lang="en-US" sz="1333" dirty="0"/>
          </a:p>
        </p:txBody>
      </p:sp>
      <p:sp>
        <p:nvSpPr>
          <p:cNvPr id="9" name="Text 7"/>
          <p:cNvSpPr/>
          <p:nvPr/>
        </p:nvSpPr>
        <p:spPr>
          <a:xfrm>
            <a:off x="1603434" y="2508399"/>
            <a:ext cx="1619736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 Mil €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8"/>
          <p:cNvSpPr/>
          <p:nvPr/>
        </p:nvSpPr>
        <p:spPr>
          <a:xfrm>
            <a:off x="1834777" y="3028504"/>
            <a:ext cx="1157049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Vales Pagos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225437" y="3343874"/>
            <a:ext cx="2426357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Compensação aos consumidores</a:t>
            </a:r>
            <a:endParaRPr lang="en-US" sz="1333" dirty="0"/>
          </a:p>
        </p:txBody>
      </p:sp>
      <p:sp>
        <p:nvSpPr>
          <p:cNvPr id="12" name="Text 10"/>
          <p:cNvSpPr/>
          <p:nvPr/>
        </p:nvSpPr>
        <p:spPr>
          <a:xfrm>
            <a:off x="6269136" y="2441401"/>
            <a:ext cx="861491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11"/>
          <p:cNvSpPr/>
          <p:nvPr/>
        </p:nvSpPr>
        <p:spPr>
          <a:xfrm>
            <a:off x="5920832" y="2937024"/>
            <a:ext cx="1575601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Vales Utilizados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5733954" y="3265255"/>
            <a:ext cx="1949356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Já descontados ou doados</a:t>
            </a:r>
            <a:endParaRPr lang="en-US" sz="1333" dirty="0"/>
          </a:p>
        </p:txBody>
      </p:sp>
      <p:sp>
        <p:nvSpPr>
          <p:cNvPr id="15" name="Text 13"/>
          <p:cNvSpPr/>
          <p:nvPr/>
        </p:nvSpPr>
        <p:spPr>
          <a:xfrm>
            <a:off x="1131337" y="3875426"/>
            <a:ext cx="2614559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Toneladas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 14"/>
          <p:cNvSpPr/>
          <p:nvPr/>
        </p:nvSpPr>
        <p:spPr>
          <a:xfrm>
            <a:off x="1546443" y="4392332"/>
            <a:ext cx="1784480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Plástico Reciclado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997342" y="4666756"/>
            <a:ext cx="2882681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PET encaminhado para novas garrafas</a:t>
            </a:r>
            <a:endParaRPr lang="en-US" sz="1333" dirty="0"/>
          </a:p>
        </p:txBody>
      </p:sp>
      <p:sp>
        <p:nvSpPr>
          <p:cNvPr id="18" name="Text 16"/>
          <p:cNvSpPr/>
          <p:nvPr/>
        </p:nvSpPr>
        <p:spPr>
          <a:xfrm>
            <a:off x="6199555" y="3875426"/>
            <a:ext cx="850756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90%</a:t>
            </a:r>
            <a:endParaRPr lang="en-US" sz="3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 17"/>
          <p:cNvSpPr/>
          <p:nvPr/>
        </p:nvSpPr>
        <p:spPr>
          <a:xfrm>
            <a:off x="6105387" y="4379640"/>
            <a:ext cx="1039091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Meta 2029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5651915" y="4676097"/>
            <a:ext cx="2031395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Objetivo de recolha de PET</a:t>
            </a:r>
            <a:endParaRPr lang="en-US" sz="1333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412267" y="356212"/>
            <a:ext cx="6319467" cy="768964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Separar</a:t>
            </a:r>
            <a:r>
              <a:rPr 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Resíduos</a:t>
            </a:r>
            <a:r>
              <a:rPr lang="en-US" sz="3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Corretamente</a:t>
            </a:r>
            <a:endParaRPr lang="en-US" sz="3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740BEACD-8AAB-679B-3EA8-C370DE48CF53}"/>
              </a:ext>
            </a:extLst>
          </p:cNvPr>
          <p:cNvGrpSpPr/>
          <p:nvPr/>
        </p:nvGrpSpPr>
        <p:grpSpPr>
          <a:xfrm>
            <a:off x="395013" y="1428599"/>
            <a:ext cx="2439875" cy="896399"/>
            <a:chOff x="395013" y="1428599"/>
            <a:chExt cx="2439875" cy="896399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3" name="Shape 1"/>
            <p:cNvSpPr/>
            <p:nvPr/>
          </p:nvSpPr>
          <p:spPr>
            <a:xfrm>
              <a:off x="395013" y="1428599"/>
              <a:ext cx="2439875" cy="896399"/>
            </a:xfrm>
            <a:prstGeom prst="roundRect">
              <a:avLst>
                <a:gd name="adj" fmla="val 9724"/>
              </a:avLst>
            </a:prstGeom>
            <a:grpFill/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  <p:txBody>
            <a:bodyPr/>
            <a:lstStyle/>
            <a:p>
              <a:pPr algn="ctr"/>
              <a:endParaRPr lang="pt-PT" dirty="0"/>
            </a:p>
          </p:txBody>
        </p:sp>
        <p:grpSp>
          <p:nvGrpSpPr>
            <p:cNvPr id="25" name="Agrupar 24">
              <a:extLst>
                <a:ext uri="{FF2B5EF4-FFF2-40B4-BE49-F238E27FC236}">
                  <a16:creationId xmlns:a16="http://schemas.microsoft.com/office/drawing/2014/main" id="{C8DA644F-083A-87B6-DA7E-2152A2C0A49B}"/>
                </a:ext>
              </a:extLst>
            </p:cNvPr>
            <p:cNvGrpSpPr/>
            <p:nvPr/>
          </p:nvGrpSpPr>
          <p:grpSpPr>
            <a:xfrm>
              <a:off x="551355" y="1463543"/>
              <a:ext cx="2151474" cy="539752"/>
              <a:chOff x="551355" y="1813369"/>
              <a:chExt cx="2151474" cy="539752"/>
            </a:xfrm>
            <a:grpFill/>
          </p:grpSpPr>
          <p:sp>
            <p:nvSpPr>
              <p:cNvPr id="4" name="Text 2"/>
              <p:cNvSpPr/>
              <p:nvPr/>
            </p:nvSpPr>
            <p:spPr>
              <a:xfrm>
                <a:off x="551355" y="1813369"/>
                <a:ext cx="2151474" cy="285750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Desinformação</a:t>
                </a:r>
                <a:endParaRPr lang="en-US" sz="1500" dirty="0"/>
              </a:p>
            </p:txBody>
          </p:sp>
          <p:sp>
            <p:nvSpPr>
              <p:cNvPr id="5" name="Text 3"/>
              <p:cNvSpPr/>
              <p:nvPr/>
            </p:nvSpPr>
            <p:spPr>
              <a:xfrm>
                <a:off x="551355" y="2099120"/>
                <a:ext cx="2151474" cy="254001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>
                  <a:lnSpc>
                    <a:spcPct val="250000"/>
                  </a:lnSpc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Dificulta a reciclagem eficaz</a:t>
                </a:r>
                <a:endParaRPr lang="en-US" sz="1333" dirty="0"/>
              </a:p>
            </p:txBody>
          </p:sp>
        </p:grp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D79C514A-852F-1CB8-B052-D2043D97280E}"/>
              </a:ext>
            </a:extLst>
          </p:cNvPr>
          <p:cNvGrpSpPr/>
          <p:nvPr/>
        </p:nvGrpSpPr>
        <p:grpSpPr>
          <a:xfrm>
            <a:off x="6163658" y="1245760"/>
            <a:ext cx="2734880" cy="1007065"/>
            <a:chOff x="3143864" y="1420283"/>
            <a:chExt cx="2734880" cy="90471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" name="Shape 4"/>
            <p:cNvSpPr/>
            <p:nvPr/>
          </p:nvSpPr>
          <p:spPr>
            <a:xfrm>
              <a:off x="3143864" y="1420283"/>
              <a:ext cx="2734880" cy="904716"/>
            </a:xfrm>
            <a:prstGeom prst="roundRect">
              <a:avLst>
                <a:gd name="adj" fmla="val 9724"/>
              </a:avLst>
            </a:prstGeom>
            <a:grpFill/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</p:sp>
        <p:grpSp>
          <p:nvGrpSpPr>
            <p:cNvPr id="26" name="Agrupar 25">
              <a:extLst>
                <a:ext uri="{FF2B5EF4-FFF2-40B4-BE49-F238E27FC236}">
                  <a16:creationId xmlns:a16="http://schemas.microsoft.com/office/drawing/2014/main" id="{69C17682-AC6D-B550-FAFF-3A4219AE05A2}"/>
                </a:ext>
              </a:extLst>
            </p:cNvPr>
            <p:cNvGrpSpPr/>
            <p:nvPr/>
          </p:nvGrpSpPr>
          <p:grpSpPr>
            <a:xfrm>
              <a:off x="3350232" y="1510856"/>
              <a:ext cx="2443535" cy="677312"/>
              <a:chOff x="3126948" y="1929808"/>
              <a:chExt cx="2443535" cy="677312"/>
            </a:xfrm>
            <a:grpFill/>
          </p:grpSpPr>
          <p:sp>
            <p:nvSpPr>
              <p:cNvPr id="7" name="Text 5"/>
              <p:cNvSpPr/>
              <p:nvPr/>
            </p:nvSpPr>
            <p:spPr>
              <a:xfrm>
                <a:off x="3126948" y="1929808"/>
                <a:ext cx="2151475" cy="179821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25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Erros Comuns</a:t>
                </a:r>
                <a:endParaRPr lang="en-US" sz="1500" dirty="0"/>
              </a:p>
            </p:txBody>
          </p:sp>
          <p:sp>
            <p:nvSpPr>
              <p:cNvPr id="8" name="Text 6"/>
              <p:cNvSpPr/>
              <p:nvPr/>
            </p:nvSpPr>
            <p:spPr>
              <a:xfrm>
                <a:off x="3126948" y="2099120"/>
                <a:ext cx="2443535" cy="508000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just">
                  <a:lnSpc>
                    <a:spcPts val="2000"/>
                  </a:lnSpc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Orgânicos no </a:t>
                </a:r>
                <a:r>
                  <a:rPr lang="en-US" sz="1333" dirty="0" err="1">
                    <a:solidFill>
                      <a:srgbClr val="292524"/>
                    </a:solidFill>
                  </a:rPr>
                  <a:t>ecoponto</a:t>
                </a:r>
                <a:r>
                  <a:rPr lang="en-US" sz="1333" dirty="0">
                    <a:solidFill>
                      <a:srgbClr val="292524"/>
                    </a:solidFill>
                  </a:rPr>
                  <a:t> </a:t>
                </a:r>
                <a:r>
                  <a:rPr lang="en-US" sz="1333" dirty="0" err="1">
                    <a:solidFill>
                      <a:srgbClr val="292524"/>
                    </a:solidFill>
                  </a:rPr>
                  <a:t>amarelo</a:t>
                </a:r>
                <a:endParaRPr lang="en-US" sz="1333" dirty="0"/>
              </a:p>
            </p:txBody>
          </p:sp>
        </p:grpSp>
      </p:grp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3A458B46-5921-5F74-1B8E-C87B9FDEF9DB}"/>
              </a:ext>
            </a:extLst>
          </p:cNvPr>
          <p:cNvGrpSpPr/>
          <p:nvPr/>
        </p:nvGrpSpPr>
        <p:grpSpPr>
          <a:xfrm>
            <a:off x="395014" y="2669708"/>
            <a:ext cx="2439874" cy="1081616"/>
            <a:chOff x="395014" y="2669708"/>
            <a:chExt cx="2439874" cy="1081616"/>
          </a:xfrm>
        </p:grpSpPr>
        <p:sp>
          <p:nvSpPr>
            <p:cNvPr id="9" name="Shape 7"/>
            <p:cNvSpPr/>
            <p:nvPr/>
          </p:nvSpPr>
          <p:spPr>
            <a:xfrm>
              <a:off x="395014" y="2669708"/>
              <a:ext cx="2439874" cy="1081616"/>
            </a:xfrm>
            <a:prstGeom prst="roundRect">
              <a:avLst>
                <a:gd name="adj" fmla="val 9724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</p:sp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874F83B-DF7E-FA17-534C-236EA5CC9981}"/>
                </a:ext>
              </a:extLst>
            </p:cNvPr>
            <p:cNvGrpSpPr/>
            <p:nvPr/>
          </p:nvGrpSpPr>
          <p:grpSpPr>
            <a:xfrm>
              <a:off x="530382" y="2813640"/>
              <a:ext cx="2195941" cy="865716"/>
              <a:chOff x="530382" y="2813640"/>
              <a:chExt cx="2195941" cy="865716"/>
            </a:xfrm>
          </p:grpSpPr>
          <p:sp>
            <p:nvSpPr>
              <p:cNvPr id="10" name="Text 8"/>
              <p:cNvSpPr/>
              <p:nvPr/>
            </p:nvSpPr>
            <p:spPr>
              <a:xfrm>
                <a:off x="530382" y="2813640"/>
                <a:ext cx="2151474" cy="2857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ct val="15000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Copos 'Papel'</a:t>
                </a:r>
                <a:endParaRPr lang="en-US" sz="1500" dirty="0"/>
              </a:p>
            </p:txBody>
          </p:sp>
          <p:sp>
            <p:nvSpPr>
              <p:cNvPr id="11" name="Text 9"/>
              <p:cNvSpPr/>
              <p:nvPr/>
            </p:nvSpPr>
            <p:spPr>
              <a:xfrm>
                <a:off x="574849" y="3171358"/>
                <a:ext cx="2151474" cy="50799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just"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Não recicláveis no ecoponto amarelo</a:t>
                </a:r>
                <a:endParaRPr lang="en-US" sz="1333" dirty="0"/>
              </a:p>
            </p:txBody>
          </p:sp>
        </p:grpSp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258A64D7-0742-84CD-915C-02193FCEBAE2}"/>
              </a:ext>
            </a:extLst>
          </p:cNvPr>
          <p:cNvGrpSpPr/>
          <p:nvPr/>
        </p:nvGrpSpPr>
        <p:grpSpPr>
          <a:xfrm>
            <a:off x="6163659" y="3754751"/>
            <a:ext cx="2734879" cy="993081"/>
            <a:chOff x="3143863" y="2703175"/>
            <a:chExt cx="2734879" cy="99308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2" name="Shape 10"/>
            <p:cNvSpPr/>
            <p:nvPr/>
          </p:nvSpPr>
          <p:spPr>
            <a:xfrm>
              <a:off x="3143863" y="2703175"/>
              <a:ext cx="2734879" cy="993081"/>
            </a:xfrm>
            <a:prstGeom prst="roundRect">
              <a:avLst>
                <a:gd name="adj" fmla="val 9724"/>
              </a:avLst>
            </a:prstGeom>
            <a:grpFill/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</p:sp>
        <p:grpSp>
          <p:nvGrpSpPr>
            <p:cNvPr id="27" name="Agrupar 26">
              <a:extLst>
                <a:ext uri="{FF2B5EF4-FFF2-40B4-BE49-F238E27FC236}">
                  <a16:creationId xmlns:a16="http://schemas.microsoft.com/office/drawing/2014/main" id="{FE476DD7-2008-9719-54DC-845D77410948}"/>
                </a:ext>
              </a:extLst>
            </p:cNvPr>
            <p:cNvGrpSpPr/>
            <p:nvPr/>
          </p:nvGrpSpPr>
          <p:grpSpPr>
            <a:xfrm>
              <a:off x="3326171" y="2813640"/>
              <a:ext cx="2226091" cy="611717"/>
              <a:chOff x="3263939" y="3103697"/>
              <a:chExt cx="2226091" cy="611717"/>
            </a:xfrm>
            <a:grpFill/>
          </p:grpSpPr>
          <p:sp>
            <p:nvSpPr>
              <p:cNvPr id="13" name="Text 11"/>
              <p:cNvSpPr/>
              <p:nvPr/>
            </p:nvSpPr>
            <p:spPr>
              <a:xfrm>
                <a:off x="3338555" y="3103697"/>
                <a:ext cx="2151475" cy="285750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25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Biodegradáveis</a:t>
                </a:r>
                <a:endParaRPr lang="en-US" sz="1500" dirty="0"/>
              </a:p>
            </p:txBody>
          </p:sp>
          <p:sp>
            <p:nvSpPr>
              <p:cNvPr id="14" name="Text 12"/>
              <p:cNvSpPr/>
              <p:nvPr/>
            </p:nvSpPr>
            <p:spPr>
              <a:xfrm>
                <a:off x="3263939" y="3461415"/>
                <a:ext cx="2151475" cy="253999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>
                  <a:lnSpc>
                    <a:spcPts val="2000"/>
                  </a:lnSpc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Devem ir para compostagem</a:t>
                </a:r>
                <a:endParaRPr lang="en-US" sz="1333" dirty="0"/>
              </a:p>
            </p:txBody>
          </p:sp>
        </p:grp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25ED9B52-170A-12EE-088E-09CF9D043C0A}"/>
              </a:ext>
            </a:extLst>
          </p:cNvPr>
          <p:cNvGrpSpPr/>
          <p:nvPr/>
        </p:nvGrpSpPr>
        <p:grpSpPr>
          <a:xfrm>
            <a:off x="386181" y="3997774"/>
            <a:ext cx="2439875" cy="837893"/>
            <a:chOff x="386181" y="3997774"/>
            <a:chExt cx="2439875" cy="837893"/>
          </a:xfrm>
        </p:grpSpPr>
        <p:sp>
          <p:nvSpPr>
            <p:cNvPr id="15" name="Shape 13"/>
            <p:cNvSpPr/>
            <p:nvPr/>
          </p:nvSpPr>
          <p:spPr>
            <a:xfrm>
              <a:off x="386181" y="3997774"/>
              <a:ext cx="2439875" cy="837893"/>
            </a:xfrm>
            <a:prstGeom prst="roundRect">
              <a:avLst>
                <a:gd name="adj" fmla="val 16608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</p:sp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7E96BDC1-2C07-8830-44E5-73C5EDA4BDED}"/>
                </a:ext>
              </a:extLst>
            </p:cNvPr>
            <p:cNvGrpSpPr/>
            <p:nvPr/>
          </p:nvGrpSpPr>
          <p:grpSpPr>
            <a:xfrm>
              <a:off x="538304" y="4110204"/>
              <a:ext cx="2151474" cy="589055"/>
              <a:chOff x="551355" y="4247536"/>
              <a:chExt cx="2151474" cy="589055"/>
            </a:xfrm>
          </p:grpSpPr>
          <p:sp>
            <p:nvSpPr>
              <p:cNvPr id="16" name="Text 14"/>
              <p:cNvSpPr/>
              <p:nvPr/>
            </p:nvSpPr>
            <p:spPr>
              <a:xfrm>
                <a:off x="551355" y="4247536"/>
                <a:ext cx="2151474" cy="2857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25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Cápsulas Café</a:t>
                </a:r>
                <a:endParaRPr lang="en-US" sz="1500" dirty="0"/>
              </a:p>
            </p:txBody>
          </p:sp>
          <p:sp>
            <p:nvSpPr>
              <p:cNvPr id="17" name="Text 15"/>
              <p:cNvSpPr/>
              <p:nvPr/>
            </p:nvSpPr>
            <p:spPr>
              <a:xfrm>
                <a:off x="551355" y="4582590"/>
                <a:ext cx="2151474" cy="2540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000"/>
                  </a:lnSpc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Requerem recolha específica</a:t>
                </a:r>
                <a:endParaRPr lang="en-US" sz="1333" dirty="0"/>
              </a:p>
            </p:txBody>
          </p:sp>
        </p:grp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599F0F04-BB35-6F0B-24C3-ECBB05B467DF}"/>
              </a:ext>
            </a:extLst>
          </p:cNvPr>
          <p:cNvGrpSpPr/>
          <p:nvPr/>
        </p:nvGrpSpPr>
        <p:grpSpPr>
          <a:xfrm>
            <a:off x="6311160" y="2598938"/>
            <a:ext cx="2439875" cy="827616"/>
            <a:chOff x="3288063" y="4008051"/>
            <a:chExt cx="2439875" cy="82761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8" name="Shape 16"/>
            <p:cNvSpPr/>
            <p:nvPr/>
          </p:nvSpPr>
          <p:spPr>
            <a:xfrm>
              <a:off x="3288063" y="4008051"/>
              <a:ext cx="2439875" cy="827616"/>
            </a:xfrm>
            <a:prstGeom prst="roundRect">
              <a:avLst>
                <a:gd name="adj" fmla="val 16608"/>
              </a:avLst>
            </a:prstGeom>
            <a:grpFill/>
            <a:ln w="12700">
              <a:solidFill>
                <a:schemeClr val="accent2">
                  <a:lumMod val="75000"/>
                </a:schemeClr>
              </a:solidFill>
              <a:prstDash val="solid"/>
            </a:ln>
          </p:spPr>
        </p:sp>
        <p:grpSp>
          <p:nvGrpSpPr>
            <p:cNvPr id="29" name="Agrupar 28">
              <a:extLst>
                <a:ext uri="{FF2B5EF4-FFF2-40B4-BE49-F238E27FC236}">
                  <a16:creationId xmlns:a16="http://schemas.microsoft.com/office/drawing/2014/main" id="{1EF43BB2-A8E1-A420-601E-086E1A7A693A}"/>
                </a:ext>
              </a:extLst>
            </p:cNvPr>
            <p:cNvGrpSpPr/>
            <p:nvPr/>
          </p:nvGrpSpPr>
          <p:grpSpPr>
            <a:xfrm>
              <a:off x="3432262" y="4117835"/>
              <a:ext cx="2151476" cy="556238"/>
              <a:chOff x="3288062" y="4231050"/>
              <a:chExt cx="2151476" cy="556238"/>
            </a:xfrm>
            <a:grpFill/>
          </p:grpSpPr>
          <p:sp>
            <p:nvSpPr>
              <p:cNvPr id="19" name="Text 17"/>
              <p:cNvSpPr/>
              <p:nvPr/>
            </p:nvSpPr>
            <p:spPr>
              <a:xfrm>
                <a:off x="3288063" y="4231050"/>
                <a:ext cx="2151475" cy="285750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250"/>
                  </a:lnSpc>
                  <a:buNone/>
                </a:pPr>
                <a:r>
                  <a:rPr lang="en-US" sz="1500" b="1" dirty="0">
                    <a:solidFill>
                      <a:srgbClr val="292524"/>
                    </a:solidFill>
                  </a:rPr>
                  <a:t>Engorduradas</a:t>
                </a:r>
                <a:endParaRPr lang="en-US" sz="1500" dirty="0"/>
              </a:p>
            </p:txBody>
          </p:sp>
          <p:sp>
            <p:nvSpPr>
              <p:cNvPr id="20" name="Text 18"/>
              <p:cNvSpPr/>
              <p:nvPr/>
            </p:nvSpPr>
            <p:spPr>
              <a:xfrm>
                <a:off x="3288062" y="4533287"/>
                <a:ext cx="2151475" cy="254001"/>
              </a:xfrm>
              <a:prstGeom prst="rect">
                <a:avLst/>
              </a:prstGeom>
              <a:grpFill/>
              <a:ln/>
            </p:spPr>
            <p:txBody>
              <a:bodyPr wrap="square" lIns="0" tIns="0" rIns="0" bIns="0" rtlCol="0" anchor="ctr"/>
              <a:lstStyle/>
              <a:p>
                <a:pPr marL="0" indent="0" algn="ctr">
                  <a:lnSpc>
                    <a:spcPts val="2000"/>
                  </a:lnSpc>
                  <a:buNone/>
                </a:pPr>
                <a:r>
                  <a:rPr lang="en-US" sz="1333" dirty="0">
                    <a:solidFill>
                      <a:srgbClr val="292524"/>
                    </a:solidFill>
                  </a:rPr>
                  <a:t>Podem ser recicladas</a:t>
                </a:r>
                <a:endParaRPr lang="en-US" sz="1333" dirty="0"/>
              </a:p>
            </p:txBody>
          </p:sp>
        </p:grpSp>
      </p:grpSp>
      <p:sp>
        <p:nvSpPr>
          <p:cNvPr id="21" name="Shape 19"/>
          <p:cNvSpPr/>
          <p:nvPr/>
        </p:nvSpPr>
        <p:spPr>
          <a:xfrm>
            <a:off x="407154" y="5082118"/>
            <a:ext cx="2439875" cy="1081616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pic>
        <p:nvPicPr>
          <p:cNvPr id="24" name="Image 0" descr="preencoded.png"/>
          <p:cNvPicPr>
            <a:picLocks noChangeAspect="1"/>
          </p:cNvPicPr>
          <p:nvPr/>
        </p:nvPicPr>
        <p:blipFill>
          <a:blip r:embed="rId3"/>
          <a:srcRect t="19386"/>
          <a:stretch>
            <a:fillRect/>
          </a:stretch>
        </p:blipFill>
        <p:spPr>
          <a:xfrm>
            <a:off x="3292839" y="1103869"/>
            <a:ext cx="2439876" cy="3781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71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Novos Rótulos Simplificam</a:t>
            </a:r>
            <a:endParaRPr lang="en-US" sz="36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7F45384C-D312-4BDC-B318-07D75985D896}"/>
              </a:ext>
            </a:extLst>
          </p:cNvPr>
          <p:cNvGrpSpPr/>
          <p:nvPr/>
        </p:nvGrpSpPr>
        <p:grpSpPr>
          <a:xfrm>
            <a:off x="4064754" y="1206943"/>
            <a:ext cx="593766" cy="719668"/>
            <a:chOff x="407154" y="1113367"/>
            <a:chExt cx="593766" cy="719668"/>
          </a:xfrm>
        </p:grpSpPr>
        <p:pic>
          <p:nvPicPr>
            <p:cNvPr id="3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1113367"/>
              <a:ext cx="593766" cy="719668"/>
            </a:xfrm>
            <a:prstGeom prst="rect">
              <a:avLst/>
            </a:prstGeom>
          </p:spPr>
        </p:pic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319" y="1333500"/>
              <a:ext cx="271436" cy="270934"/>
            </a:xfrm>
            <a:prstGeom prst="rect">
              <a:avLst/>
            </a:prstGeom>
          </p:spPr>
        </p:pic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18CAB44D-8816-6811-E81A-3DF09CF43C51}"/>
              </a:ext>
            </a:extLst>
          </p:cNvPr>
          <p:cNvGrpSpPr/>
          <p:nvPr/>
        </p:nvGrpSpPr>
        <p:grpSpPr>
          <a:xfrm>
            <a:off x="1960568" y="1265542"/>
            <a:ext cx="2104186" cy="552897"/>
            <a:chOff x="1204497" y="1183661"/>
            <a:chExt cx="7712821" cy="552897"/>
          </a:xfrm>
        </p:grpSpPr>
        <p:sp>
          <p:nvSpPr>
            <p:cNvPr id="5" name="Text 1"/>
            <p:cNvSpPr/>
            <p:nvPr/>
          </p:nvSpPr>
          <p:spPr>
            <a:xfrm>
              <a:off x="1204497" y="1183661"/>
              <a:ext cx="753234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Nova Iconografia</a:t>
              </a:r>
              <a:endParaRPr lang="en-US" sz="1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 2"/>
            <p:cNvSpPr/>
            <p:nvPr/>
          </p:nvSpPr>
          <p:spPr>
            <a:xfrm>
              <a:off x="1384970" y="1482557"/>
              <a:ext cx="7532348" cy="25400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chemeClr val="accent5">
                      <a:lumMod val="75000"/>
                    </a:schemeClr>
                  </a:solidFill>
                </a:rPr>
                <a:t>SPV facilita a separação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F6A26B3F-724E-DCCE-18F0-178E7FAAA9D3}"/>
              </a:ext>
            </a:extLst>
          </p:cNvPr>
          <p:cNvGrpSpPr/>
          <p:nvPr/>
        </p:nvGrpSpPr>
        <p:grpSpPr>
          <a:xfrm>
            <a:off x="4064754" y="1983760"/>
            <a:ext cx="593766" cy="719668"/>
            <a:chOff x="407154" y="1824566"/>
            <a:chExt cx="593766" cy="719668"/>
          </a:xfrm>
        </p:grpSpPr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1824566"/>
              <a:ext cx="593766" cy="719668"/>
            </a:xfrm>
            <a:prstGeom prst="rect">
              <a:avLst/>
            </a:prstGeom>
          </p:spPr>
        </p:pic>
        <p:pic>
          <p:nvPicPr>
            <p:cNvPr id="8" name="Image 3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319" y="2044701"/>
              <a:ext cx="271436" cy="270934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D0DB7849-DC28-0DCE-2CEA-A7C70DEEA058}"/>
              </a:ext>
            </a:extLst>
          </p:cNvPr>
          <p:cNvGrpSpPr/>
          <p:nvPr/>
        </p:nvGrpSpPr>
        <p:grpSpPr>
          <a:xfrm>
            <a:off x="4970671" y="1955716"/>
            <a:ext cx="2417008" cy="539749"/>
            <a:chOff x="1204497" y="1894862"/>
            <a:chExt cx="7712821" cy="539749"/>
          </a:xfrm>
        </p:grpSpPr>
        <p:sp>
          <p:nvSpPr>
            <p:cNvPr id="9" name="Text 3"/>
            <p:cNvSpPr/>
            <p:nvPr/>
          </p:nvSpPr>
          <p:spPr>
            <a:xfrm>
              <a:off x="1204497" y="1894862"/>
              <a:ext cx="753234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Símbolos Claros</a:t>
              </a:r>
              <a:endParaRPr lang="en-US" sz="1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 4"/>
            <p:cNvSpPr/>
            <p:nvPr/>
          </p:nvSpPr>
          <p:spPr>
            <a:xfrm>
              <a:off x="1384970" y="2180612"/>
              <a:ext cx="7532348" cy="25399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chemeClr val="accent5">
                      <a:lumMod val="75000"/>
                    </a:schemeClr>
                  </a:solidFill>
                </a:rPr>
                <a:t>Indicam ecoponto correto</a:t>
              </a:r>
            </a:p>
          </p:txBody>
        </p:sp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97A7FE11-D94F-85A2-A814-2CD78F429B2C}"/>
              </a:ext>
            </a:extLst>
          </p:cNvPr>
          <p:cNvGrpSpPr/>
          <p:nvPr/>
        </p:nvGrpSpPr>
        <p:grpSpPr>
          <a:xfrm>
            <a:off x="4064754" y="2775840"/>
            <a:ext cx="593766" cy="719666"/>
            <a:chOff x="407154" y="2535767"/>
            <a:chExt cx="593766" cy="719666"/>
          </a:xfrm>
        </p:grpSpPr>
        <p:pic>
          <p:nvPicPr>
            <p:cNvPr id="11" name="Image 4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2535767"/>
              <a:ext cx="593766" cy="719666"/>
            </a:xfrm>
            <a:prstGeom prst="rect">
              <a:avLst/>
            </a:prstGeom>
          </p:spPr>
        </p:pic>
        <p:pic>
          <p:nvPicPr>
            <p:cNvPr id="12" name="Image 5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8319" y="2755900"/>
              <a:ext cx="271436" cy="270934"/>
            </a:xfrm>
            <a:prstGeom prst="rect">
              <a:avLst/>
            </a:prstGeom>
          </p:spPr>
        </p:pic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29B44807-0950-8E81-CFB0-9BB43F4241EE}"/>
              </a:ext>
            </a:extLst>
          </p:cNvPr>
          <p:cNvGrpSpPr/>
          <p:nvPr/>
        </p:nvGrpSpPr>
        <p:grpSpPr>
          <a:xfrm>
            <a:off x="1690536" y="2785311"/>
            <a:ext cx="2699092" cy="539751"/>
            <a:chOff x="1204497" y="2606061"/>
            <a:chExt cx="7712821" cy="539751"/>
          </a:xfrm>
        </p:grpSpPr>
        <p:sp>
          <p:nvSpPr>
            <p:cNvPr id="13" name="Text 5"/>
            <p:cNvSpPr/>
            <p:nvPr/>
          </p:nvSpPr>
          <p:spPr>
            <a:xfrm>
              <a:off x="1204497" y="2606061"/>
              <a:ext cx="753234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Exemplos Práticos</a:t>
              </a:r>
              <a:endParaRPr lang="en-US" sz="1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 6"/>
            <p:cNvSpPr/>
            <p:nvPr/>
          </p:nvSpPr>
          <p:spPr>
            <a:xfrm>
              <a:off x="1384970" y="2891811"/>
              <a:ext cx="7532348" cy="25400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chemeClr val="accent5">
                      <a:lumMod val="75000"/>
                    </a:schemeClr>
                  </a:solidFill>
                </a:rPr>
                <a:t>Guia para cada embalagem</a:t>
              </a:r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A0ABBE43-853D-4185-7130-0D48F0F54FF2}"/>
              </a:ext>
            </a:extLst>
          </p:cNvPr>
          <p:cNvGrpSpPr/>
          <p:nvPr/>
        </p:nvGrpSpPr>
        <p:grpSpPr>
          <a:xfrm>
            <a:off x="4082991" y="3510879"/>
            <a:ext cx="593766" cy="719668"/>
            <a:chOff x="407154" y="3246966"/>
            <a:chExt cx="593766" cy="719668"/>
          </a:xfrm>
        </p:grpSpPr>
        <p:pic>
          <p:nvPicPr>
            <p:cNvPr id="15" name="Image 6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3246966"/>
              <a:ext cx="593766" cy="719668"/>
            </a:xfrm>
            <a:prstGeom prst="rect">
              <a:avLst/>
            </a:prstGeom>
          </p:spPr>
        </p:pic>
        <p:pic>
          <p:nvPicPr>
            <p:cNvPr id="16" name="Image 7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8319" y="3467101"/>
              <a:ext cx="271436" cy="270934"/>
            </a:xfrm>
            <a:prstGeom prst="rect">
              <a:avLst/>
            </a:prstGeom>
          </p:spPr>
        </p:pic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22487F37-1069-6F69-1583-B7D72A3B3DAE}"/>
              </a:ext>
            </a:extLst>
          </p:cNvPr>
          <p:cNvGrpSpPr/>
          <p:nvPr/>
        </p:nvGrpSpPr>
        <p:grpSpPr>
          <a:xfrm>
            <a:off x="5024198" y="3485483"/>
            <a:ext cx="3367503" cy="539749"/>
            <a:chOff x="1204497" y="3317262"/>
            <a:chExt cx="7712821" cy="539749"/>
          </a:xfrm>
        </p:grpSpPr>
        <p:sp>
          <p:nvSpPr>
            <p:cNvPr id="17" name="Text 7"/>
            <p:cNvSpPr/>
            <p:nvPr/>
          </p:nvSpPr>
          <p:spPr>
            <a:xfrm>
              <a:off x="1204497" y="3317262"/>
              <a:ext cx="753234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Promove Sustentabilidade</a:t>
              </a:r>
              <a:endParaRPr lang="en-US" sz="1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Text 8"/>
            <p:cNvSpPr/>
            <p:nvPr/>
          </p:nvSpPr>
          <p:spPr>
            <a:xfrm>
              <a:off x="1384970" y="3603012"/>
              <a:ext cx="7532348" cy="25399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chemeClr val="accent5">
                      <a:lumMod val="75000"/>
                    </a:schemeClr>
                  </a:solidFill>
                </a:rPr>
                <a:t>Incentiva boas práticas</a:t>
              </a: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A36CD7F-EC7E-554F-B61F-76126B84A9A2}"/>
              </a:ext>
            </a:extLst>
          </p:cNvPr>
          <p:cNvGrpSpPr/>
          <p:nvPr/>
        </p:nvGrpSpPr>
        <p:grpSpPr>
          <a:xfrm>
            <a:off x="4070959" y="4257060"/>
            <a:ext cx="593766" cy="719666"/>
            <a:chOff x="407154" y="3958168"/>
            <a:chExt cx="593766" cy="719666"/>
          </a:xfrm>
        </p:grpSpPr>
        <p:pic>
          <p:nvPicPr>
            <p:cNvPr id="19" name="Image 8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3958168"/>
              <a:ext cx="593766" cy="719666"/>
            </a:xfrm>
            <a:prstGeom prst="rect">
              <a:avLst/>
            </a:prstGeom>
          </p:spPr>
        </p:pic>
        <p:pic>
          <p:nvPicPr>
            <p:cNvPr id="20" name="Image 9" descr="preencoded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8319" y="4178300"/>
              <a:ext cx="271436" cy="270934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515DC464-F89B-5FA9-8FC1-18C362BB8F2C}"/>
              </a:ext>
            </a:extLst>
          </p:cNvPr>
          <p:cNvGrpSpPr/>
          <p:nvPr/>
        </p:nvGrpSpPr>
        <p:grpSpPr>
          <a:xfrm>
            <a:off x="1365662" y="4230547"/>
            <a:ext cx="2717329" cy="539751"/>
            <a:chOff x="1204497" y="4028461"/>
            <a:chExt cx="7712821" cy="539751"/>
          </a:xfrm>
        </p:grpSpPr>
        <p:sp>
          <p:nvSpPr>
            <p:cNvPr id="21" name="Text 9"/>
            <p:cNvSpPr/>
            <p:nvPr/>
          </p:nvSpPr>
          <p:spPr>
            <a:xfrm>
              <a:off x="1204497" y="4028461"/>
              <a:ext cx="753234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Benefícios Múltiplos</a:t>
              </a:r>
              <a:endParaRPr lang="en-US" sz="15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ext 10"/>
            <p:cNvSpPr/>
            <p:nvPr/>
          </p:nvSpPr>
          <p:spPr>
            <a:xfrm>
              <a:off x="1384970" y="4314211"/>
              <a:ext cx="7532348" cy="25400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chemeClr val="accent5">
                      <a:lumMod val="75000"/>
                    </a:schemeClr>
                  </a:solidFill>
                </a:rPr>
                <a:t>Marcas, ambiente, consumidores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5694059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Tratamento de Água</a:t>
            </a:r>
            <a:endParaRPr lang="en-US" sz="32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924B53E9-4E16-28C8-4414-5A22C26BA8E8}"/>
              </a:ext>
            </a:extLst>
          </p:cNvPr>
          <p:cNvGrpSpPr/>
          <p:nvPr/>
        </p:nvGrpSpPr>
        <p:grpSpPr>
          <a:xfrm>
            <a:off x="2822074" y="1186830"/>
            <a:ext cx="593766" cy="719668"/>
            <a:chOff x="407154" y="1113363"/>
            <a:chExt cx="593766" cy="719668"/>
          </a:xfrm>
        </p:grpSpPr>
        <p:pic>
          <p:nvPicPr>
            <p:cNvPr id="3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1113363"/>
              <a:ext cx="593766" cy="719668"/>
            </a:xfrm>
            <a:prstGeom prst="rect">
              <a:avLst/>
            </a:prstGeom>
          </p:spPr>
        </p:pic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8319" y="1333500"/>
              <a:ext cx="271436" cy="270932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E40D421F-5DDF-6F6D-4748-D92A0541D359}"/>
              </a:ext>
            </a:extLst>
          </p:cNvPr>
          <p:cNvGrpSpPr/>
          <p:nvPr/>
        </p:nvGrpSpPr>
        <p:grpSpPr>
          <a:xfrm>
            <a:off x="797342" y="1218513"/>
            <a:ext cx="3124953" cy="539745"/>
            <a:chOff x="797342" y="1183661"/>
            <a:chExt cx="3124953" cy="539745"/>
          </a:xfrm>
        </p:grpSpPr>
        <p:sp>
          <p:nvSpPr>
            <p:cNvPr id="5" name="Text 1"/>
            <p:cNvSpPr/>
            <p:nvPr/>
          </p:nvSpPr>
          <p:spPr>
            <a:xfrm>
              <a:off x="1611652" y="1183661"/>
              <a:ext cx="2190327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292524"/>
                  </a:solidFill>
                </a:rPr>
                <a:t>  </a:t>
              </a:r>
              <a:r>
                <a:rPr lang="en-US" sz="1500" b="1" dirty="0" err="1">
                  <a:solidFill>
                    <a:srgbClr val="292524"/>
                  </a:solidFill>
                </a:rPr>
                <a:t>Captação</a:t>
              </a:r>
              <a:endParaRPr lang="en-US" sz="1500" dirty="0"/>
            </a:p>
          </p:txBody>
        </p:sp>
        <p:sp>
          <p:nvSpPr>
            <p:cNvPr id="6" name="Text 2"/>
            <p:cNvSpPr/>
            <p:nvPr/>
          </p:nvSpPr>
          <p:spPr>
            <a:xfrm>
              <a:off x="797342" y="1469411"/>
              <a:ext cx="3124953" cy="25399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rgbClr val="292524"/>
                  </a:solidFill>
                </a:rPr>
                <a:t>Rios, albufeiras, subsolo</a:t>
              </a:r>
              <a:endParaRPr lang="en-US" sz="1333" dirty="0"/>
            </a:p>
          </p:txBody>
        </p:sp>
      </p:grp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D7984D19-D7D5-E158-7F63-2B6ADB6A5BDC}"/>
              </a:ext>
            </a:extLst>
          </p:cNvPr>
          <p:cNvGrpSpPr/>
          <p:nvPr/>
        </p:nvGrpSpPr>
        <p:grpSpPr>
          <a:xfrm>
            <a:off x="2822074" y="1919695"/>
            <a:ext cx="593766" cy="719668"/>
            <a:chOff x="407154" y="1824564"/>
            <a:chExt cx="593766" cy="719668"/>
          </a:xfrm>
        </p:grpSpPr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1824564"/>
              <a:ext cx="593766" cy="719668"/>
            </a:xfrm>
            <a:prstGeom prst="rect">
              <a:avLst/>
            </a:prstGeom>
          </p:spPr>
        </p:pic>
        <p:pic>
          <p:nvPicPr>
            <p:cNvPr id="8" name="Image 3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319" y="2044697"/>
              <a:ext cx="271436" cy="270936"/>
            </a:xfrm>
            <a:prstGeom prst="rect">
              <a:avLst/>
            </a:prstGeom>
          </p:spPr>
        </p:pic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1AFCE5E-AAC9-72BA-B2D5-9BBDB481BBC3}"/>
              </a:ext>
            </a:extLst>
          </p:cNvPr>
          <p:cNvGrpSpPr/>
          <p:nvPr/>
        </p:nvGrpSpPr>
        <p:grpSpPr>
          <a:xfrm>
            <a:off x="3652855" y="1968942"/>
            <a:ext cx="2717798" cy="610206"/>
            <a:chOff x="3652855" y="1968942"/>
            <a:chExt cx="2717798" cy="610206"/>
          </a:xfrm>
        </p:grpSpPr>
        <p:sp>
          <p:nvSpPr>
            <p:cNvPr id="9" name="Text 3"/>
            <p:cNvSpPr/>
            <p:nvPr/>
          </p:nvSpPr>
          <p:spPr>
            <a:xfrm>
              <a:off x="3652855" y="1968942"/>
              <a:ext cx="2717798" cy="33549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292524"/>
                  </a:solidFill>
                </a:rPr>
                <a:t>Gradagem</a:t>
              </a:r>
              <a:endParaRPr lang="en-US" sz="1500" dirty="0"/>
            </a:p>
          </p:txBody>
        </p:sp>
        <p:sp>
          <p:nvSpPr>
            <p:cNvPr id="10" name="Text 4"/>
            <p:cNvSpPr/>
            <p:nvPr/>
          </p:nvSpPr>
          <p:spPr>
            <a:xfrm>
              <a:off x="3673871" y="2252125"/>
              <a:ext cx="2448358" cy="32702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rgbClr val="292524"/>
                  </a:solidFill>
                </a:rPr>
                <a:t>Retira lixos grandes</a:t>
              </a:r>
              <a:endParaRPr lang="en-US" sz="1333" dirty="0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5215AB02-87D6-F2DE-4F6D-D7F715F2A639}"/>
              </a:ext>
            </a:extLst>
          </p:cNvPr>
          <p:cNvGrpSpPr/>
          <p:nvPr/>
        </p:nvGrpSpPr>
        <p:grpSpPr>
          <a:xfrm>
            <a:off x="2818647" y="2667162"/>
            <a:ext cx="593766" cy="719668"/>
            <a:chOff x="407154" y="2535765"/>
            <a:chExt cx="593766" cy="719668"/>
          </a:xfrm>
        </p:grpSpPr>
        <p:pic>
          <p:nvPicPr>
            <p:cNvPr id="11" name="Image 4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2535765"/>
              <a:ext cx="593766" cy="719668"/>
            </a:xfrm>
            <a:prstGeom prst="rect">
              <a:avLst/>
            </a:prstGeom>
          </p:spPr>
        </p:pic>
        <p:pic>
          <p:nvPicPr>
            <p:cNvPr id="12" name="Image 5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8319" y="2755898"/>
              <a:ext cx="271436" cy="270936"/>
            </a:xfrm>
            <a:prstGeom prst="rect">
              <a:avLst/>
            </a:prstGeom>
          </p:spPr>
        </p:pic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310862D6-7EDB-0974-8FC4-C033D6887799}"/>
              </a:ext>
            </a:extLst>
          </p:cNvPr>
          <p:cNvGrpSpPr/>
          <p:nvPr/>
        </p:nvGrpSpPr>
        <p:grpSpPr>
          <a:xfrm>
            <a:off x="370721" y="2738119"/>
            <a:ext cx="2451353" cy="599519"/>
            <a:chOff x="370721" y="2738119"/>
            <a:chExt cx="2451353" cy="599519"/>
          </a:xfrm>
        </p:grpSpPr>
        <p:sp>
          <p:nvSpPr>
            <p:cNvPr id="13" name="Text 5"/>
            <p:cNvSpPr/>
            <p:nvPr/>
          </p:nvSpPr>
          <p:spPr>
            <a:xfrm>
              <a:off x="1390938" y="2738119"/>
              <a:ext cx="1431136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292524"/>
                  </a:solidFill>
                </a:rPr>
                <a:t>Decantação</a:t>
              </a:r>
              <a:endParaRPr lang="en-US" sz="1500" dirty="0"/>
            </a:p>
          </p:txBody>
        </p:sp>
        <p:sp>
          <p:nvSpPr>
            <p:cNvPr id="14" name="Text 6"/>
            <p:cNvSpPr/>
            <p:nvPr/>
          </p:nvSpPr>
          <p:spPr>
            <a:xfrm>
              <a:off x="370721" y="2939098"/>
              <a:ext cx="2382496" cy="39854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rgbClr val="292524"/>
                  </a:solidFill>
                </a:rPr>
                <a:t>Partículas pesadas depositam</a:t>
              </a:r>
              <a:endParaRPr lang="en-US" sz="1333" dirty="0"/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0BE77FF5-C683-D3D1-00EF-265878B42660}"/>
              </a:ext>
            </a:extLst>
          </p:cNvPr>
          <p:cNvGrpSpPr/>
          <p:nvPr/>
        </p:nvGrpSpPr>
        <p:grpSpPr>
          <a:xfrm>
            <a:off x="2802051" y="3402207"/>
            <a:ext cx="593766" cy="719664"/>
            <a:chOff x="407154" y="3246966"/>
            <a:chExt cx="593766" cy="719664"/>
          </a:xfrm>
        </p:grpSpPr>
        <p:pic>
          <p:nvPicPr>
            <p:cNvPr id="15" name="Image 6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3246966"/>
              <a:ext cx="593766" cy="719664"/>
            </a:xfrm>
            <a:prstGeom prst="rect">
              <a:avLst/>
            </a:prstGeom>
          </p:spPr>
        </p:pic>
        <p:pic>
          <p:nvPicPr>
            <p:cNvPr id="16" name="Image 7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319" y="3467099"/>
              <a:ext cx="271436" cy="270932"/>
            </a:xfrm>
            <a:prstGeom prst="rect">
              <a:avLst/>
            </a:prstGeom>
          </p:spPr>
        </p:pic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5B333B02-97A0-1D3A-7BB6-B62B7244E59D}"/>
              </a:ext>
            </a:extLst>
          </p:cNvPr>
          <p:cNvGrpSpPr/>
          <p:nvPr/>
        </p:nvGrpSpPr>
        <p:grpSpPr>
          <a:xfrm>
            <a:off x="3620791" y="3428661"/>
            <a:ext cx="2050178" cy="571500"/>
            <a:chOff x="1204497" y="3317260"/>
            <a:chExt cx="2050178" cy="571500"/>
          </a:xfrm>
        </p:grpSpPr>
        <p:sp>
          <p:nvSpPr>
            <p:cNvPr id="17" name="Text 7"/>
            <p:cNvSpPr/>
            <p:nvPr/>
          </p:nvSpPr>
          <p:spPr>
            <a:xfrm>
              <a:off x="1204497" y="3317260"/>
              <a:ext cx="1778742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292524"/>
                  </a:solidFill>
                </a:rPr>
                <a:t>Filtração</a:t>
              </a:r>
              <a:endParaRPr lang="en-US" sz="1500" dirty="0"/>
            </a:p>
          </p:txBody>
        </p:sp>
        <p:sp>
          <p:nvSpPr>
            <p:cNvPr id="18" name="Text 8"/>
            <p:cNvSpPr/>
            <p:nvPr/>
          </p:nvSpPr>
          <p:spPr>
            <a:xfrm>
              <a:off x="1204497" y="3603010"/>
              <a:ext cx="2050178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rgbClr val="292524"/>
                  </a:solidFill>
                </a:rPr>
                <a:t>Retém pequenas partículas</a:t>
              </a:r>
              <a:endParaRPr lang="en-US" sz="1333" dirty="0"/>
            </a:p>
          </p:txBody>
        </p:sp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63735C4A-10B1-29A9-07B5-D85FD45A9D11}"/>
              </a:ext>
            </a:extLst>
          </p:cNvPr>
          <p:cNvGrpSpPr/>
          <p:nvPr/>
        </p:nvGrpSpPr>
        <p:grpSpPr>
          <a:xfrm>
            <a:off x="2792147" y="4162592"/>
            <a:ext cx="593766" cy="719668"/>
            <a:chOff x="407154" y="3958164"/>
            <a:chExt cx="593766" cy="719668"/>
          </a:xfrm>
        </p:grpSpPr>
        <p:pic>
          <p:nvPicPr>
            <p:cNvPr id="19" name="Image 8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54" y="3958164"/>
              <a:ext cx="593766" cy="719668"/>
            </a:xfrm>
            <a:prstGeom prst="rect">
              <a:avLst/>
            </a:prstGeom>
          </p:spPr>
        </p:pic>
        <p:pic>
          <p:nvPicPr>
            <p:cNvPr id="20" name="Image 9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8319" y="4178300"/>
              <a:ext cx="271436" cy="270932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C87F7C99-D5D6-B99B-E7BB-86A34F84EAC7}"/>
              </a:ext>
            </a:extLst>
          </p:cNvPr>
          <p:cNvGrpSpPr/>
          <p:nvPr/>
        </p:nvGrpSpPr>
        <p:grpSpPr>
          <a:xfrm>
            <a:off x="1438953" y="4147494"/>
            <a:ext cx="1597554" cy="539209"/>
            <a:chOff x="1204497" y="4028461"/>
            <a:chExt cx="1597554" cy="539209"/>
          </a:xfrm>
        </p:grpSpPr>
        <p:sp>
          <p:nvSpPr>
            <p:cNvPr id="21" name="Text 9"/>
            <p:cNvSpPr/>
            <p:nvPr/>
          </p:nvSpPr>
          <p:spPr>
            <a:xfrm>
              <a:off x="1204497" y="4028461"/>
              <a:ext cx="1587650" cy="28575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250"/>
                </a:lnSpc>
                <a:buNone/>
              </a:pPr>
              <a:r>
                <a:rPr lang="en-US" sz="1500" b="1" dirty="0">
                  <a:solidFill>
                    <a:srgbClr val="292524"/>
                  </a:solidFill>
                </a:rPr>
                <a:t> </a:t>
              </a:r>
              <a:r>
                <a:rPr lang="en-US" sz="1500" b="1" dirty="0" err="1">
                  <a:solidFill>
                    <a:srgbClr val="292524"/>
                  </a:solidFill>
                </a:rPr>
                <a:t>Desinfeção</a:t>
              </a:r>
              <a:endParaRPr lang="en-US" sz="1500" dirty="0"/>
            </a:p>
          </p:txBody>
        </p:sp>
        <p:sp>
          <p:nvSpPr>
            <p:cNvPr id="22" name="Text 10"/>
            <p:cNvSpPr/>
            <p:nvPr/>
          </p:nvSpPr>
          <p:spPr>
            <a:xfrm>
              <a:off x="1204497" y="4314211"/>
              <a:ext cx="1597554" cy="253459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lnSpc>
                  <a:spcPts val="2000"/>
                </a:lnSpc>
                <a:buNone/>
              </a:pPr>
              <a:r>
                <a:rPr lang="en-US" sz="1333" dirty="0">
                  <a:solidFill>
                    <a:srgbClr val="292524"/>
                  </a:solidFill>
                </a:rPr>
                <a:t>Adição de cloro</a:t>
              </a:r>
              <a:endParaRPr lang="en-US" sz="1333" dirty="0"/>
            </a:p>
          </p:txBody>
        </p:sp>
      </p:grpSp>
      <p:pic>
        <p:nvPicPr>
          <p:cNvPr id="23" name="Image 1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8368" y="0"/>
            <a:ext cx="2635632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Georgia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161</Words>
  <Application>Microsoft Office PowerPoint</Application>
  <PresentationFormat>Apresentação no Ecrã (16:9)</PresentationFormat>
  <Paragraphs>61</Paragraphs>
  <Slides>5</Slides>
  <Notes>5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7" baseType="lpstr"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Susana Mateus</cp:lastModifiedBy>
  <cp:revision>3</cp:revision>
  <dcterms:created xsi:type="dcterms:W3CDTF">2026-06-27T14:44:58Z</dcterms:created>
  <dcterms:modified xsi:type="dcterms:W3CDTF">2026-06-27T19:52:35Z</dcterms:modified>
</cp:coreProperties>
</file>