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1" d="100"/>
          <a:sy n="91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9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649" y="1672610"/>
            <a:ext cx="5694231" cy="11430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Regulamento Interno Agrupamento Queluz-Belas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3042649" y="2950989"/>
            <a:ext cx="5694231" cy="285750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Normas e procedimentos essenciais para o ensino básico.</a:t>
            </a:r>
            <a:endParaRPr lang="en-US" sz="1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3552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20" y="390852"/>
            <a:ext cx="5694231" cy="571499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Órgãos de Gestão</a:t>
            </a:r>
            <a:endParaRPr lang="en-US" sz="3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20" y="1113160"/>
            <a:ext cx="593741" cy="89737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60" y="1422135"/>
            <a:ext cx="271462" cy="27090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04569" y="1272356"/>
            <a:ext cx="489678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Conselho Geral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1204569" y="1558106"/>
            <a:ext cx="4896783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Direção estratégica e participação da comunidade.</a:t>
            </a:r>
            <a:endParaRPr lang="en-US" sz="1333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20" y="2002161"/>
            <a:ext cx="593741" cy="897377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260" y="2311282"/>
            <a:ext cx="271462" cy="270903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204569" y="2161356"/>
            <a:ext cx="489678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Diretor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1204569" y="2447106"/>
            <a:ext cx="4896783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Administração pedagógica, cultural, financeira e patrimonial.</a:t>
            </a:r>
            <a:endParaRPr lang="en-US" sz="1333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20" y="2891306"/>
            <a:ext cx="593741" cy="897379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260" y="3200429"/>
            <a:ext cx="271462" cy="270903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1204569" y="3050502"/>
            <a:ext cx="489678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Conselho Pedagógico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1204569" y="3336252"/>
            <a:ext cx="4896783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Coordenação e supervisão pedagógica, orientação educativa.</a:t>
            </a:r>
            <a:endParaRPr lang="en-US" sz="1333" dirty="0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20" y="3780455"/>
            <a:ext cx="593741" cy="897379"/>
          </a:xfrm>
          <a:prstGeom prst="rect">
            <a:avLst/>
          </a:prstGeom>
        </p:spPr>
      </p:pic>
      <p:pic>
        <p:nvPicPr>
          <p:cNvPr id="16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260" y="4089577"/>
            <a:ext cx="271462" cy="270903"/>
          </a:xfrm>
          <a:prstGeom prst="rect">
            <a:avLst/>
          </a:prstGeom>
        </p:spPr>
      </p:pic>
      <p:sp>
        <p:nvSpPr>
          <p:cNvPr id="17" name="Text 7"/>
          <p:cNvSpPr/>
          <p:nvPr/>
        </p:nvSpPr>
        <p:spPr>
          <a:xfrm>
            <a:off x="1204569" y="3939651"/>
            <a:ext cx="4896783" cy="2857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Conselho Administrativo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1204569" y="4225397"/>
            <a:ext cx="4896783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Órgão deliberativo em matéria administrativo-financeira.</a:t>
            </a:r>
            <a:endParaRPr lang="en-US" sz="1333" dirty="0"/>
          </a:p>
        </p:txBody>
      </p:sp>
      <p:pic>
        <p:nvPicPr>
          <p:cNvPr id="19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8472" y="0"/>
            <a:ext cx="263552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649" y="390851"/>
            <a:ext cx="5694231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Oferta Formativa 1º Ciclo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3042649" y="1113161"/>
            <a:ext cx="2439775" cy="1337763"/>
          </a:xfrm>
          <a:prstGeom prst="roundRect">
            <a:avLst>
              <a:gd name="adj" fmla="val 572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187733" y="1242517"/>
            <a:ext cx="2149606" cy="2857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Componente Letiva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3187733" y="1528267"/>
            <a:ext cx="2149606" cy="507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5 horas diárias, regime normal e duplo.</a:t>
            </a:r>
            <a:endParaRPr lang="en-US" sz="1333" dirty="0"/>
          </a:p>
        </p:txBody>
      </p:sp>
      <p:sp>
        <p:nvSpPr>
          <p:cNvPr id="6" name="Shape 4"/>
          <p:cNvSpPr/>
          <p:nvPr/>
        </p:nvSpPr>
        <p:spPr>
          <a:xfrm>
            <a:off x="5618081" y="1113161"/>
            <a:ext cx="2439775" cy="1337763"/>
          </a:xfrm>
          <a:prstGeom prst="roundRect">
            <a:avLst>
              <a:gd name="adj" fmla="val 572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763165" y="1242517"/>
            <a:ext cx="2149607" cy="2857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AEC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763165" y="1528267"/>
            <a:ext cx="2149607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Atividades de Enriquecimento Curricular, como Inglês.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3042649" y="2992731"/>
            <a:ext cx="2439775" cy="1337763"/>
          </a:xfrm>
          <a:prstGeom prst="roundRect">
            <a:avLst>
              <a:gd name="adj" fmla="val 572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187733" y="3122088"/>
            <a:ext cx="214960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CAF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3187733" y="3407837"/>
            <a:ext cx="2149606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Componente de Apoio à Família, ATL por associações.</a:t>
            </a:r>
            <a:endParaRPr lang="en-US" sz="1333" dirty="0"/>
          </a:p>
        </p:txBody>
      </p:sp>
      <p:sp>
        <p:nvSpPr>
          <p:cNvPr id="12" name="Shape 10"/>
          <p:cNvSpPr/>
          <p:nvPr/>
        </p:nvSpPr>
        <p:spPr>
          <a:xfrm>
            <a:off x="5618081" y="2992731"/>
            <a:ext cx="2439775" cy="1337763"/>
          </a:xfrm>
          <a:prstGeom prst="roundRect">
            <a:avLst>
              <a:gd name="adj" fmla="val 572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763165" y="3122088"/>
            <a:ext cx="2149607" cy="571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Apoio Multideficiências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5763165" y="3693587"/>
            <a:ext cx="2149607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Sala especializada com parcerias para alunos.</a:t>
            </a:r>
            <a:endParaRPr lang="en-US" sz="1333" dirty="0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3552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20" y="390852"/>
            <a:ext cx="8329760" cy="571499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Matrícula 1º Ciclo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120" y="1113160"/>
            <a:ext cx="832947" cy="804481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32" y="1388401"/>
            <a:ext cx="254523" cy="25399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75725" y="1230021"/>
            <a:ext cx="7361155" cy="2857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Obrigatória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1375725" y="1515773"/>
            <a:ext cx="7361155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Para crianças com 6 anos até 15 Setembro.</a:t>
            </a:r>
            <a:endParaRPr lang="en-US" sz="1333" dirty="0"/>
          </a:p>
        </p:txBody>
      </p:sp>
      <p:sp>
        <p:nvSpPr>
          <p:cNvPr id="7" name="Shape 4"/>
          <p:cNvSpPr/>
          <p:nvPr/>
        </p:nvSpPr>
        <p:spPr>
          <a:xfrm>
            <a:off x="407120" y="2053019"/>
            <a:ext cx="1665893" cy="804481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05" y="2328259"/>
            <a:ext cx="254523" cy="25400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2208671" y="2169881"/>
            <a:ext cx="652820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Responsabilidade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2208671" y="2455631"/>
            <a:ext cx="6528209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Do Encarregado de Educação, nos prazos legais.</a:t>
            </a:r>
            <a:endParaRPr lang="en-US" sz="1333" dirty="0"/>
          </a:p>
        </p:txBody>
      </p:sp>
      <p:sp>
        <p:nvSpPr>
          <p:cNvPr id="11" name="Shape 7"/>
          <p:cNvSpPr/>
          <p:nvPr/>
        </p:nvSpPr>
        <p:spPr>
          <a:xfrm>
            <a:off x="407120" y="2992877"/>
            <a:ext cx="2498839" cy="804481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278" y="3268117"/>
            <a:ext cx="254524" cy="25400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041617" y="3109740"/>
            <a:ext cx="569526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Documentos Essenciais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3041617" y="3395489"/>
            <a:ext cx="5695263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Cartão Cidadão, boletim vacinas, cartão SNS.</a:t>
            </a:r>
            <a:endParaRPr lang="en-US" sz="1333" dirty="0"/>
          </a:p>
        </p:txBody>
      </p:sp>
      <p:sp>
        <p:nvSpPr>
          <p:cNvPr id="15" name="Shape 10"/>
          <p:cNvSpPr/>
          <p:nvPr/>
        </p:nvSpPr>
        <p:spPr>
          <a:xfrm>
            <a:off x="407120" y="3932737"/>
            <a:ext cx="3331787" cy="804479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5752" y="4207977"/>
            <a:ext cx="254523" cy="253999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3874563" y="4049598"/>
            <a:ext cx="486231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Comprovativos Adicionais</a:t>
            </a:r>
            <a:endParaRPr lang="en-US" sz="1500" dirty="0"/>
          </a:p>
        </p:txBody>
      </p:sp>
      <p:sp>
        <p:nvSpPr>
          <p:cNvPr id="18" name="Text 12"/>
          <p:cNvSpPr/>
          <p:nvPr/>
        </p:nvSpPr>
        <p:spPr>
          <a:xfrm>
            <a:off x="3874563" y="4335347"/>
            <a:ext cx="4862316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Escalão Abono, morada atualizada, fotografias.</a:t>
            </a:r>
            <a:endParaRPr lang="en-US" sz="133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20" y="390852"/>
            <a:ext cx="5694231" cy="571499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Direitos e Deveres Aluno</a:t>
            </a:r>
            <a:endParaRPr lang="en-US" sz="3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260" y="1113161"/>
            <a:ext cx="863878" cy="1117571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468" y="1663495"/>
            <a:ext cx="271462" cy="27090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465698" y="1259567"/>
            <a:ext cx="363565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Deveres Específicos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2465698" y="1545316"/>
            <a:ext cx="3635653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Portar cartão, caderneta, material escolar necessário.</a:t>
            </a:r>
            <a:endParaRPr lang="en-US" sz="1333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827" y="2366109"/>
            <a:ext cx="1812745" cy="1117571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468" y="2789443"/>
            <a:ext cx="271462" cy="270905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2940132" y="2512517"/>
            <a:ext cx="316122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Deveres Gerais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2940132" y="2798267"/>
            <a:ext cx="316122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Estudar, assiduidade, respeito, zelar bens escolares.</a:t>
            </a:r>
            <a:endParaRPr lang="en-US" sz="1333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41" y="3619060"/>
            <a:ext cx="2761464" cy="1117571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4468" y="4042394"/>
            <a:ext cx="271462" cy="270903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3414565" y="3765466"/>
            <a:ext cx="268678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Direitos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3414565" y="4051215"/>
            <a:ext cx="2686786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Respeito, educação qualidade, apoios socioeducativos.</a:t>
            </a:r>
            <a:endParaRPr lang="en-US" sz="1333" dirty="0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8472" y="0"/>
            <a:ext cx="263552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649" y="390852"/>
            <a:ext cx="5694231" cy="571499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Faltas e Assiduidade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3727122" y="1138153"/>
            <a:ext cx="1376315" cy="571499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10 dias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3783684" y="1912794"/>
            <a:ext cx="1263192" cy="285750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Limite Faltas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3042649" y="2300114"/>
            <a:ext cx="2745262" cy="508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Máximo de faltas injustificadas no 1º ciclo.</a:t>
            </a:r>
            <a:endParaRPr lang="en-US" sz="1333" dirty="0"/>
          </a:p>
        </p:txBody>
      </p:sp>
      <p:sp>
        <p:nvSpPr>
          <p:cNvPr id="6" name="Text 4"/>
          <p:cNvSpPr/>
          <p:nvPr/>
        </p:nvSpPr>
        <p:spPr>
          <a:xfrm>
            <a:off x="6440275" y="1138153"/>
            <a:ext cx="1847653" cy="571499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3 Atrasos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393141" y="1912794"/>
            <a:ext cx="1941922" cy="285750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Alerta Pontualidade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991471" y="2300114"/>
            <a:ext cx="2745262" cy="508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Acionam contato com encarregado de educação.</a:t>
            </a:r>
            <a:endParaRPr lang="en-US" sz="1333" dirty="0"/>
          </a:p>
        </p:txBody>
      </p:sp>
      <p:sp>
        <p:nvSpPr>
          <p:cNvPr id="9" name="Text 7"/>
          <p:cNvSpPr/>
          <p:nvPr/>
        </p:nvSpPr>
        <p:spPr>
          <a:xfrm>
            <a:off x="3646996" y="3011257"/>
            <a:ext cx="1536568" cy="571499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2 Faltas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3618714" y="3785896"/>
            <a:ext cx="1593130" cy="285752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Material Escolar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3042649" y="4173218"/>
            <a:ext cx="2745262" cy="507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Geram comunicação ao encarregado de educação.</a:t>
            </a:r>
            <a:endParaRPr lang="en-US" sz="1333" dirty="0"/>
          </a:p>
        </p:txBody>
      </p:sp>
      <p:sp>
        <p:nvSpPr>
          <p:cNvPr id="12" name="Text 10"/>
          <p:cNvSpPr/>
          <p:nvPr/>
        </p:nvSpPr>
        <p:spPr>
          <a:xfrm>
            <a:off x="6949323" y="3011257"/>
            <a:ext cx="829559" cy="571499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95%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6515690" y="3785896"/>
            <a:ext cx="1696824" cy="285752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Taxa Assiduidade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5991471" y="4173218"/>
            <a:ext cx="2745262" cy="507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Média de presença dos alunos nas aulas.</a:t>
            </a:r>
            <a:endParaRPr lang="en-US" sz="1333" dirty="0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3552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20" y="390849"/>
            <a:ext cx="5694231" cy="571503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Serviços de Apoio Educativo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120" y="1113160"/>
            <a:ext cx="2439774" cy="1337763"/>
          </a:xfrm>
          <a:prstGeom prst="roundRect">
            <a:avLst>
              <a:gd name="adj" fmla="val 572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52205" y="1242516"/>
            <a:ext cx="2149606" cy="2857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Educação Especial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52205" y="1528264"/>
            <a:ext cx="2149606" cy="508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Inclusão, sucesso educativo e autonomia dos alunos.</a:t>
            </a:r>
            <a:endParaRPr lang="en-US" sz="1333" dirty="0"/>
          </a:p>
        </p:txBody>
      </p:sp>
      <p:sp>
        <p:nvSpPr>
          <p:cNvPr id="6" name="Shape 4"/>
          <p:cNvSpPr/>
          <p:nvPr/>
        </p:nvSpPr>
        <p:spPr>
          <a:xfrm>
            <a:off x="2982552" y="1113160"/>
            <a:ext cx="2439775" cy="1337763"/>
          </a:xfrm>
          <a:prstGeom prst="roundRect">
            <a:avLst>
              <a:gd name="adj" fmla="val 572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127637" y="1242516"/>
            <a:ext cx="2149606" cy="2857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Bibliotecas Escolares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127637" y="1528264"/>
            <a:ext cx="2149606" cy="508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Apoio curricular, literacias, informação e cultura.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407120" y="2865731"/>
            <a:ext cx="2439774" cy="1337763"/>
          </a:xfrm>
          <a:prstGeom prst="roundRect">
            <a:avLst>
              <a:gd name="adj" fmla="val 572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52205" y="2995087"/>
            <a:ext cx="2149606" cy="571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Psicologia e Orientação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52205" y="3566586"/>
            <a:ext cx="2149606" cy="507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Desenvolvimento integral e apoio à aprendizagem.</a:t>
            </a:r>
            <a:endParaRPr lang="en-US" sz="1333" dirty="0"/>
          </a:p>
        </p:txBody>
      </p:sp>
      <p:sp>
        <p:nvSpPr>
          <p:cNvPr id="12" name="Shape 10"/>
          <p:cNvSpPr/>
          <p:nvPr/>
        </p:nvSpPr>
        <p:spPr>
          <a:xfrm>
            <a:off x="2982552" y="2865731"/>
            <a:ext cx="2439775" cy="1337763"/>
          </a:xfrm>
          <a:prstGeom prst="roundRect">
            <a:avLst>
              <a:gd name="adj" fmla="val 572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127637" y="2995087"/>
            <a:ext cx="2149606" cy="2857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Ação Social Escolar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3127637" y="3280834"/>
            <a:ext cx="2149606" cy="762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Minimizar desigualdades, auxílios económicos e sociais.</a:t>
            </a:r>
            <a:endParaRPr lang="en-US" sz="1333" dirty="0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472" y="0"/>
            <a:ext cx="2635528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Georgia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280</Words>
  <Application>Microsoft Office PowerPoint</Application>
  <PresentationFormat>Apresentação no Ecrã (16:9)</PresentationFormat>
  <Paragraphs>65</Paragraphs>
  <Slides>7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9" baseType="lpstr"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Anabela Carvalho</cp:lastModifiedBy>
  <cp:revision>1</cp:revision>
  <dcterms:created xsi:type="dcterms:W3CDTF">2026-06-27T20:13:45Z</dcterms:created>
  <dcterms:modified xsi:type="dcterms:W3CDTF">2026-06-27T20:17:53Z</dcterms:modified>
</cp:coreProperties>
</file>