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787" y="1672612"/>
            <a:ext cx="5694059" cy="11430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Inclusão de Alunos Migrantes e PLNM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042787" y="2951081"/>
            <a:ext cx="5694059" cy="28575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Recomendação do CNE para uma escola mais equitativa.</a:t>
            </a:r>
            <a:endParaRPr lang="en-US" sz="15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63563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83296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Coordenação Multissetorial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8"/>
            <a:ext cx="3757692" cy="1337734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1355" y="1241872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Autarquias Locais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51355" y="1527622"/>
            <a:ext cx="3469291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Responsabilidade partilhada na inclusão.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4300564" y="1113368"/>
            <a:ext cx="3757692" cy="1337734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444764" y="1241872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Planos Municipais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444764" y="1527622"/>
            <a:ext cx="3469291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Estratégias concertadas entre atores locais.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154" y="2865966"/>
            <a:ext cx="3757692" cy="1337734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1355" y="2994470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CLAIMs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1355" y="3280220"/>
            <a:ext cx="3469291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Apoio essencial a famílias migrantes.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4300564" y="2865966"/>
            <a:ext cx="3757692" cy="1337734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44764" y="2994470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ONGs e Associações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444764" y="3280220"/>
            <a:ext cx="3469291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Contributo relevante, mas com projetos instáveis.</a:t>
            </a:r>
            <a:endParaRPr lang="en-US" sz="13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2"/>
            <a:ext cx="5694059" cy="11430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Recomendações: Monitorização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755" y="1684868"/>
            <a:ext cx="626635" cy="662516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54" y="1939398"/>
            <a:ext cx="271436" cy="270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6967" y="1730293"/>
            <a:ext cx="375424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Recolha Regular Dados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2346967" y="2016043"/>
            <a:ext cx="3754246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Sobre alunos migrantes e seu percurso.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25" y="2481793"/>
            <a:ext cx="1338095" cy="662516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54" y="2677586"/>
            <a:ext cx="271436" cy="27093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702696" y="2400216"/>
            <a:ext cx="339851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Resultados Testes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2702696" y="2685966"/>
            <a:ext cx="3398516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Monitorizar posicionamento e progresso em PLNM.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95" y="3278719"/>
            <a:ext cx="2049554" cy="662516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354" y="3474508"/>
            <a:ext cx="271436" cy="270934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058426" y="3197141"/>
            <a:ext cx="304278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Modalidades Frequência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058426" y="3482891"/>
            <a:ext cx="3042786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Analisar como os alunos acedem ao PLNM.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66" y="4075644"/>
            <a:ext cx="2761013" cy="662516"/>
          </a:xfrm>
          <a:prstGeom prst="rect">
            <a:avLst/>
          </a:prstGeom>
        </p:spPr>
      </p:pic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354" y="4271434"/>
            <a:ext cx="271436" cy="270934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3414156" y="3994067"/>
            <a:ext cx="268705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Recenseamento Escolar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3414156" y="4279817"/>
            <a:ext cx="2687057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Incluir variáveis para monitorizar inclusão.</a:t>
            </a:r>
            <a:endParaRPr lang="en-US" sz="1333" dirty="0"/>
          </a:p>
        </p:txBody>
      </p:sp>
      <p:pic>
        <p:nvPicPr>
          <p:cNvPr id="19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367" y="0"/>
            <a:ext cx="263563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1"/>
            <a:ext cx="8329692" cy="571501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Recomendações: Acolhimento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4" y="1113362"/>
            <a:ext cx="593766" cy="897473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19" y="1422394"/>
            <a:ext cx="271436" cy="2709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4497" y="1272558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Sessões Acolhimento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204497" y="1558309"/>
            <a:ext cx="7532349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Promover encontros com alunos e famílias.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2002365"/>
            <a:ext cx="593766" cy="897465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19" y="2311397"/>
            <a:ext cx="271436" cy="27093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4497" y="2161561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Materiais Traduzidos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204497" y="2447312"/>
            <a:ext cx="7532349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Documentação em línguas de origem.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54" y="2891368"/>
            <a:ext cx="593766" cy="897465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19" y="3200400"/>
            <a:ext cx="271436" cy="27093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04497" y="3050557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Recursos Digitais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1204497" y="3336307"/>
            <a:ext cx="7532349" cy="254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Disponibilizar ferramentas de tradução para escolas.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54" y="3780363"/>
            <a:ext cx="593766" cy="897473"/>
          </a:xfrm>
          <a:prstGeom prst="rect">
            <a:avLst/>
          </a:prstGeom>
        </p:spPr>
      </p:pic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319" y="4089403"/>
            <a:ext cx="271436" cy="270930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1204497" y="3939560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Comunicação Famílias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1204497" y="4225310"/>
            <a:ext cx="7532349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Assegurar participação ativa e envolvimento.</a:t>
            </a:r>
            <a:endParaRPr lang="en-US" sz="13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787" y="390976"/>
            <a:ext cx="5694059" cy="11430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Recomendações: PLNM Equidade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042787" y="1684868"/>
            <a:ext cx="569380" cy="661461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241" y="1888599"/>
            <a:ext cx="254471" cy="25399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747885" y="1730293"/>
            <a:ext cx="498896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Clarificar Organização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3747885" y="2016043"/>
            <a:ext cx="4988961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Assegurar constituição efetiva de turmas PLNM.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3042787" y="2481797"/>
            <a:ext cx="1138759" cy="66145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31" y="2685521"/>
            <a:ext cx="254471" cy="25400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317264" y="2527215"/>
            <a:ext cx="441958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Turmas Menores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4317264" y="2812965"/>
            <a:ext cx="4419582" cy="254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Possibilidade de grupos com menos alunos.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3042787" y="3278719"/>
            <a:ext cx="1708138" cy="661461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621" y="3482450"/>
            <a:ext cx="254471" cy="25399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886643" y="3197145"/>
            <a:ext cx="385020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Evitar "Ano Zero"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4886643" y="3482895"/>
            <a:ext cx="3850203" cy="507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Prática segregadora que atrasa integração curricular.</a:t>
            </a:r>
            <a:endParaRPr lang="en-US" sz="1333" dirty="0"/>
          </a:p>
        </p:txBody>
      </p:sp>
      <p:sp>
        <p:nvSpPr>
          <p:cNvPr id="15" name="Shape 10"/>
          <p:cNvSpPr/>
          <p:nvPr/>
        </p:nvSpPr>
        <p:spPr>
          <a:xfrm>
            <a:off x="3042787" y="4075648"/>
            <a:ext cx="2277517" cy="661453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310" y="4279375"/>
            <a:ext cx="254471" cy="25399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456023" y="3994067"/>
            <a:ext cx="328082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Apoio Lusófonos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5456023" y="4279817"/>
            <a:ext cx="3280824" cy="5080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Programas de integração para alunos lusófonos.</a:t>
            </a:r>
            <a:endParaRPr lang="en-US" sz="1333" dirty="0"/>
          </a:p>
        </p:txBody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3563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6"/>
            <a:ext cx="83296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Recomendações: RH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8"/>
            <a:ext cx="3757692" cy="1337734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1355" y="1241876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Recrutamento PLNM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51355" y="1527626"/>
            <a:ext cx="3469291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Ponderar grupo específico e alargar critérios.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4300564" y="1113368"/>
            <a:ext cx="3757692" cy="1337734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444764" y="1241876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Formação Inicial/Contínua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444764" y="1527626"/>
            <a:ext cx="3469291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Para todos os docentes em interculturalidade.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154" y="2865970"/>
            <a:ext cx="3757692" cy="1337734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1355" y="2994470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Formação Nível Zero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1355" y="3280220"/>
            <a:ext cx="3469291" cy="254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Especial enfoque na diferenciação pedagógica.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4300564" y="2865970"/>
            <a:ext cx="3757692" cy="1337734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44764" y="2994470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Estabilidade Mediadores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444764" y="3280220"/>
            <a:ext cx="3469291" cy="5080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Aumentar presença e garantir vínculos estáveis.</a:t>
            </a:r>
            <a:endParaRPr lang="en-US" sz="133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5694059" cy="11430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Recomendações: Coordenação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4" y="1684860"/>
            <a:ext cx="593766" cy="75354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19" y="1922462"/>
            <a:ext cx="271436" cy="27093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4497" y="1772619"/>
            <a:ext cx="489671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Redes de Escolas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204497" y="2058369"/>
            <a:ext cx="4896715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Incentivar cooperação e partilha de práticas.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2430987"/>
            <a:ext cx="593766" cy="753533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19" y="2668581"/>
            <a:ext cx="271436" cy="27093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4497" y="2518745"/>
            <a:ext cx="489671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Partilha de Práticas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204497" y="2804495"/>
            <a:ext cx="4896715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Criar plataforma para disseminação de iniciativas.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54" y="3177113"/>
            <a:ext cx="593766" cy="753533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19" y="3414708"/>
            <a:ext cx="271436" cy="270938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04497" y="3264872"/>
            <a:ext cx="489671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Apoio dos Municípios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1204497" y="3550622"/>
            <a:ext cx="4896715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Reforçar parcerias com atores locais.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54" y="3923240"/>
            <a:ext cx="593766" cy="753533"/>
          </a:xfrm>
          <a:prstGeom prst="rect">
            <a:avLst/>
          </a:prstGeom>
        </p:spPr>
      </p:pic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319" y="4160835"/>
            <a:ext cx="271436" cy="270930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1204497" y="4010999"/>
            <a:ext cx="489671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Financiamento Iniciativas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1204497" y="4296749"/>
            <a:ext cx="4896715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Apoio público a aprendizagem de português não formal.</a:t>
            </a:r>
            <a:endParaRPr lang="en-US" sz="1333" dirty="0"/>
          </a:p>
        </p:txBody>
      </p:sp>
      <p:pic>
        <p:nvPicPr>
          <p:cNvPr id="19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367" y="0"/>
            <a:ext cx="263563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83296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Contexto e Desafios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759" y="1113368"/>
            <a:ext cx="1303370" cy="111759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26" y="1663705"/>
            <a:ext cx="271436" cy="27093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44706" y="1386862"/>
            <a:ext cx="539214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Crescimento Alunos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344706" y="1672612"/>
            <a:ext cx="5392140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Aumento sem precedentes de alunos migrantes.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2" y="2366435"/>
            <a:ext cx="2691696" cy="1117599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26" y="2789773"/>
            <a:ext cx="271436" cy="27093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038936" y="2639930"/>
            <a:ext cx="469791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Diversidade Origens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4038936" y="2925680"/>
            <a:ext cx="4697911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Alunos de várias regiões, Brasil e subcontinente.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66" y="3619503"/>
            <a:ext cx="4080023" cy="1117599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859" y="4042833"/>
            <a:ext cx="271436" cy="270938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733165" y="3892997"/>
            <a:ext cx="400368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Desafios Linguísticos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4733165" y="4178747"/>
            <a:ext cx="4003681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Necessidade de domínio da língua portuguesa.</a:t>
            </a:r>
            <a:endParaRPr lang="en-US" sz="1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6"/>
            <a:ext cx="5694059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Evolução Alunos Migrantes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1506152" y="1138158"/>
            <a:ext cx="547245" cy="571496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7%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921928" y="1912853"/>
            <a:ext cx="1715561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Decréscimo Total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82302" y="2300204"/>
            <a:ext cx="2594944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Redução de alunos sem migrantes.</a:t>
            </a:r>
            <a:endParaRPr lang="en-US" sz="1333" dirty="0"/>
          </a:p>
        </p:txBody>
      </p:sp>
      <p:sp>
        <p:nvSpPr>
          <p:cNvPr id="6" name="Text 4"/>
          <p:cNvSpPr/>
          <p:nvPr/>
        </p:nvSpPr>
        <p:spPr>
          <a:xfrm>
            <a:off x="4233368" y="1138158"/>
            <a:ext cx="990449" cy="571496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251%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3373334" y="1912853"/>
            <a:ext cx="2710385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Crescimento Não Nacionais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355972" y="2300204"/>
            <a:ext cx="274524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Aumento de estudantes estrangeiros em 10 anos.</a:t>
            </a:r>
            <a:endParaRPr lang="en-US" sz="1333" dirty="0"/>
          </a:p>
        </p:txBody>
      </p:sp>
      <p:sp>
        <p:nvSpPr>
          <p:cNvPr id="9" name="Text 7"/>
          <p:cNvSpPr/>
          <p:nvPr/>
        </p:nvSpPr>
        <p:spPr>
          <a:xfrm>
            <a:off x="1412580" y="3011403"/>
            <a:ext cx="734255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17%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524449" y="3786102"/>
            <a:ext cx="2510650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Peso Alunos Estrangeiros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407154" y="4173453"/>
            <a:ext cx="2745241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Percentagem de alunos não nacionais em 2023/24.</a:t>
            </a:r>
            <a:endParaRPr lang="en-US" sz="1333" dirty="0"/>
          </a:p>
        </p:txBody>
      </p:sp>
      <p:sp>
        <p:nvSpPr>
          <p:cNvPr id="12" name="Text 10"/>
          <p:cNvSpPr/>
          <p:nvPr/>
        </p:nvSpPr>
        <p:spPr>
          <a:xfrm>
            <a:off x="4382074" y="3011403"/>
            <a:ext cx="693037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184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3429265" y="3786102"/>
            <a:ext cx="2598522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Nacionalidades Diferentes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355972" y="4173453"/>
            <a:ext cx="274524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Registadas em escolas básicas e secundárias.</a:t>
            </a:r>
            <a:endParaRPr lang="en-US" sz="1333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367" y="0"/>
            <a:ext cx="263563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72"/>
            <a:ext cx="83296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Desafios dos Alunos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4" y="1113364"/>
            <a:ext cx="593766" cy="897471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19" y="1422400"/>
            <a:ext cx="271436" cy="270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4497" y="1272560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Dificuldades Económicas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204497" y="1558310"/>
            <a:ext cx="7532349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Maior incidência de carências socioeconómicas.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2002366"/>
            <a:ext cx="593766" cy="897468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19" y="2311398"/>
            <a:ext cx="271436" cy="27093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4497" y="2161562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Insucesso Escolar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204497" y="2447312"/>
            <a:ext cx="7532349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Taxas de retenção e desistência mais elevadas.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54" y="2891367"/>
            <a:ext cx="593766" cy="897464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19" y="3200399"/>
            <a:ext cx="271436" cy="270934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04497" y="3050563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Não Domínio Língua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1204497" y="3336313"/>
            <a:ext cx="7532349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Barreira principal para sucesso educativo.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54" y="3780369"/>
            <a:ext cx="593766" cy="897464"/>
          </a:xfrm>
          <a:prstGeom prst="rect">
            <a:avLst/>
          </a:prstGeom>
        </p:spPr>
      </p:pic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319" y="4089401"/>
            <a:ext cx="271436" cy="270930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1204497" y="3939561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Baixo Sentimento Pertença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1204497" y="4225311"/>
            <a:ext cx="7532349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Alunos migrantes sentem menos integração.</a:t>
            </a:r>
            <a:endParaRPr lang="en-US" sz="13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787" y="390972"/>
            <a:ext cx="5694059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Políticas de Inclusão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042787" y="1113368"/>
            <a:ext cx="569380" cy="804332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241" y="1388532"/>
            <a:ext cx="254471" cy="25400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747885" y="1230227"/>
            <a:ext cx="498896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Constituição Portuguesa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3747885" y="1515977"/>
            <a:ext cx="4988961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Garante direito ao ensino para filhos de imigrantes.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3042787" y="2053168"/>
            <a:ext cx="1138759" cy="804332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31" y="2328335"/>
            <a:ext cx="254471" cy="25399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317264" y="2170031"/>
            <a:ext cx="441958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Decreto-Lei 54/2018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4317264" y="2455781"/>
            <a:ext cx="4419582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Assegura flexibilidade curricular e medidas de suporte.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3042787" y="2992965"/>
            <a:ext cx="1708138" cy="804336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621" y="3268134"/>
            <a:ext cx="254471" cy="25399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886643" y="2982829"/>
            <a:ext cx="385020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Decreto-Lei 55/2018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4886643" y="3268579"/>
            <a:ext cx="3850203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Estabelece currículo e avaliação, valoriza interdisciplinaridade.</a:t>
            </a:r>
            <a:endParaRPr lang="en-US" sz="1333" dirty="0"/>
          </a:p>
        </p:txBody>
      </p:sp>
      <p:sp>
        <p:nvSpPr>
          <p:cNvPr id="15" name="Shape 10"/>
          <p:cNvSpPr/>
          <p:nvPr/>
        </p:nvSpPr>
        <p:spPr>
          <a:xfrm>
            <a:off x="3042787" y="3932769"/>
            <a:ext cx="2277517" cy="804332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310" y="4207934"/>
            <a:ext cx="254471" cy="25400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456023" y="3922626"/>
            <a:ext cx="328082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PLNM Início 2006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5456023" y="4208376"/>
            <a:ext cx="3280824" cy="5080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Medidas para ensino de Português Língua Não Materna.</a:t>
            </a:r>
            <a:endParaRPr lang="en-US" sz="1333" dirty="0"/>
          </a:p>
        </p:txBody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3563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9"/>
            <a:ext cx="83296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Evolução do PLNM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154" y="1113365"/>
            <a:ext cx="3757692" cy="1337735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51355" y="1241869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2006: Currículo Base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51355" y="1527619"/>
            <a:ext cx="3469291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PLNM acrescia ao currículo base.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4300564" y="1113365"/>
            <a:ext cx="3757692" cy="1337735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444764" y="1241869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2007: Substitui Português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444764" y="1527619"/>
            <a:ext cx="3469291" cy="507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PLNM passou a substituir a disciplina de Português.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154" y="2992967"/>
            <a:ext cx="3757692" cy="1337735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1355" y="3121468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2011: 3 Níveis Proficiência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1355" y="3407218"/>
            <a:ext cx="3469291" cy="508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Iniciação, Intermédio, Avançado, conforme QECR.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4300564" y="2992967"/>
            <a:ext cx="3757692" cy="1337735"/>
          </a:xfrm>
          <a:prstGeom prst="roundRect">
            <a:avLst>
              <a:gd name="adj" fmla="val 6314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44764" y="3121468"/>
            <a:ext cx="34692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2022: Reforço Apoio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444764" y="3407218"/>
            <a:ext cx="3469291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Integração progressiva e flexível no currículo.</a:t>
            </a:r>
            <a:endParaRPr lang="en-US" sz="133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5694059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Acolhimento nas Escolas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755" y="1113364"/>
            <a:ext cx="626635" cy="804336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54" y="1459970"/>
            <a:ext cx="271436" cy="270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6967" y="1230227"/>
            <a:ext cx="375424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Sessões Boas-Vindas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2346967" y="1515977"/>
            <a:ext cx="3754246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Explicam funcionamento do sistema educativo.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25" y="2053164"/>
            <a:ext cx="1338095" cy="804336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54" y="2319863"/>
            <a:ext cx="271436" cy="27093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702696" y="2170028"/>
            <a:ext cx="339851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Guias Multilíngues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2702696" y="2455778"/>
            <a:ext cx="3398516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Materiais informativos em várias línguas.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95" y="2992965"/>
            <a:ext cx="2049554" cy="804332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354" y="3259664"/>
            <a:ext cx="271436" cy="270934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058426" y="3109824"/>
            <a:ext cx="3042786" cy="2857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Mediadores Culturais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058426" y="3395578"/>
            <a:ext cx="3042786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Apoio na integração e comunicação.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66" y="3932766"/>
            <a:ext cx="2761013" cy="804332"/>
          </a:xfrm>
          <a:prstGeom prst="rect">
            <a:avLst/>
          </a:prstGeom>
        </p:spPr>
      </p:pic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354" y="4199465"/>
            <a:ext cx="271436" cy="270934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3414156" y="3922626"/>
            <a:ext cx="268705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Currículo Informal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3414156" y="4208376"/>
            <a:ext cx="2687057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Projetos de mentoria e atividades episódicas.</a:t>
            </a:r>
            <a:endParaRPr lang="en-US" sz="1333" dirty="0"/>
          </a:p>
        </p:txBody>
      </p:sp>
      <p:pic>
        <p:nvPicPr>
          <p:cNvPr id="19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367" y="0"/>
            <a:ext cx="263563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54" y="390968"/>
            <a:ext cx="8329692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Acesso ao PLNM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4" y="1113368"/>
            <a:ext cx="593766" cy="897464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19" y="1422400"/>
            <a:ext cx="271436" cy="270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4497" y="1272560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Baixa Cobertura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204497" y="1558310"/>
            <a:ext cx="7532349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Muitos alunos não têm acesso à disciplina.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4" y="2002366"/>
            <a:ext cx="593766" cy="897468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19" y="2311398"/>
            <a:ext cx="271436" cy="27093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4497" y="2161562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Mínimo de Alunos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204497" y="2447312"/>
            <a:ext cx="7532349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Dificuldade em formar turmas de PLNM.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54" y="2891367"/>
            <a:ext cx="593766" cy="897464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19" y="3200399"/>
            <a:ext cx="271436" cy="270934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04497" y="3050560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Escassez Professores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1204497" y="3336310"/>
            <a:ext cx="7532349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Número reduzido de docentes especializados.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54" y="3780365"/>
            <a:ext cx="593766" cy="897468"/>
          </a:xfrm>
          <a:prstGeom prst="rect">
            <a:avLst/>
          </a:prstGeom>
        </p:spPr>
      </p:pic>
      <p:pic>
        <p:nvPicPr>
          <p:cNvPr id="1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319" y="4089401"/>
            <a:ext cx="271436" cy="270930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1204497" y="3939561"/>
            <a:ext cx="753234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Heterogeneidade Níveis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1204497" y="4225311"/>
            <a:ext cx="7532349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Alunos com proficiência muito diferente na mesma turma.</a:t>
            </a:r>
            <a:endParaRPr lang="en-US" sz="13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787" y="390968"/>
            <a:ext cx="5694059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Recursos Humanos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042787" y="1113368"/>
            <a:ext cx="569380" cy="804332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241" y="1388532"/>
            <a:ext cx="254471" cy="25400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747885" y="1230227"/>
            <a:ext cx="498896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Professores PLNM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3747885" y="1515977"/>
            <a:ext cx="4988961" cy="2540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Necessidade de mais profissionais e formação.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3042787" y="2053168"/>
            <a:ext cx="1138759" cy="804332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31" y="2328335"/>
            <a:ext cx="254471" cy="25399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317264" y="2170028"/>
            <a:ext cx="441958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Formação Docentes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4317264" y="2455778"/>
            <a:ext cx="4419582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Urgência em educação intercultural para todos.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3042787" y="2992965"/>
            <a:ext cx="1708138" cy="804336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621" y="3268134"/>
            <a:ext cx="254471" cy="25399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886643" y="3109828"/>
            <a:ext cx="385020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Mediadores Linguísticos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4886643" y="3395578"/>
            <a:ext cx="3850203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Apoio fundamental, mas com vínculos instáveis.</a:t>
            </a:r>
            <a:endParaRPr lang="en-US" sz="1333" dirty="0"/>
          </a:p>
        </p:txBody>
      </p:sp>
      <p:sp>
        <p:nvSpPr>
          <p:cNvPr id="15" name="Shape 10"/>
          <p:cNvSpPr/>
          <p:nvPr/>
        </p:nvSpPr>
        <p:spPr>
          <a:xfrm>
            <a:off x="3042787" y="3932766"/>
            <a:ext cx="2277517" cy="804336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310" y="4207934"/>
            <a:ext cx="254471" cy="25399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456023" y="3922630"/>
            <a:ext cx="328082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Psicólogos e Auxiliares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5456023" y="4208380"/>
            <a:ext cx="3280824" cy="5079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Necessidade de formação e competências linguísticas.</a:t>
            </a:r>
            <a:endParaRPr lang="en-US" sz="1333" dirty="0"/>
          </a:p>
        </p:txBody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35633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2026-06-23T18:40:38Z</dcterms:created>
  <dcterms:modified xsi:type="dcterms:W3CDTF">2026-06-23T18:40:38Z</dcterms:modified>
</cp:coreProperties>
</file>