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042665" y="1815486"/>
            <a:ext cx="5694333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0047AB"/>
                </a:solidFill>
              </a:rPr>
              <a:t>O Sistema Solar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3042665" y="2522453"/>
            <a:ext cx="5694333" cy="571500"/>
          </a:xfrm>
          <a:prstGeom prst="rect">
            <a:avLst/>
          </a:prstGeom>
          <a:noFill/>
          <a:ln/>
        </p:spPr>
        <p:txBody>
          <a:bodyPr wrap="square" lIns="0" tIns="0" rIns="0" bIns="22860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Viagem pelos vizinhos cósmicos, explorando origem e componentes.</a:t>
            </a:r>
            <a:endParaRPr lang="en-US" sz="15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635663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042665" y="390966"/>
            <a:ext cx="5694333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Encerramento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3042665" y="1113362"/>
            <a:ext cx="759209" cy="1117599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5081" y="1545160"/>
            <a:ext cx="254377" cy="25400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937543" y="1386856"/>
            <a:ext cx="4799456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Agradecimento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3937543" y="1672606"/>
            <a:ext cx="4799456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Obrigado pela sua atenção.</a:t>
            </a:r>
            <a:endParaRPr lang="en-US" sz="1333" dirty="0"/>
          </a:p>
        </p:txBody>
      </p:sp>
      <p:sp>
        <p:nvSpPr>
          <p:cNvPr id="7" name="Shape 4"/>
          <p:cNvSpPr/>
          <p:nvPr/>
        </p:nvSpPr>
        <p:spPr>
          <a:xfrm>
            <a:off x="3042665" y="2366430"/>
            <a:ext cx="1518418" cy="1117599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686" y="2798229"/>
            <a:ext cx="254377" cy="25400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696751" y="2639928"/>
            <a:ext cx="4040247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Universo Vasto</a:t>
            </a:r>
            <a:endParaRPr lang="en-US" sz="1500" dirty="0"/>
          </a:p>
        </p:txBody>
      </p:sp>
      <p:sp>
        <p:nvSpPr>
          <p:cNvPr id="10" name="Text 6"/>
          <p:cNvSpPr/>
          <p:nvPr/>
        </p:nvSpPr>
        <p:spPr>
          <a:xfrm>
            <a:off x="4696751" y="2925678"/>
            <a:ext cx="4040247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Cheio de mistérios por descobrir.</a:t>
            </a:r>
            <a:endParaRPr lang="en-US" sz="1333" dirty="0"/>
          </a:p>
        </p:txBody>
      </p:sp>
      <p:sp>
        <p:nvSpPr>
          <p:cNvPr id="11" name="Shape 7"/>
          <p:cNvSpPr/>
          <p:nvPr/>
        </p:nvSpPr>
        <p:spPr>
          <a:xfrm>
            <a:off x="3042665" y="3619499"/>
            <a:ext cx="2277733" cy="1117599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343" y="4051298"/>
            <a:ext cx="254377" cy="25400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5456066" y="3892990"/>
            <a:ext cx="3280932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Continue a Explorar</a:t>
            </a:r>
            <a:endParaRPr lang="en-US" sz="1500" dirty="0"/>
          </a:p>
        </p:txBody>
      </p:sp>
      <p:sp>
        <p:nvSpPr>
          <p:cNvPr id="14" name="Text 9"/>
          <p:cNvSpPr/>
          <p:nvPr/>
        </p:nvSpPr>
        <p:spPr>
          <a:xfrm>
            <a:off x="5456066" y="4178740"/>
            <a:ext cx="3280932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Aprenda sempre sobre o cosmos!</a:t>
            </a:r>
            <a:endParaRPr lang="en-US" sz="1333" dirty="0"/>
          </a:p>
        </p:txBody>
      </p:sp>
      <p:pic>
        <p:nvPicPr>
          <p:cNvPr id="1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35663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003" y="390970"/>
            <a:ext cx="5694333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Início do Sistema Solar</a:t>
            </a:r>
            <a:endParaRPr lang="en-US" sz="30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003" y="1113366"/>
            <a:ext cx="593546" cy="1786467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09" y="1866900"/>
            <a:ext cx="271335" cy="27093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204051" y="1717061"/>
            <a:ext cx="489728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Origem Protoplanetária</a:t>
            </a:r>
            <a:endParaRPr lang="en-US" sz="1500" dirty="0"/>
          </a:p>
        </p:txBody>
      </p:sp>
      <p:sp>
        <p:nvSpPr>
          <p:cNvPr id="6" name="Text 2"/>
          <p:cNvSpPr/>
          <p:nvPr/>
        </p:nvSpPr>
        <p:spPr>
          <a:xfrm>
            <a:off x="1204051" y="2002811"/>
            <a:ext cx="4897285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Como o nosso sistema começou a formar-se.</a:t>
            </a:r>
            <a:endParaRPr lang="en-US" sz="1333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03" y="2891367"/>
            <a:ext cx="593546" cy="1786467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09" y="3644899"/>
            <a:ext cx="271335" cy="270933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1204051" y="3495061"/>
            <a:ext cx="489728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Nebulosa de Orionte</a:t>
            </a:r>
            <a:endParaRPr lang="en-US" sz="1500" dirty="0"/>
          </a:p>
        </p:txBody>
      </p:sp>
      <p:sp>
        <p:nvSpPr>
          <p:cNvPr id="10" name="Text 4"/>
          <p:cNvSpPr/>
          <p:nvPr/>
        </p:nvSpPr>
        <p:spPr>
          <a:xfrm>
            <a:off x="1204051" y="3780811"/>
            <a:ext cx="4897285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Berçário estelar onde novos sistemas nascem.</a:t>
            </a:r>
            <a:endParaRPr lang="en-US" sz="1333" dirty="0"/>
          </a:p>
        </p:txBody>
      </p:sp>
      <p:pic>
        <p:nvPicPr>
          <p:cNvPr id="1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8338" y="0"/>
            <a:ext cx="2635662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003" y="390970"/>
            <a:ext cx="8329996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Componentes do Sistema Solar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407003" y="1113366"/>
            <a:ext cx="3757994" cy="1117600"/>
          </a:xfrm>
          <a:prstGeom prst="roundRect">
            <a:avLst>
              <a:gd name="adj" fmla="val 7957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49454" y="1240177"/>
            <a:ext cx="3473092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O Sol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549454" y="1525927"/>
            <a:ext cx="3473092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Estrela central que domina o sistema.</a:t>
            </a:r>
            <a:endParaRPr lang="en-US" sz="1333" dirty="0"/>
          </a:p>
        </p:txBody>
      </p:sp>
      <p:sp>
        <p:nvSpPr>
          <p:cNvPr id="6" name="Shape 4"/>
          <p:cNvSpPr/>
          <p:nvPr/>
        </p:nvSpPr>
        <p:spPr>
          <a:xfrm>
            <a:off x="4300665" y="1113366"/>
            <a:ext cx="3757993" cy="1117600"/>
          </a:xfrm>
          <a:prstGeom prst="roundRect">
            <a:avLst>
              <a:gd name="adj" fmla="val 7957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443116" y="1240177"/>
            <a:ext cx="3473092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Os Planetas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4443116" y="1525927"/>
            <a:ext cx="3473092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Rochosos e gasosos, orbitam o Sol.</a:t>
            </a:r>
            <a:endParaRPr lang="en-US" sz="1333" dirty="0"/>
          </a:p>
        </p:txBody>
      </p:sp>
      <p:sp>
        <p:nvSpPr>
          <p:cNvPr id="9" name="Shape 7"/>
          <p:cNvSpPr/>
          <p:nvPr/>
        </p:nvSpPr>
        <p:spPr>
          <a:xfrm>
            <a:off x="407003" y="2366434"/>
            <a:ext cx="3757994" cy="1117599"/>
          </a:xfrm>
          <a:prstGeom prst="roundRect">
            <a:avLst>
              <a:gd name="adj" fmla="val 7957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49454" y="2493242"/>
            <a:ext cx="3473092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Satélites Naturais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549454" y="2778992"/>
            <a:ext cx="3473092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Luas que orbitam os planetas.</a:t>
            </a:r>
            <a:endParaRPr lang="en-US" sz="1333" dirty="0"/>
          </a:p>
        </p:txBody>
      </p:sp>
      <p:sp>
        <p:nvSpPr>
          <p:cNvPr id="12" name="Shape 10"/>
          <p:cNvSpPr/>
          <p:nvPr/>
        </p:nvSpPr>
        <p:spPr>
          <a:xfrm>
            <a:off x="4300665" y="2366434"/>
            <a:ext cx="3757993" cy="1117599"/>
          </a:xfrm>
          <a:prstGeom prst="roundRect">
            <a:avLst>
              <a:gd name="adj" fmla="val 7957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4443116" y="2493242"/>
            <a:ext cx="3473092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Planetas Anões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4443116" y="2778992"/>
            <a:ext cx="3473092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Corpos celestes como Plutão.</a:t>
            </a:r>
            <a:endParaRPr lang="en-US" sz="1333" dirty="0"/>
          </a:p>
        </p:txBody>
      </p:sp>
      <p:sp>
        <p:nvSpPr>
          <p:cNvPr id="15" name="Shape 13"/>
          <p:cNvSpPr/>
          <p:nvPr/>
        </p:nvSpPr>
        <p:spPr>
          <a:xfrm>
            <a:off x="407003" y="3619500"/>
            <a:ext cx="3757994" cy="1117600"/>
          </a:xfrm>
          <a:prstGeom prst="roundRect">
            <a:avLst>
              <a:gd name="adj" fmla="val 7957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49454" y="3746309"/>
            <a:ext cx="3473092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Corpos Menores</a:t>
            </a:r>
            <a:endParaRPr lang="en-US" sz="1500" dirty="0"/>
          </a:p>
        </p:txBody>
      </p:sp>
      <p:sp>
        <p:nvSpPr>
          <p:cNvPr id="17" name="Text 15"/>
          <p:cNvSpPr/>
          <p:nvPr/>
        </p:nvSpPr>
        <p:spPr>
          <a:xfrm>
            <a:off x="549454" y="4032059"/>
            <a:ext cx="3473092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Asteroides, cometas e transneptunianos.</a:t>
            </a:r>
            <a:endParaRPr lang="en-US" sz="133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042665" y="390970"/>
            <a:ext cx="5694333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Formação do Sistema Solar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3042665" y="1113367"/>
            <a:ext cx="759209" cy="1117600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5081" y="1545167"/>
            <a:ext cx="254377" cy="2540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937543" y="1386862"/>
            <a:ext cx="4799456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Há 4,6 Bilhões Anos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3937543" y="1672613"/>
            <a:ext cx="4799456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Formado de uma nuvem cósmica.</a:t>
            </a:r>
            <a:endParaRPr lang="en-US" sz="1333" dirty="0"/>
          </a:p>
        </p:txBody>
      </p:sp>
      <p:sp>
        <p:nvSpPr>
          <p:cNvPr id="7" name="Shape 4"/>
          <p:cNvSpPr/>
          <p:nvPr/>
        </p:nvSpPr>
        <p:spPr>
          <a:xfrm>
            <a:off x="3042665" y="2366434"/>
            <a:ext cx="1518418" cy="1117600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686" y="2798234"/>
            <a:ext cx="254377" cy="25400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696751" y="2639928"/>
            <a:ext cx="4040247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Colapso da Nuvem</a:t>
            </a:r>
            <a:endParaRPr lang="en-US" sz="1500" dirty="0"/>
          </a:p>
        </p:txBody>
      </p:sp>
      <p:sp>
        <p:nvSpPr>
          <p:cNvPr id="10" name="Text 6"/>
          <p:cNvSpPr/>
          <p:nvPr/>
        </p:nvSpPr>
        <p:spPr>
          <a:xfrm>
            <a:off x="4696751" y="2925678"/>
            <a:ext cx="4040247" cy="2540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Poeira e gás sob gravidade.</a:t>
            </a:r>
            <a:endParaRPr lang="en-US" sz="1333" dirty="0"/>
          </a:p>
        </p:txBody>
      </p:sp>
      <p:sp>
        <p:nvSpPr>
          <p:cNvPr id="11" name="Shape 7"/>
          <p:cNvSpPr/>
          <p:nvPr/>
        </p:nvSpPr>
        <p:spPr>
          <a:xfrm>
            <a:off x="3042665" y="3619501"/>
            <a:ext cx="2277733" cy="1117599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343" y="4051300"/>
            <a:ext cx="254377" cy="25400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5456066" y="3892994"/>
            <a:ext cx="3280932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Protossol e Disco</a:t>
            </a:r>
            <a:endParaRPr lang="en-US" sz="1500" dirty="0"/>
          </a:p>
        </p:txBody>
      </p:sp>
      <p:sp>
        <p:nvSpPr>
          <p:cNvPr id="14" name="Text 9"/>
          <p:cNvSpPr/>
          <p:nvPr/>
        </p:nvSpPr>
        <p:spPr>
          <a:xfrm>
            <a:off x="5456066" y="4178744"/>
            <a:ext cx="3280932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Centro e disco protoplanetário.</a:t>
            </a:r>
            <a:endParaRPr lang="en-US" sz="1333" dirty="0"/>
          </a:p>
        </p:txBody>
      </p:sp>
      <p:pic>
        <p:nvPicPr>
          <p:cNvPr id="1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35663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003" y="390970"/>
            <a:ext cx="5694333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Como os Planetas Formaram</a:t>
            </a:r>
            <a:endParaRPr lang="en-US" sz="30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9073" y="1113370"/>
            <a:ext cx="864882" cy="1117599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846" y="1663702"/>
            <a:ext cx="271336" cy="27093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467456" y="1386862"/>
            <a:ext cx="363388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Condensação de Núcleos</a:t>
            </a:r>
            <a:endParaRPr lang="en-US" sz="1500" dirty="0"/>
          </a:p>
        </p:txBody>
      </p:sp>
      <p:sp>
        <p:nvSpPr>
          <p:cNvPr id="6" name="Text 2"/>
          <p:cNvSpPr/>
          <p:nvPr/>
        </p:nvSpPr>
        <p:spPr>
          <a:xfrm>
            <a:off x="2467456" y="1672612"/>
            <a:ext cx="3633880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Planetesimais do disco protoplanetário.</a:t>
            </a:r>
            <a:endParaRPr lang="en-US" sz="1333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36" y="2366434"/>
            <a:ext cx="1814555" cy="1117602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846" y="2789768"/>
            <a:ext cx="271336" cy="270934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2942293" y="2639931"/>
            <a:ext cx="3159043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Teoria Nebular</a:t>
            </a:r>
            <a:endParaRPr lang="en-US" sz="1500" dirty="0"/>
          </a:p>
        </p:txBody>
      </p:sp>
      <p:sp>
        <p:nvSpPr>
          <p:cNvPr id="10" name="Text 4"/>
          <p:cNvSpPr/>
          <p:nvPr/>
        </p:nvSpPr>
        <p:spPr>
          <a:xfrm>
            <a:off x="2942293" y="2925681"/>
            <a:ext cx="3159043" cy="253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Formação de planetas do disco.</a:t>
            </a:r>
            <a:endParaRPr lang="en-US" sz="1333" dirty="0"/>
          </a:p>
        </p:txBody>
      </p:sp>
      <p:pic>
        <p:nvPicPr>
          <p:cNvPr id="1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399" y="3619501"/>
            <a:ext cx="2764229" cy="1117599"/>
          </a:xfrm>
          <a:prstGeom prst="rect">
            <a:avLst/>
          </a:prstGeom>
        </p:spPr>
      </p:pic>
      <p:pic>
        <p:nvPicPr>
          <p:cNvPr id="1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5846" y="4042835"/>
            <a:ext cx="271336" cy="270934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3417130" y="3892995"/>
            <a:ext cx="2684206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Órbitas Coplanar</a:t>
            </a:r>
            <a:endParaRPr lang="en-US" sz="1500" dirty="0"/>
          </a:p>
        </p:txBody>
      </p:sp>
      <p:sp>
        <p:nvSpPr>
          <p:cNvPr id="14" name="Text 6"/>
          <p:cNvSpPr/>
          <p:nvPr/>
        </p:nvSpPr>
        <p:spPr>
          <a:xfrm>
            <a:off x="3417130" y="4178745"/>
            <a:ext cx="2684206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Planetas orbitam no mesmo plano.</a:t>
            </a:r>
            <a:endParaRPr lang="en-US" sz="1333" dirty="0"/>
          </a:p>
        </p:txBody>
      </p:sp>
      <p:pic>
        <p:nvPicPr>
          <p:cNvPr id="15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8338" y="0"/>
            <a:ext cx="2635662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003" y="390970"/>
            <a:ext cx="8329996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O Sol: Nossa Estrela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1838297" y="1392153"/>
            <a:ext cx="1200659" cy="571500"/>
          </a:xfrm>
          <a:prstGeom prst="rect">
            <a:avLst/>
          </a:prstGeom>
          <a:noFill/>
          <a:ln/>
        </p:spPr>
        <p:txBody>
          <a:bodyPr wrap="square" lIns="0" tIns="0" rIns="0" bIns="228600" rtlCol="0" anchor="ctr"/>
          <a:lstStyle/>
          <a:p>
            <a:pPr algn="ctr"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0047AB"/>
                </a:solidFill>
              </a:rPr>
              <a:t>99,8%</a:t>
            </a:r>
            <a:endParaRPr lang="en-US" sz="3000" dirty="0"/>
          </a:p>
        </p:txBody>
      </p:sp>
      <p:sp>
        <p:nvSpPr>
          <p:cNvPr id="4" name="Text 2"/>
          <p:cNvSpPr/>
          <p:nvPr/>
        </p:nvSpPr>
        <p:spPr>
          <a:xfrm>
            <a:off x="1570354" y="2166856"/>
            <a:ext cx="1736546" cy="285750"/>
          </a:xfrm>
          <a:prstGeom prst="rect">
            <a:avLst/>
          </a:prstGeom>
          <a:noFill/>
          <a:ln/>
        </p:spPr>
        <p:txBody>
          <a:bodyPr wrap="square" lIns="0" tIns="0" rIns="0" bIns="114300" rtlCol="0" anchor="ctr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Massa do Sistema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1234576" y="2554206"/>
            <a:ext cx="2408100" cy="253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Centro gravitacional do sistema.</a:t>
            </a:r>
            <a:endParaRPr lang="en-US" sz="1333" dirty="0"/>
          </a:p>
        </p:txBody>
      </p:sp>
      <p:sp>
        <p:nvSpPr>
          <p:cNvPr id="6" name="Text 4"/>
          <p:cNvSpPr/>
          <p:nvPr/>
        </p:nvSpPr>
        <p:spPr>
          <a:xfrm>
            <a:off x="5620033" y="1392153"/>
            <a:ext cx="2170683" cy="571500"/>
          </a:xfrm>
          <a:prstGeom prst="rect">
            <a:avLst/>
          </a:prstGeom>
          <a:noFill/>
          <a:ln/>
        </p:spPr>
        <p:txBody>
          <a:bodyPr wrap="square" lIns="0" tIns="0" rIns="0" bIns="228600" rtlCol="0" anchor="ctr"/>
          <a:lstStyle/>
          <a:p>
            <a:pPr algn="ctr"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0047AB"/>
                </a:solidFill>
              </a:rPr>
              <a:t>4,6 Bilhões</a:t>
            </a:r>
            <a:endParaRPr lang="en-US" sz="3000" dirty="0"/>
          </a:p>
        </p:txBody>
      </p:sp>
      <p:sp>
        <p:nvSpPr>
          <p:cNvPr id="7" name="Text 5"/>
          <p:cNvSpPr/>
          <p:nvPr/>
        </p:nvSpPr>
        <p:spPr>
          <a:xfrm>
            <a:off x="6135570" y="2166856"/>
            <a:ext cx="1139608" cy="285750"/>
          </a:xfrm>
          <a:prstGeom prst="rect">
            <a:avLst/>
          </a:prstGeom>
          <a:noFill/>
          <a:ln/>
        </p:spPr>
        <p:txBody>
          <a:bodyPr wrap="square" lIns="0" tIns="0" rIns="0" bIns="114300" rtlCol="0" anchor="ctr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Idade Atual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5860843" y="2554206"/>
            <a:ext cx="1689062" cy="253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Anos, no meio da vida.</a:t>
            </a:r>
            <a:endParaRPr lang="en-US" sz="1333" dirty="0"/>
          </a:p>
        </p:txBody>
      </p:sp>
      <p:sp>
        <p:nvSpPr>
          <p:cNvPr id="9" name="Text 7"/>
          <p:cNvSpPr/>
          <p:nvPr/>
        </p:nvSpPr>
        <p:spPr>
          <a:xfrm>
            <a:off x="3534143" y="3011405"/>
            <a:ext cx="2075715" cy="571500"/>
          </a:xfrm>
          <a:prstGeom prst="rect">
            <a:avLst/>
          </a:prstGeom>
          <a:noFill/>
          <a:ln/>
        </p:spPr>
        <p:txBody>
          <a:bodyPr wrap="square" lIns="0" tIns="0" rIns="0" bIns="228600" rtlCol="0" anchor="ctr"/>
          <a:lstStyle/>
          <a:p>
            <a:pPr algn="ctr"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0047AB"/>
                </a:solidFill>
              </a:rPr>
              <a:t>15 Milhões</a:t>
            </a:r>
            <a:endParaRPr lang="en-US" sz="3000" dirty="0"/>
          </a:p>
        </p:txBody>
      </p:sp>
      <p:sp>
        <p:nvSpPr>
          <p:cNvPr id="10" name="Text 8"/>
          <p:cNvSpPr/>
          <p:nvPr/>
        </p:nvSpPr>
        <p:spPr>
          <a:xfrm>
            <a:off x="3554493" y="3786105"/>
            <a:ext cx="2035015" cy="285750"/>
          </a:xfrm>
          <a:prstGeom prst="rect">
            <a:avLst/>
          </a:prstGeom>
          <a:noFill/>
          <a:ln/>
        </p:spPr>
        <p:txBody>
          <a:bodyPr wrap="square" lIns="0" tIns="0" rIns="0" bIns="114300" rtlCol="0" anchor="ctr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Temperatura Núcleo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3659636" y="4173452"/>
            <a:ext cx="1824730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Graus Celsius no núcleo.</a:t>
            </a:r>
            <a:endParaRPr lang="en-US" sz="133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042665" y="390970"/>
            <a:ext cx="5694333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Ciclo de Vida do Sol</a:t>
            </a:r>
            <a:endParaRPr lang="en-US" sz="30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2665" y="1113368"/>
            <a:ext cx="593547" cy="1193800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771" y="1570567"/>
            <a:ext cx="271335" cy="27093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839714" y="1420727"/>
            <a:ext cx="489728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Gigante Vermelha</a:t>
            </a:r>
            <a:endParaRPr lang="en-US" sz="1500" dirty="0"/>
          </a:p>
        </p:txBody>
      </p:sp>
      <p:sp>
        <p:nvSpPr>
          <p:cNvPr id="6" name="Text 2"/>
          <p:cNvSpPr/>
          <p:nvPr/>
        </p:nvSpPr>
        <p:spPr>
          <a:xfrm>
            <a:off x="3839714" y="1706477"/>
            <a:ext cx="4897285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Daqui a 5 bilhões de anos.</a:t>
            </a:r>
            <a:endParaRPr lang="en-US" sz="1333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665" y="2298698"/>
            <a:ext cx="593547" cy="1193800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771" y="2755900"/>
            <a:ext cx="271335" cy="270934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3839714" y="2606063"/>
            <a:ext cx="489728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Engolirá Planetas</a:t>
            </a:r>
            <a:endParaRPr lang="en-US" sz="1500" dirty="0"/>
          </a:p>
        </p:txBody>
      </p:sp>
      <p:sp>
        <p:nvSpPr>
          <p:cNvPr id="10" name="Text 4"/>
          <p:cNvSpPr/>
          <p:nvPr/>
        </p:nvSpPr>
        <p:spPr>
          <a:xfrm>
            <a:off x="3839714" y="2891813"/>
            <a:ext cx="4897285" cy="253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Mercúrio, Vénus e Terra.</a:t>
            </a:r>
            <a:endParaRPr lang="en-US" sz="1333" dirty="0"/>
          </a:p>
        </p:txBody>
      </p:sp>
      <p:pic>
        <p:nvPicPr>
          <p:cNvPr id="1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2665" y="3484034"/>
            <a:ext cx="593547" cy="1193800"/>
          </a:xfrm>
          <a:prstGeom prst="rect">
            <a:avLst/>
          </a:prstGeom>
        </p:spPr>
      </p:pic>
      <p:pic>
        <p:nvPicPr>
          <p:cNvPr id="1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3771" y="3941233"/>
            <a:ext cx="271335" cy="270932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3839714" y="3791393"/>
            <a:ext cx="489728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Anã Branca</a:t>
            </a:r>
            <a:endParaRPr lang="en-US" sz="1500" dirty="0"/>
          </a:p>
        </p:txBody>
      </p:sp>
      <p:sp>
        <p:nvSpPr>
          <p:cNvPr id="14" name="Text 6"/>
          <p:cNvSpPr/>
          <p:nvPr/>
        </p:nvSpPr>
        <p:spPr>
          <a:xfrm>
            <a:off x="3839714" y="4077143"/>
            <a:ext cx="4897285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Colapso final do Sol.</a:t>
            </a:r>
            <a:endParaRPr lang="en-US" sz="1333" dirty="0"/>
          </a:p>
        </p:txBody>
      </p:sp>
      <p:pic>
        <p:nvPicPr>
          <p:cNvPr id="15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635663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003" y="390970"/>
            <a:ext cx="5694333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Localização na Via Láctea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407003" y="1113368"/>
            <a:ext cx="2440110" cy="1744128"/>
          </a:xfrm>
          <a:prstGeom prst="roundRect">
            <a:avLst>
              <a:gd name="adj" fmla="val 3267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49454" y="1240175"/>
            <a:ext cx="2155208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Braço de Orionte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549454" y="1525925"/>
            <a:ext cx="2155208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Nosso lar na Via Láctea.</a:t>
            </a:r>
            <a:endParaRPr lang="en-US" sz="1333" dirty="0"/>
          </a:p>
        </p:txBody>
      </p:sp>
      <p:sp>
        <p:nvSpPr>
          <p:cNvPr id="6" name="Shape 4"/>
          <p:cNvSpPr/>
          <p:nvPr/>
        </p:nvSpPr>
        <p:spPr>
          <a:xfrm>
            <a:off x="2982781" y="1113368"/>
            <a:ext cx="2440110" cy="1744128"/>
          </a:xfrm>
          <a:prstGeom prst="roundRect">
            <a:avLst>
              <a:gd name="adj" fmla="val 3267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3125232" y="1240175"/>
            <a:ext cx="2155208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Diâmetro Galáctico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3125232" y="1525925"/>
            <a:ext cx="2155208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Cerca de 100 mil anos-luz.</a:t>
            </a:r>
            <a:endParaRPr lang="en-US" sz="1333" dirty="0"/>
          </a:p>
        </p:txBody>
      </p:sp>
      <p:sp>
        <p:nvSpPr>
          <p:cNvPr id="9" name="Shape 7"/>
          <p:cNvSpPr/>
          <p:nvPr/>
        </p:nvSpPr>
        <p:spPr>
          <a:xfrm>
            <a:off x="407003" y="2992966"/>
            <a:ext cx="5287329" cy="1744130"/>
          </a:xfrm>
          <a:prstGeom prst="roundRect">
            <a:avLst>
              <a:gd name="adj" fmla="val 3267"/>
            </a:avLst>
          </a:prstGeom>
          <a:solidFill>
            <a:srgbClr val="F5F5F4"/>
          </a:solidFill>
          <a:ln w="12700">
            <a:solidFill>
              <a:srgbClr val="E7E5E4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49454" y="3119774"/>
            <a:ext cx="5002427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Distância ao Centro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549454" y="3405524"/>
            <a:ext cx="5002427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25.000 anos-luz do centro.</a:t>
            </a:r>
            <a:endParaRPr lang="en-US" sz="1333" dirty="0"/>
          </a:p>
        </p:txBody>
      </p:sp>
      <p:pic>
        <p:nvPicPr>
          <p:cNvPr id="1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08338" y="0"/>
            <a:ext cx="2635662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7003" y="390966"/>
            <a:ext cx="8329996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292524"/>
                </a:solidFill>
              </a:rPr>
              <a:t>Limites do Sistema Solar</a:t>
            </a:r>
            <a:endParaRPr lang="en-US" sz="30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7131" y="1113365"/>
            <a:ext cx="1302939" cy="1117599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881" y="1663698"/>
            <a:ext cx="271335" cy="27093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343572" y="1386859"/>
            <a:ext cx="5393427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Heliosfera</a:t>
            </a:r>
            <a:endParaRPr lang="en-US" sz="1500" dirty="0"/>
          </a:p>
        </p:txBody>
      </p:sp>
      <p:sp>
        <p:nvSpPr>
          <p:cNvPr id="6" name="Text 2"/>
          <p:cNvSpPr/>
          <p:nvPr/>
        </p:nvSpPr>
        <p:spPr>
          <a:xfrm>
            <a:off x="3343572" y="1672609"/>
            <a:ext cx="5393427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Bolha de vento solar protetora.</a:t>
            </a:r>
            <a:endParaRPr lang="en-US" sz="1333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212" y="2366434"/>
            <a:ext cx="2690672" cy="1117599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881" y="2789768"/>
            <a:ext cx="271335" cy="270932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4037385" y="2639928"/>
            <a:ext cx="4699614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Heliopausa</a:t>
            </a:r>
            <a:endParaRPr lang="en-US" sz="1500" dirty="0"/>
          </a:p>
        </p:txBody>
      </p:sp>
      <p:sp>
        <p:nvSpPr>
          <p:cNvPr id="10" name="Text 4"/>
          <p:cNvSpPr/>
          <p:nvPr/>
        </p:nvSpPr>
        <p:spPr>
          <a:xfrm>
            <a:off x="4037385" y="2925678"/>
            <a:ext cx="4699614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Vento solar encontra meio interestelar.</a:t>
            </a:r>
            <a:endParaRPr lang="en-US" sz="1333" dirty="0"/>
          </a:p>
        </p:txBody>
      </p:sp>
      <p:pic>
        <p:nvPicPr>
          <p:cNvPr id="1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399" y="3619499"/>
            <a:ext cx="4078509" cy="1117599"/>
          </a:xfrm>
          <a:prstGeom prst="rect">
            <a:avLst/>
          </a:prstGeom>
        </p:spPr>
      </p:pic>
      <p:pic>
        <p:nvPicPr>
          <p:cNvPr id="1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2986" y="4042833"/>
            <a:ext cx="271336" cy="270932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4731410" y="3892993"/>
            <a:ext cx="4005589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292524"/>
                </a:solidFill>
              </a:rPr>
              <a:t>Voyager 1</a:t>
            </a:r>
            <a:endParaRPr lang="en-US" sz="1500" dirty="0"/>
          </a:p>
        </p:txBody>
      </p:sp>
      <p:sp>
        <p:nvSpPr>
          <p:cNvPr id="14" name="Text 6"/>
          <p:cNvSpPr/>
          <p:nvPr/>
        </p:nvSpPr>
        <p:spPr>
          <a:xfrm>
            <a:off x="4731410" y="4178743"/>
            <a:ext cx="4005589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292524"/>
                </a:solidFill>
              </a:rPr>
              <a:t>Atravessou a heliopausa a 100 UA.</a:t>
            </a:r>
            <a:endParaRPr lang="en-US" sz="133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Georgia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2026-06-22T16:14:24Z</dcterms:created>
  <dcterms:modified xsi:type="dcterms:W3CDTF">2026-06-22T16:14:24Z</dcterms:modified>
</cp:coreProperties>
</file>