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52c1f2a70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5" name="Google Shape;65;g352c1f2a700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e580a6349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4" name="Google Shape;74;g3e580a6349c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2c1f2a70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8" name="Google Shape;88;g352c1f2a700_0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52c1f2a700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" name="Google Shape;99;g352c1f2a700_0_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2c1f2a700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0" name="Google Shape;110;g352c1f2a700_0_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2c1f2a700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g352c1f2a700_0_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896144" y="2400300"/>
            <a:ext cx="27432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2" name="Google Shape;52;p13"/>
          <p:cNvSpPr/>
          <p:nvPr>
            <p:ph idx="2" type="pic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896144" y="2683669"/>
            <a:ext cx="27432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54" name="Google Shape;54;p13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55" name="Google Shape;55;p13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56" name="Google Shape;56;p13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PT"/>
              <a:t>Trabalho Individual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PT"/>
              <a:t>CNV </a:t>
            </a:r>
            <a:endParaRPr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PT"/>
              <a:t>Exemplo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 rotWithShape="1">
          <a:blip r:embed="rId3">
            <a:alphaModFix/>
          </a:blip>
          <a:srcRect b="57010" l="0" r="0" t="0"/>
          <a:stretch/>
        </p:blipFill>
        <p:spPr>
          <a:xfrm>
            <a:off x="228599" y="52817"/>
            <a:ext cx="4028051" cy="1829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76193" y="1641554"/>
            <a:ext cx="804863" cy="8112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ducação Financeira | Nibo" id="69" name="Google Shape;69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4502" y="1332913"/>
            <a:ext cx="3519008" cy="3372763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/>
          <p:nvPr/>
        </p:nvSpPr>
        <p:spPr>
          <a:xfrm>
            <a:off x="179613" y="52817"/>
            <a:ext cx="1494000" cy="1702500"/>
          </a:xfrm>
          <a:prstGeom prst="heptagon">
            <a:avLst>
              <a:gd fmla="val 102572" name="hf"/>
              <a:gd fmla="val 105210" name="vf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1" i="0" lang="pt-PT" sz="1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2413" y="651173"/>
            <a:ext cx="804863" cy="811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/>
          <p:nvPr/>
        </p:nvSpPr>
        <p:spPr>
          <a:xfrm>
            <a:off x="2286" y="0"/>
            <a:ext cx="91419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6"/>
          <p:cNvSpPr/>
          <p:nvPr/>
        </p:nvSpPr>
        <p:spPr>
          <a:xfrm>
            <a:off x="341201" y="241279"/>
            <a:ext cx="2575200" cy="255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6"/>
          <p:cNvSpPr txBox="1"/>
          <p:nvPr>
            <p:ph type="title"/>
          </p:nvPr>
        </p:nvSpPr>
        <p:spPr>
          <a:xfrm>
            <a:off x="458878" y="-149553"/>
            <a:ext cx="2430600" cy="304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pt-PT"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r>
              <a:rPr lang="pt-PT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pt-PT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PT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Passos para fazer</a:t>
            </a:r>
            <a:br>
              <a:rPr lang="pt-PT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PT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PEDIDOS </a:t>
            </a:r>
            <a:br>
              <a:rPr lang="pt-PT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PT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 a CNV</a:t>
            </a:r>
            <a:endParaRPr/>
          </a:p>
        </p:txBody>
      </p:sp>
      <p:sp>
        <p:nvSpPr>
          <p:cNvPr id="79" name="Google Shape;79;p16"/>
          <p:cNvSpPr/>
          <p:nvPr/>
        </p:nvSpPr>
        <p:spPr>
          <a:xfrm rot="-1790972">
            <a:off x="6512814" y="152910"/>
            <a:ext cx="2241001" cy="2241001"/>
          </a:xfrm>
          <a:prstGeom prst="arc">
            <a:avLst>
              <a:gd fmla="val 15817365" name="adj1"/>
              <a:gd fmla="val 1781380" name="adj2"/>
            </a:avLst>
          </a:prstGeom>
          <a:noFill/>
          <a:ln cap="rnd" cmpd="sng" w="635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6"/>
          <p:cNvSpPr/>
          <p:nvPr/>
        </p:nvSpPr>
        <p:spPr>
          <a:xfrm>
            <a:off x="366891" y="2384626"/>
            <a:ext cx="409800" cy="409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504455" y="529952"/>
            <a:ext cx="5272800" cy="30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/>
          <a:p>
            <a:pPr indent="-107950" lvl="0" marL="228600" rtl="0" algn="l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SzPts val="700"/>
              <a:buFont typeface="Arial"/>
              <a:buChar char="•"/>
            </a:pPr>
            <a:r>
              <a:rPr b="1" lang="pt-PT" sz="1800">
                <a:solidFill>
                  <a:srgbClr val="E36C09"/>
                </a:solidFill>
              </a:rPr>
              <a:t>1.</a:t>
            </a:r>
            <a:r>
              <a:rPr lang="pt-PT" sz="1800"/>
              <a:t> Identifica qual foi o estímulo: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Vista lateral do médico é pensar em como curar pacientes | Foto Grátis" id="82" name="Google Shape;82;p16"/>
          <p:cNvPicPr preferRelativeResize="0"/>
          <p:nvPr/>
        </p:nvPicPr>
        <p:blipFill rotWithShape="1">
          <a:blip r:embed="rId3">
            <a:alphaModFix/>
          </a:blip>
          <a:srcRect b="0" l="3267" r="-223" t="7561"/>
          <a:stretch/>
        </p:blipFill>
        <p:spPr>
          <a:xfrm>
            <a:off x="3137564" y="1594884"/>
            <a:ext cx="5399610" cy="3437526"/>
          </a:xfrm>
          <a:prstGeom prst="rect">
            <a:avLst/>
          </a:prstGeom>
          <a:noFill/>
          <a:ln>
            <a:noFill/>
          </a:ln>
          <a:effectLst>
            <a:outerShdw blurRad="146050" rotWithShape="0" algn="tl" dir="2700000" dist="69850">
              <a:srgbClr val="333333">
                <a:alpha val="64310"/>
              </a:srgbClr>
            </a:outerShdw>
          </a:effectLst>
        </p:spPr>
      </p:pic>
      <p:sp>
        <p:nvSpPr>
          <p:cNvPr id="83" name="Google Shape;83;p16"/>
          <p:cNvSpPr/>
          <p:nvPr/>
        </p:nvSpPr>
        <p:spPr>
          <a:xfrm>
            <a:off x="6051539" y="1121092"/>
            <a:ext cx="2691300" cy="2527200"/>
          </a:xfrm>
          <a:prstGeom prst="cloudCallout">
            <a:avLst>
              <a:gd fmla="val -72721" name="adj1"/>
              <a:gd fmla="val -16309" name="adj2"/>
            </a:avLst>
          </a:prstGeom>
          <a:solidFill>
            <a:schemeClr val="accent1"/>
          </a:solidFill>
          <a:ln cap="flat" cmpd="sng" w="127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6400803" y="1720167"/>
            <a:ext cx="21363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PT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Sábado vou almoçar a casa da minha tia. 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PT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Ela cozinha com cebola e eu não gosto. 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2156" y="2554837"/>
            <a:ext cx="804863" cy="811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/>
          <p:nvPr/>
        </p:nvSpPr>
        <p:spPr>
          <a:xfrm>
            <a:off x="2286" y="0"/>
            <a:ext cx="91419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7"/>
          <p:cNvSpPr/>
          <p:nvPr/>
        </p:nvSpPr>
        <p:spPr>
          <a:xfrm rot="-1790972">
            <a:off x="6512814" y="152910"/>
            <a:ext cx="2241001" cy="2241001"/>
          </a:xfrm>
          <a:prstGeom prst="arc">
            <a:avLst>
              <a:gd fmla="val 15817365" name="adj1"/>
              <a:gd fmla="val 178138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3264519" y="635017"/>
            <a:ext cx="5272800" cy="30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/>
          <a:p>
            <a:pPr indent="-107950" lvl="0" marL="228600" rtl="0" algn="l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SzPts val="700"/>
              <a:buFont typeface="Arial"/>
              <a:buChar char="•"/>
            </a:pPr>
            <a:r>
              <a:rPr b="1" lang="pt-PT" sz="1800">
                <a:solidFill>
                  <a:srgbClr val="E36C09"/>
                </a:solidFill>
              </a:rPr>
              <a:t>2.</a:t>
            </a:r>
            <a:r>
              <a:rPr lang="pt-PT" sz="1800"/>
              <a:t> Identifica o que estás a sentir perante o estímulo: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Vista lateral do médico é pensar em como curar pacientes | Foto Grátis" id="93" name="Google Shape;93;p17"/>
          <p:cNvPicPr preferRelativeResize="0"/>
          <p:nvPr/>
        </p:nvPicPr>
        <p:blipFill rotWithShape="1">
          <a:blip r:embed="rId3">
            <a:alphaModFix/>
          </a:blip>
          <a:srcRect b="0" l="3267" r="-223" t="7561"/>
          <a:stretch/>
        </p:blipFill>
        <p:spPr>
          <a:xfrm>
            <a:off x="2104305" y="1556613"/>
            <a:ext cx="5399610" cy="3437526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310"/>
              </a:srgbClr>
            </a:outerShdw>
          </a:effectLst>
        </p:spPr>
      </p:pic>
      <p:sp>
        <p:nvSpPr>
          <p:cNvPr id="94" name="Google Shape;94;p17"/>
          <p:cNvSpPr/>
          <p:nvPr/>
        </p:nvSpPr>
        <p:spPr>
          <a:xfrm>
            <a:off x="4930404" y="1178242"/>
            <a:ext cx="2943300" cy="1317300"/>
          </a:xfrm>
          <a:prstGeom prst="cloudCallout">
            <a:avLst>
              <a:gd fmla="val -64954" name="adj1"/>
              <a:gd fmla="val 26352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5032563" y="1673596"/>
            <a:ext cx="280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PT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Estou </a:t>
            </a:r>
            <a:r>
              <a:rPr b="1" i="0" lang="pt-PT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preocupada..</a:t>
            </a:r>
            <a:r>
              <a:rPr b="0" i="0" lang="pt-PT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7"/>
          <p:cNvSpPr txBox="1"/>
          <p:nvPr>
            <p:ph type="title"/>
          </p:nvPr>
        </p:nvSpPr>
        <p:spPr>
          <a:xfrm>
            <a:off x="426965" y="149360"/>
            <a:ext cx="2430600" cy="152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pt-PT" sz="22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5 Passos para fazer PEDIDOS com a CNV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/>
          <p:nvPr/>
        </p:nvSpPr>
        <p:spPr>
          <a:xfrm>
            <a:off x="2286" y="0"/>
            <a:ext cx="91419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8"/>
          <p:cNvSpPr/>
          <p:nvPr/>
        </p:nvSpPr>
        <p:spPr>
          <a:xfrm rot="-1790972">
            <a:off x="6512814" y="152910"/>
            <a:ext cx="2241001" cy="2241001"/>
          </a:xfrm>
          <a:prstGeom prst="arc">
            <a:avLst>
              <a:gd fmla="val 15817365" name="adj1"/>
              <a:gd fmla="val 178138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8"/>
          <p:cNvSpPr txBox="1"/>
          <p:nvPr>
            <p:ph idx="1" type="body"/>
          </p:nvPr>
        </p:nvSpPr>
        <p:spPr>
          <a:xfrm>
            <a:off x="3264519" y="635017"/>
            <a:ext cx="5272800" cy="30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/>
          <a:p>
            <a:pPr indent="0" lvl="0" marL="1143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r>
              <a:rPr b="1" lang="pt-PT" sz="1800">
                <a:solidFill>
                  <a:srgbClr val="E36C09"/>
                </a:solidFill>
              </a:rPr>
              <a:t>3.</a:t>
            </a:r>
            <a:r>
              <a:rPr lang="pt-PT" sz="1800"/>
              <a:t> Identifica </a:t>
            </a:r>
            <a:r>
              <a:rPr lang="pt-PT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b="0" i="0" lang="pt-PT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que é importante para ti? De que precisas?</a:t>
            </a:r>
            <a:endParaRPr/>
          </a:p>
        </p:txBody>
      </p:sp>
      <p:pic>
        <p:nvPicPr>
          <p:cNvPr descr="Vista lateral do médico é pensar em como curar pacientes | Foto Grátis" id="104" name="Google Shape;104;p18"/>
          <p:cNvPicPr preferRelativeResize="0"/>
          <p:nvPr/>
        </p:nvPicPr>
        <p:blipFill rotWithShape="1">
          <a:blip r:embed="rId3">
            <a:alphaModFix/>
          </a:blip>
          <a:srcRect b="0" l="3267" r="-223" t="7561"/>
          <a:stretch/>
        </p:blipFill>
        <p:spPr>
          <a:xfrm>
            <a:off x="2104305" y="1556613"/>
            <a:ext cx="5399610" cy="3437526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310"/>
              </a:srgbClr>
            </a:outerShdw>
          </a:effectLst>
        </p:spPr>
      </p:pic>
      <p:sp>
        <p:nvSpPr>
          <p:cNvPr id="105" name="Google Shape;105;p18"/>
          <p:cNvSpPr/>
          <p:nvPr/>
        </p:nvSpPr>
        <p:spPr>
          <a:xfrm>
            <a:off x="5381625" y="1121092"/>
            <a:ext cx="3361200" cy="2783100"/>
          </a:xfrm>
          <a:prstGeom prst="cloudCallout">
            <a:avLst>
              <a:gd fmla="val -72721" name="adj1"/>
              <a:gd fmla="val -16309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5660571" y="1478570"/>
            <a:ext cx="2803200" cy="18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PT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Estou preocupada</a:t>
            </a:r>
            <a:r>
              <a:rPr b="1" i="0" lang="pt-PT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0" lang="pt-PT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pois tenho</a:t>
            </a:r>
            <a:r>
              <a:rPr b="1" i="0" lang="pt-PT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necessidade de escolher minha comida </a:t>
            </a:r>
            <a:r>
              <a:rPr b="0" i="0" lang="pt-PT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 gostaria de </a:t>
            </a:r>
            <a:r>
              <a:rPr b="1" i="0" lang="pt-PT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ser compreendida, </a:t>
            </a:r>
            <a:r>
              <a:rPr b="0" i="0" lang="pt-PT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ao mesmo tempo</a:t>
            </a:r>
            <a:r>
              <a:rPr b="1" i="0" lang="pt-PT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demonstrar gratidão </a:t>
            </a:r>
            <a:r>
              <a:rPr b="0" i="0" lang="pt-PT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por ela estar a cozinhar para nós.</a:t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8"/>
          <p:cNvSpPr txBox="1"/>
          <p:nvPr>
            <p:ph type="title"/>
          </p:nvPr>
        </p:nvSpPr>
        <p:spPr>
          <a:xfrm>
            <a:off x="426965" y="149360"/>
            <a:ext cx="2430600" cy="152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pt-PT" sz="22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5 Passos para fazer PEDIDOS com a CNV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>
            <p:ph type="title"/>
          </p:nvPr>
        </p:nvSpPr>
        <p:spPr>
          <a:xfrm>
            <a:off x="426965" y="149360"/>
            <a:ext cx="2430600" cy="152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pt-PT" sz="22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5 Passos para fazer PEDIDOS com a CNV</a:t>
            </a:r>
            <a:endParaRPr/>
          </a:p>
        </p:txBody>
      </p:sp>
      <p:sp>
        <p:nvSpPr>
          <p:cNvPr id="113" name="Google Shape;113;p19"/>
          <p:cNvSpPr txBox="1"/>
          <p:nvPr>
            <p:ph idx="1" type="body"/>
          </p:nvPr>
        </p:nvSpPr>
        <p:spPr>
          <a:xfrm>
            <a:off x="3299245" y="664974"/>
            <a:ext cx="5367900" cy="26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/>
          <a:p>
            <a:pPr indent="-107950" lvl="0" marL="228600" rtl="0" algn="l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SzPts val="700"/>
              <a:buFont typeface="Arial"/>
              <a:buChar char="•"/>
            </a:pPr>
            <a:r>
              <a:rPr b="1" lang="pt-PT" sz="1800">
                <a:solidFill>
                  <a:srgbClr val="E36C09"/>
                </a:solidFill>
              </a:rPr>
              <a:t>4.</a:t>
            </a:r>
            <a:r>
              <a:rPr lang="pt-PT" sz="1800"/>
              <a:t> Reflete: o que tornaria sua vida mais maravilhosa nesse momento?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Vista lateral do médico é pensar em como curar pacientes | Foto Grátis" id="114" name="Google Shape;114;p19"/>
          <p:cNvPicPr preferRelativeResize="0"/>
          <p:nvPr/>
        </p:nvPicPr>
        <p:blipFill rotWithShape="1">
          <a:blip r:embed="rId3">
            <a:alphaModFix/>
          </a:blip>
          <a:srcRect b="0" l="3267" r="-223" t="7561"/>
          <a:stretch/>
        </p:blipFill>
        <p:spPr>
          <a:xfrm flipH="1">
            <a:off x="3000157" y="1550574"/>
            <a:ext cx="5838234" cy="3437526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310"/>
              </a:srgbClr>
            </a:outerShdw>
          </a:effectLst>
        </p:spPr>
      </p:pic>
      <p:sp>
        <p:nvSpPr>
          <p:cNvPr id="115" name="Google Shape;115;p19"/>
          <p:cNvSpPr/>
          <p:nvPr/>
        </p:nvSpPr>
        <p:spPr>
          <a:xfrm>
            <a:off x="914400" y="1550574"/>
            <a:ext cx="3353100" cy="2221500"/>
          </a:xfrm>
          <a:prstGeom prst="cloudCallout">
            <a:avLst>
              <a:gd fmla="val 73945" name="adj1"/>
              <a:gd fmla="val 16495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1284417" y="2008117"/>
            <a:ext cx="27528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PT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Adoraria que minha tia fizesse um prato sem cebola para mim.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PT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Até poderia ser uma sanduíche, se for mais prático.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>
            <p:ph type="title"/>
          </p:nvPr>
        </p:nvSpPr>
        <p:spPr>
          <a:xfrm>
            <a:off x="192676" y="-1947"/>
            <a:ext cx="2430600" cy="152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pt-PT" sz="22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5 Passos para fazer PEDIDOS com a CNV</a:t>
            </a:r>
            <a:endParaRPr/>
          </a:p>
        </p:txBody>
      </p:sp>
      <p:sp>
        <p:nvSpPr>
          <p:cNvPr id="122" name="Google Shape;122;p20"/>
          <p:cNvSpPr txBox="1"/>
          <p:nvPr>
            <p:ph idx="1" type="body"/>
          </p:nvPr>
        </p:nvSpPr>
        <p:spPr>
          <a:xfrm>
            <a:off x="2876550" y="634456"/>
            <a:ext cx="6074700" cy="32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/>
          <a:p>
            <a:pPr indent="-107950" lvl="0" marL="228600" rtl="0" algn="l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SzPts val="700"/>
              <a:buFont typeface="Arial"/>
              <a:buChar char="•"/>
            </a:pPr>
            <a:r>
              <a:rPr b="1" lang="pt-PT" sz="1800">
                <a:solidFill>
                  <a:srgbClr val="E36C09"/>
                </a:solidFill>
              </a:rPr>
              <a:t>5.</a:t>
            </a:r>
            <a:r>
              <a:rPr lang="pt-PT" sz="1800"/>
              <a:t> Lembra-te que a outra pessoa tem liberdade para recusar o pedido: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Vista lateral do médico é pensar em como curar pacientes | Foto Grátis" id="123" name="Google Shape;123;p20"/>
          <p:cNvPicPr preferRelativeResize="0"/>
          <p:nvPr/>
        </p:nvPicPr>
        <p:blipFill rotWithShape="1">
          <a:blip r:embed="rId3">
            <a:alphaModFix/>
          </a:blip>
          <a:srcRect b="0" l="3267" r="-223" t="7561"/>
          <a:stretch/>
        </p:blipFill>
        <p:spPr>
          <a:xfrm>
            <a:off x="2856987" y="1488558"/>
            <a:ext cx="5399610" cy="3437526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310"/>
              </a:srgbClr>
            </a:outerShdw>
          </a:effectLst>
        </p:spPr>
      </p:pic>
      <p:sp>
        <p:nvSpPr>
          <p:cNvPr id="124" name="Google Shape;124;p20"/>
          <p:cNvSpPr/>
          <p:nvPr/>
        </p:nvSpPr>
        <p:spPr>
          <a:xfrm>
            <a:off x="6021051" y="1166034"/>
            <a:ext cx="2949900" cy="1719000"/>
          </a:xfrm>
          <a:prstGeom prst="cloudCallout">
            <a:avLst>
              <a:gd fmla="val -68277" name="adj1"/>
              <a:gd fmla="val -5533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0"/>
          <p:cNvSpPr txBox="1"/>
          <p:nvPr/>
        </p:nvSpPr>
        <p:spPr>
          <a:xfrm>
            <a:off x="6236199" y="1561750"/>
            <a:ext cx="24687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PT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Além disso, para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PT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que ela possa cozinhar à forma dela, posso levar um lanche de casa, também, ou comer o que não tiver cebola.</a:t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0"/>
          <p:cNvSpPr/>
          <p:nvPr/>
        </p:nvSpPr>
        <p:spPr>
          <a:xfrm>
            <a:off x="439120" y="1488558"/>
            <a:ext cx="3110100" cy="1947000"/>
          </a:xfrm>
          <a:prstGeom prst="cloudCallout">
            <a:avLst>
              <a:gd fmla="val 68400" name="adj1"/>
              <a:gd fmla="val -11930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PT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 ela não aceitar, vou dizer-lhe que irei mesmo assim, pois a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PT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companhia dela é mais importante para mim. </a:t>
            </a:r>
            <a:endParaRPr b="0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