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6" d="100"/>
          <a:sy n="116" d="100"/>
        </p:scale>
        <p:origin x="75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08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720" y="1529737"/>
            <a:ext cx="5694125" cy="11430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IA no Ensino e Aprendizagem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042720" y="2808203"/>
            <a:ext cx="5694125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Explorando oportunidades, desafios e recomendações para a IA.</a:t>
            </a:r>
            <a:endParaRPr lang="en-US" sz="1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355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72"/>
            <a:ext cx="8329691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IA Inspecionável e Explicável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54" y="1113369"/>
            <a:ext cx="3757691" cy="1871131"/>
          </a:xfrm>
          <a:prstGeom prst="roundRect">
            <a:avLst>
              <a:gd name="adj" fmla="val 3222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51354" y="1241871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Inspecionável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51354" y="1527621"/>
            <a:ext cx="3469291" cy="507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Professores devem ver o que a IA está fazendo.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4300564" y="1113369"/>
            <a:ext cx="3757692" cy="1871131"/>
          </a:xfrm>
          <a:prstGeom prst="roundRect">
            <a:avLst>
              <a:gd name="adj" fmla="val 3222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444765" y="1241871"/>
            <a:ext cx="346929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Explicável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444765" y="1527621"/>
            <a:ext cx="3469290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IA deve justificar suas recomendações.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154" y="3119966"/>
            <a:ext cx="7922538" cy="1617136"/>
          </a:xfrm>
          <a:prstGeom prst="roundRect">
            <a:avLst>
              <a:gd name="adj" fmla="val 4313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51354" y="3248472"/>
            <a:ext cx="763413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Anulável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1354" y="3534222"/>
            <a:ext cx="7634137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Professores devem poder anular decisões da IA.</a:t>
            </a:r>
            <a:endParaRPr lang="en-US" sz="13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569412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IA na Avaliação Formativa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54" y="1113365"/>
            <a:ext cx="455530" cy="616348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3" y="1294537"/>
            <a:ext cx="254471" cy="25400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98402" y="1136232"/>
            <a:ext cx="510287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Perguntas Aprimoradas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998402" y="1421982"/>
            <a:ext cx="5102877" cy="2540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Mais formas de demonstrar conhecimento.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407154" y="1865179"/>
            <a:ext cx="911060" cy="616412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48" y="2046385"/>
            <a:ext cx="254471" cy="25399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453932" y="1888046"/>
            <a:ext cx="464734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Competências Complexas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1453932" y="2173796"/>
            <a:ext cx="4647348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Medir habilidades além do conteúdo.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407154" y="2617057"/>
            <a:ext cx="1366590" cy="616348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13" y="2798232"/>
            <a:ext cx="254471" cy="25399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909462" y="2639928"/>
            <a:ext cx="419181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Feedback em Tempo Real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1909462" y="2925678"/>
            <a:ext cx="4191818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Respostas e sugestões oportunas aos alunos.</a:t>
            </a:r>
            <a:endParaRPr lang="en-US" sz="1333" dirty="0"/>
          </a:p>
        </p:txBody>
      </p:sp>
      <p:sp>
        <p:nvSpPr>
          <p:cNvPr id="15" name="Shape 10"/>
          <p:cNvSpPr/>
          <p:nvPr/>
        </p:nvSpPr>
        <p:spPr>
          <a:xfrm>
            <a:off x="407154" y="3368871"/>
            <a:ext cx="1822120" cy="616412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979" y="3550076"/>
            <a:ext cx="254471" cy="254003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2364992" y="3391738"/>
            <a:ext cx="373628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Maior Acessibilidade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2364992" y="3677488"/>
            <a:ext cx="3736288" cy="2540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Incluir alunos neurodiversos e com deficiência.</a:t>
            </a:r>
            <a:endParaRPr lang="en-US" sz="1333" dirty="0"/>
          </a:p>
        </p:txBody>
      </p:sp>
      <p:sp>
        <p:nvSpPr>
          <p:cNvPr id="19" name="Shape 13"/>
          <p:cNvSpPr/>
          <p:nvPr/>
        </p:nvSpPr>
        <p:spPr>
          <a:xfrm>
            <a:off x="407154" y="4120753"/>
            <a:ext cx="2277650" cy="616344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743" y="4301926"/>
            <a:ext cx="254471" cy="253999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2820522" y="4016621"/>
            <a:ext cx="328075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Avaliação Incorporada</a:t>
            </a:r>
            <a:endParaRPr lang="en-US" sz="1500" dirty="0"/>
          </a:p>
        </p:txBody>
      </p:sp>
      <p:sp>
        <p:nvSpPr>
          <p:cNvPr id="22" name="Text 15"/>
          <p:cNvSpPr/>
          <p:nvPr/>
        </p:nvSpPr>
        <p:spPr>
          <a:xfrm>
            <a:off x="2820522" y="4302371"/>
            <a:ext cx="3280758" cy="507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Integrar avaliação ao processo de aprendizagem.</a:t>
            </a:r>
            <a:endParaRPr lang="en-US" sz="1333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433" y="0"/>
            <a:ext cx="26355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8329691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Oportunidades de Avaliação IA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1113365"/>
            <a:ext cx="593766" cy="89747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19" y="1422403"/>
            <a:ext cx="271436" cy="2709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04497" y="1272560"/>
            <a:ext cx="753234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AES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1204497" y="1558310"/>
            <a:ext cx="7532348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Pontuação automatizada de redações, com limitações.</a:t>
            </a:r>
            <a:endParaRPr lang="en-US" sz="133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2002366"/>
            <a:ext cx="593766" cy="897471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19" y="2311404"/>
            <a:ext cx="271436" cy="27093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204497" y="2161561"/>
            <a:ext cx="753234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Medir o Importante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204497" y="2447311"/>
            <a:ext cx="7532348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Focar em habilidades valiosas e complexas.</a:t>
            </a:r>
            <a:endParaRPr lang="en-US" sz="1333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2891367"/>
            <a:ext cx="593766" cy="897464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19" y="3200397"/>
            <a:ext cx="271436" cy="270940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204497" y="3050562"/>
            <a:ext cx="753234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Melhorar Ajuda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1204497" y="3336312"/>
            <a:ext cx="7532348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Aprimorar a busca e oferta de ajuda.</a:t>
            </a:r>
            <a:endParaRPr lang="en-US" sz="1333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3780367"/>
            <a:ext cx="593766" cy="897464"/>
          </a:xfrm>
          <a:prstGeom prst="rect">
            <a:avLst/>
          </a:prstGeom>
        </p:spPr>
      </p:pic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319" y="4089398"/>
            <a:ext cx="271436" cy="270932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1204497" y="3939563"/>
            <a:ext cx="753234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Design Colaborativo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1204497" y="4225313"/>
            <a:ext cx="7532348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Envolver professores e alunos no design.</a:t>
            </a:r>
            <a:endParaRPr lang="en-US" sz="133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720" y="390968"/>
            <a:ext cx="5694125" cy="11430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Reduzindo o Viés na Avaliação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042720" y="1684872"/>
            <a:ext cx="2439876" cy="1728256"/>
          </a:xfrm>
          <a:prstGeom prst="roundRect">
            <a:avLst>
              <a:gd name="adj" fmla="val 377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186921" y="1813371"/>
            <a:ext cx="215147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Experiência Essencial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186921" y="2099121"/>
            <a:ext cx="2151474" cy="507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Usar conhecimento em avaliação para reduzir viés.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5618314" y="1684872"/>
            <a:ext cx="2439876" cy="1728256"/>
          </a:xfrm>
          <a:prstGeom prst="roundRect">
            <a:avLst>
              <a:gd name="adj" fmla="val 377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762514" y="1813371"/>
            <a:ext cx="215147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Discriminação Algorítmica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762514" y="2384871"/>
            <a:ext cx="2151475" cy="507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Abordar a injustiça sistemática em algoritmos.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3042720" y="3548595"/>
            <a:ext cx="5286972" cy="1188507"/>
          </a:xfrm>
          <a:prstGeom prst="roundRect">
            <a:avLst>
              <a:gd name="adj" fmla="val 7986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186921" y="3677093"/>
            <a:ext cx="499857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Garantir Equidade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186921" y="3962843"/>
            <a:ext cx="4998570" cy="254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Focar na justiça e oportunidade de aprendizagem.</a:t>
            </a:r>
            <a:endParaRPr lang="en-US" sz="1333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355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9"/>
            <a:ext cx="8329691" cy="571501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P&amp;D e o Contexto da IA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825" y="1113367"/>
            <a:ext cx="1303437" cy="111759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793" y="1663695"/>
            <a:ext cx="271436" cy="27094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44839" y="1386856"/>
            <a:ext cx="539200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Fortalecer Contexto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344839" y="1672607"/>
            <a:ext cx="5392006" cy="254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Pesquisa deve aprofundar o papel do contexto na IA.</a:t>
            </a:r>
            <a:endParaRPr lang="en-US" sz="133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663" y="2366431"/>
            <a:ext cx="2691696" cy="1117605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793" y="2789763"/>
            <a:ext cx="271436" cy="27094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4038936" y="2639928"/>
            <a:ext cx="469790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Desafio Tradicional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4038936" y="2925679"/>
            <a:ext cx="469790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Contexto é um desafio histórico para a IA.</a:t>
            </a:r>
            <a:endParaRPr lang="en-US" sz="1333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66" y="3619503"/>
            <a:ext cx="4080022" cy="1117598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3859" y="4042835"/>
            <a:ext cx="271436" cy="270933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4733165" y="3893000"/>
            <a:ext cx="400368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Evitar Falhas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4733165" y="4178750"/>
            <a:ext cx="400368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IA sem contexto pode falhar em educação.</a:t>
            </a:r>
            <a:endParaRPr lang="en-US" sz="133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569412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Contexto na P&amp;D de IA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54" y="1113365"/>
            <a:ext cx="569379" cy="804334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08" y="1388533"/>
            <a:ext cx="254471" cy="25399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12251" y="1230223"/>
            <a:ext cx="498902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Cauda Longa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112251" y="1515973"/>
            <a:ext cx="4989028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Atender à variabilidade dos alunos.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407154" y="2053166"/>
            <a:ext cx="1138825" cy="804334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31" y="2328333"/>
            <a:ext cx="254471" cy="25399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681697" y="2170024"/>
            <a:ext cx="441958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Co-design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1681697" y="2455774"/>
            <a:ext cx="4419583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Envolver educadores e alunos no design.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407154" y="2992966"/>
            <a:ext cx="1708204" cy="804334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021" y="3268134"/>
            <a:ext cx="254471" cy="25399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251076" y="3109825"/>
            <a:ext cx="385020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Políticas Públicas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2251076" y="3395575"/>
            <a:ext cx="3850203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Conectar IA à ética e regulamentação.</a:t>
            </a:r>
            <a:endParaRPr lang="en-US" sz="1333" dirty="0"/>
          </a:p>
        </p:txBody>
      </p:sp>
      <p:sp>
        <p:nvSpPr>
          <p:cNvPr id="15" name="Shape 10"/>
          <p:cNvSpPr/>
          <p:nvPr/>
        </p:nvSpPr>
        <p:spPr>
          <a:xfrm>
            <a:off x="407154" y="3932767"/>
            <a:ext cx="2277650" cy="804334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743" y="4207935"/>
            <a:ext cx="254471" cy="253999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2820522" y="3922622"/>
            <a:ext cx="328075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PD de Professores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2820522" y="4208372"/>
            <a:ext cx="3280758" cy="508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Repensar o desenvolvimento profissional docente.</a:t>
            </a:r>
            <a:endParaRPr lang="en-US" sz="1333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8433" y="0"/>
            <a:ext cx="26355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8329691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Foco da P&amp;D em Contexto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54" y="1113365"/>
            <a:ext cx="3757691" cy="1337736"/>
          </a:xfrm>
          <a:prstGeom prst="roundRect">
            <a:avLst>
              <a:gd name="adj" fmla="val 6303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51354" y="1241871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Abordar Contexto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51354" y="1527621"/>
            <a:ext cx="3469291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P&amp;D deve focar em contextos ricos e variados.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4300564" y="1113365"/>
            <a:ext cx="3757692" cy="1337736"/>
          </a:xfrm>
          <a:prstGeom prst="roundRect">
            <a:avLst>
              <a:gd name="adj" fmla="val 6303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444765" y="1241871"/>
            <a:ext cx="346929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Variabilidade Aluno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444765" y="1527621"/>
            <a:ext cx="3469290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Incluir deficiências, idiomas e características.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154" y="2865963"/>
            <a:ext cx="3757691" cy="1337736"/>
          </a:xfrm>
          <a:prstGeom prst="roundRect">
            <a:avLst>
              <a:gd name="adj" fmla="val 6303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51354" y="2994469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Relações Sociais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1354" y="3280219"/>
            <a:ext cx="3469291" cy="507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Interações entre pares, professores e comunidade.</a:t>
            </a:r>
            <a:endParaRPr lang="en-US" sz="1333" dirty="0"/>
          </a:p>
        </p:txBody>
      </p:sp>
      <p:sp>
        <p:nvSpPr>
          <p:cNvPr id="12" name="Shape 10"/>
          <p:cNvSpPr/>
          <p:nvPr/>
        </p:nvSpPr>
        <p:spPr>
          <a:xfrm>
            <a:off x="4300564" y="2865963"/>
            <a:ext cx="3757692" cy="1337736"/>
          </a:xfrm>
          <a:prstGeom prst="roundRect">
            <a:avLst>
              <a:gd name="adj" fmla="val 6303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444765" y="2994469"/>
            <a:ext cx="346929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Preparação Docente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444765" y="3280219"/>
            <a:ext cx="3469290" cy="507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Considerar o desenvolvimento profissional dos professores.</a:t>
            </a:r>
            <a:endParaRPr lang="en-US" sz="133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720" y="390968"/>
            <a:ext cx="5694125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Recomendações Chave de IA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720" y="1113365"/>
            <a:ext cx="593766" cy="11938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86" y="1570571"/>
            <a:ext cx="271436" cy="2709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840064" y="1420728"/>
            <a:ext cx="489678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Alinhar IA à Política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840064" y="1706478"/>
            <a:ext cx="4896782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Conectar IA aos objetivos educacionais e sociais.</a:t>
            </a:r>
            <a:endParaRPr lang="en-US" sz="133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720" y="2298702"/>
            <a:ext cx="593766" cy="1193800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86" y="2755900"/>
            <a:ext cx="271436" cy="27093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840064" y="2606065"/>
            <a:ext cx="489678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Humanos no Ciclo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3840064" y="2891815"/>
            <a:ext cx="4896782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Garantir controle e julgamento humano.</a:t>
            </a:r>
            <a:endParaRPr lang="en-US" sz="1333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720" y="3484031"/>
            <a:ext cx="593766" cy="1193800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86" y="3941237"/>
            <a:ext cx="271436" cy="270932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3840064" y="3791395"/>
            <a:ext cx="489678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Visão Compartilhada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840064" y="4077145"/>
            <a:ext cx="4896782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Alinhar IA à visão educacional.</a:t>
            </a:r>
            <a:endParaRPr lang="en-US" sz="1333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6355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76"/>
            <a:ext cx="5694126" cy="11430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Implementando a IA na Educação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54" y="1684872"/>
            <a:ext cx="2439875" cy="1335613"/>
          </a:xfrm>
          <a:prstGeom prst="roundRect">
            <a:avLst>
              <a:gd name="adj" fmla="val 6323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51354" y="1813371"/>
            <a:ext cx="215147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Princípios Modernos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51354" y="2099121"/>
            <a:ext cx="2151475" cy="761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Design baseado em aprendizagem social e inclusiva.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2982748" y="1684872"/>
            <a:ext cx="2439875" cy="1335613"/>
          </a:xfrm>
          <a:prstGeom prst="roundRect">
            <a:avLst>
              <a:gd name="adj" fmla="val 6323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126948" y="1813371"/>
            <a:ext cx="215147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Fortalecer Confiança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26948" y="2099121"/>
            <a:ext cx="2151474" cy="507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Construir confiança em sistemas de IA.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154" y="3155952"/>
            <a:ext cx="2439875" cy="1081614"/>
          </a:xfrm>
          <a:prstGeom prst="roundRect">
            <a:avLst>
              <a:gd name="adj" fmla="val 9642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51354" y="3284458"/>
            <a:ext cx="215147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Envolver Educadores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1354" y="3570208"/>
            <a:ext cx="2151475" cy="507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Incluir professores no design e gestão da IA.</a:t>
            </a:r>
            <a:endParaRPr lang="en-US" sz="1333" dirty="0"/>
          </a:p>
        </p:txBody>
      </p:sp>
      <p:sp>
        <p:nvSpPr>
          <p:cNvPr id="12" name="Shape 10"/>
          <p:cNvSpPr/>
          <p:nvPr/>
        </p:nvSpPr>
        <p:spPr>
          <a:xfrm>
            <a:off x="2982748" y="3155952"/>
            <a:ext cx="2439875" cy="1081614"/>
          </a:xfrm>
          <a:prstGeom prst="roundRect">
            <a:avLst>
              <a:gd name="adj" fmla="val 9642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126948" y="3284458"/>
            <a:ext cx="215147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P&amp;D e Contexto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26948" y="3570208"/>
            <a:ext cx="2151474" cy="507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Focar pesquisa em contexto, confiança e segurança.</a:t>
            </a:r>
            <a:endParaRPr lang="en-US" sz="1333" dirty="0"/>
          </a:p>
        </p:txBody>
      </p:sp>
      <p:sp>
        <p:nvSpPr>
          <p:cNvPr id="15" name="Shape 13"/>
          <p:cNvSpPr/>
          <p:nvPr/>
        </p:nvSpPr>
        <p:spPr>
          <a:xfrm>
            <a:off x="407154" y="4373040"/>
            <a:ext cx="2439875" cy="1081614"/>
          </a:xfrm>
          <a:prstGeom prst="roundRect">
            <a:avLst>
              <a:gd name="adj" fmla="val 9642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51354" y="4501538"/>
            <a:ext cx="215147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Diretrizes Específicas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551354" y="4787288"/>
            <a:ext cx="2151475" cy="507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Criar regras para IA na educação.</a:t>
            </a:r>
            <a:endParaRPr lang="en-US" sz="1333" dirty="0"/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433" y="0"/>
            <a:ext cx="26355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8329691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O Que é Inteligência Artificial?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54" y="1113365"/>
            <a:ext cx="3757691" cy="1337736"/>
          </a:xfrm>
          <a:prstGeom prst="roundRect">
            <a:avLst>
              <a:gd name="adj" fmla="val 6303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51354" y="1241871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Definição Central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51354" y="1527621"/>
            <a:ext cx="3469291" cy="507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Automação baseada em associações, detectando padrões e decisões.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4300564" y="1113365"/>
            <a:ext cx="3757692" cy="1337736"/>
          </a:xfrm>
          <a:prstGeom prst="roundRect">
            <a:avLst>
              <a:gd name="adj" fmla="val 6303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444765" y="1241871"/>
            <a:ext cx="346929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Raciocínio Humano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444765" y="1527621"/>
            <a:ext cx="3469290" cy="507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Sistemas que realizam tarefas que exigem inteligência humana.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154" y="2992966"/>
            <a:ext cx="3757691" cy="1337736"/>
          </a:xfrm>
          <a:prstGeom prst="roundRect">
            <a:avLst>
              <a:gd name="adj" fmla="val 6303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51354" y="3121465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Algoritmo com Objetivo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1354" y="3407215"/>
            <a:ext cx="3469291" cy="508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Métodos computacionais que agem para atingir metas.</a:t>
            </a:r>
            <a:endParaRPr lang="en-US" sz="1333" dirty="0"/>
          </a:p>
        </p:txBody>
      </p:sp>
      <p:sp>
        <p:nvSpPr>
          <p:cNvPr id="12" name="Shape 10"/>
          <p:cNvSpPr/>
          <p:nvPr/>
        </p:nvSpPr>
        <p:spPr>
          <a:xfrm>
            <a:off x="4300564" y="2992966"/>
            <a:ext cx="3757692" cy="1337736"/>
          </a:xfrm>
          <a:prstGeom prst="roundRect">
            <a:avLst>
              <a:gd name="adj" fmla="val 6303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444765" y="3121465"/>
            <a:ext cx="346929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Aumento da Inteligência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444765" y="3407215"/>
            <a:ext cx="3469290" cy="508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IA apoia e aprimora o desempenho cognitivo humano.</a:t>
            </a:r>
            <a:endParaRPr lang="en-US" sz="13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569412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Modelos e Interações de IA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1113365"/>
            <a:ext cx="593766" cy="11938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19" y="1570563"/>
            <a:ext cx="271436" cy="27094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04497" y="1420728"/>
            <a:ext cx="489678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Modelos de IA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1204497" y="1706478"/>
            <a:ext cx="4896783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Aproximações da realidade para identificar padrões.</a:t>
            </a:r>
            <a:endParaRPr lang="en-US" sz="133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2298702"/>
            <a:ext cx="593766" cy="1193800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19" y="2755900"/>
            <a:ext cx="271436" cy="27093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204497" y="2606065"/>
            <a:ext cx="489678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Interações Naturais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204497" y="2891815"/>
            <a:ext cx="4896783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IA permite comunicação mais humana com sistemas.</a:t>
            </a:r>
            <a:endParaRPr lang="en-US" sz="1333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3484031"/>
            <a:ext cx="593766" cy="1193807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19" y="3941237"/>
            <a:ext cx="271436" cy="270932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204497" y="3791395"/>
            <a:ext cx="489678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Humanos no Ciclo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1204497" y="4077145"/>
            <a:ext cx="4896783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Pessoas devem manter controle e julgamento.</a:t>
            </a:r>
            <a:endParaRPr lang="en-US" sz="1333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8433" y="0"/>
            <a:ext cx="26355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8329691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IA na Aprendizagem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825" y="1113365"/>
            <a:ext cx="1303437" cy="1117604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793" y="1663700"/>
            <a:ext cx="271436" cy="27094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44839" y="1386862"/>
            <a:ext cx="539200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Adaptabilidade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344839" y="1672612"/>
            <a:ext cx="5392006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IA aprimora a adaptabilidade do ensino.</a:t>
            </a:r>
            <a:endParaRPr lang="en-US" sz="133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663" y="2366435"/>
            <a:ext cx="2691696" cy="1117604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793" y="2789767"/>
            <a:ext cx="271436" cy="27093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4038936" y="2639932"/>
            <a:ext cx="469790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ITS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4038936" y="2925682"/>
            <a:ext cx="4697909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Tutores inteligentes oferecem feedback adaptativo.</a:t>
            </a:r>
            <a:endParaRPr lang="en-US" sz="1333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66" y="3619505"/>
            <a:ext cx="4080022" cy="1117596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3859" y="4042837"/>
            <a:ext cx="271436" cy="270932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4733165" y="3892994"/>
            <a:ext cx="400368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Atender Alunos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4733165" y="4178744"/>
            <a:ext cx="4003681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IA apoia forças e necessidades dos alunos.</a:t>
            </a:r>
            <a:endParaRPr lang="en-US" sz="13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720" y="390968"/>
            <a:ext cx="5694125" cy="1143001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Expandindo a Adaptabilidade da IA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042720" y="1684866"/>
            <a:ext cx="455530" cy="502043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1808888"/>
            <a:ext cx="254471" cy="25399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633969" y="1650582"/>
            <a:ext cx="51028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Foco em Ativos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3633969" y="1936333"/>
            <a:ext cx="5102876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Mudar de déficits para forças dos alunos.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3042720" y="2322379"/>
            <a:ext cx="911060" cy="502115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014" y="2446435"/>
            <a:ext cx="254472" cy="25400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89498" y="2288163"/>
            <a:ext cx="464734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Aprendizagem Social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4089498" y="2573913"/>
            <a:ext cx="4647347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Incluir aspectos sociais e motivacionais.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3042720" y="2959960"/>
            <a:ext cx="1366590" cy="502043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780" y="3083982"/>
            <a:ext cx="254471" cy="25399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545029" y="2925676"/>
            <a:ext cx="419181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Neurodiversidade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4545029" y="3211427"/>
            <a:ext cx="4191816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Suportar alunos com diferentes necessidades.</a:t>
            </a:r>
            <a:endParaRPr lang="en-US" sz="1333" dirty="0"/>
          </a:p>
        </p:txBody>
      </p:sp>
      <p:sp>
        <p:nvSpPr>
          <p:cNvPr id="15" name="Shape 10"/>
          <p:cNvSpPr/>
          <p:nvPr/>
        </p:nvSpPr>
        <p:spPr>
          <a:xfrm>
            <a:off x="3042720" y="3597473"/>
            <a:ext cx="1822120" cy="502115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545" y="3721531"/>
            <a:ext cx="254470" cy="253999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000558" y="3563257"/>
            <a:ext cx="373628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Tarefas Criativas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5000558" y="3849008"/>
            <a:ext cx="3736287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Promover atividades abertas e inovadoras.</a:t>
            </a:r>
            <a:endParaRPr lang="en-US" sz="1333" dirty="0"/>
          </a:p>
        </p:txBody>
      </p:sp>
      <p:sp>
        <p:nvSpPr>
          <p:cNvPr id="19" name="Shape 13"/>
          <p:cNvSpPr/>
          <p:nvPr/>
        </p:nvSpPr>
        <p:spPr>
          <a:xfrm>
            <a:off x="3042720" y="4235054"/>
            <a:ext cx="2277650" cy="502043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4310" y="4359076"/>
            <a:ext cx="254471" cy="253999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5456089" y="4073771"/>
            <a:ext cx="328075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Metas Amplas</a:t>
            </a:r>
            <a:endParaRPr lang="en-US" sz="1500" dirty="0"/>
          </a:p>
        </p:txBody>
      </p:sp>
      <p:sp>
        <p:nvSpPr>
          <p:cNvPr id="22" name="Text 15"/>
          <p:cNvSpPr/>
          <p:nvPr/>
        </p:nvSpPr>
        <p:spPr>
          <a:xfrm>
            <a:off x="5456089" y="4359521"/>
            <a:ext cx="3280757" cy="508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Além de respostas, focar em autorregulação.</a:t>
            </a:r>
            <a:endParaRPr lang="en-US" sz="1333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6355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8329691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Visão de Aprendizagem com IA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54" y="1113365"/>
            <a:ext cx="3757691" cy="1871135"/>
          </a:xfrm>
          <a:prstGeom prst="roundRect">
            <a:avLst>
              <a:gd name="adj" fmla="val 3222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51354" y="1241867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Alinhar Modelos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51354" y="1527617"/>
            <a:ext cx="3469291" cy="2540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IA deve se alinhar à visão de aprendizagem.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4300564" y="1113365"/>
            <a:ext cx="3757692" cy="1871135"/>
          </a:xfrm>
          <a:prstGeom prst="roundRect">
            <a:avLst>
              <a:gd name="adj" fmla="val 3222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444765" y="1241867"/>
            <a:ext cx="346929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Evitar Limitações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444765" y="1527617"/>
            <a:ext cx="3469290" cy="508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Não restringir a aprendizagem ao que a IA modela.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154" y="3119966"/>
            <a:ext cx="7922538" cy="1617132"/>
          </a:xfrm>
          <a:prstGeom prst="roundRect">
            <a:avLst>
              <a:gd name="adj" fmla="val 4313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51354" y="3248468"/>
            <a:ext cx="763413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Pensamento Sistêmico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1354" y="3534218"/>
            <a:ext cx="7634137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Considerar o sistema educacional completo.</a:t>
            </a:r>
            <a:endParaRPr lang="en-US" sz="133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569412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IA para Melhorar o Ensino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1113365"/>
            <a:ext cx="593766" cy="89746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19" y="1422399"/>
            <a:ext cx="271436" cy="2709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04497" y="1272560"/>
            <a:ext cx="489678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Centrar Educadores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1204497" y="1558310"/>
            <a:ext cx="4896783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Professores no centro das decisões instrucionais.</a:t>
            </a:r>
            <a:endParaRPr lang="en-US" sz="133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2002366"/>
            <a:ext cx="593766" cy="897467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19" y="2311400"/>
            <a:ext cx="271436" cy="27093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204497" y="2161561"/>
            <a:ext cx="489678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Reduzir Burocracia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204497" y="2447311"/>
            <a:ext cx="4896783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IA diminui tarefas administrativas dos professores.</a:t>
            </a:r>
            <a:endParaRPr lang="en-US" sz="1333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2891367"/>
            <a:ext cx="593766" cy="897467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19" y="3200401"/>
            <a:ext cx="271436" cy="270932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204497" y="3050562"/>
            <a:ext cx="489678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Estender Suporte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1204497" y="3336312"/>
            <a:ext cx="4896783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IA amplia ajuda aos alunos.</a:t>
            </a:r>
            <a:endParaRPr lang="en-US" sz="1333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3780367"/>
            <a:ext cx="593766" cy="897467"/>
          </a:xfrm>
          <a:prstGeom prst="rect">
            <a:avLst/>
          </a:prstGeom>
        </p:spPr>
      </p:pic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319" y="4089402"/>
            <a:ext cx="271436" cy="270932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1204497" y="3939563"/>
            <a:ext cx="489678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PD Produtivo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1204497" y="4225313"/>
            <a:ext cx="4896783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Desenvolvimento profissional mais eficaz com IA.</a:t>
            </a:r>
            <a:endParaRPr lang="en-US" sz="1333" dirty="0"/>
          </a:p>
        </p:txBody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433" y="0"/>
            <a:ext cx="26355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72"/>
            <a:ext cx="8329691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Desafios da IA no Ensino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825" y="1113369"/>
            <a:ext cx="1303437" cy="11176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793" y="1663700"/>
            <a:ext cx="271436" cy="27093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44839" y="1386862"/>
            <a:ext cx="539200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Equilíbrio Decisório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344839" y="1672612"/>
            <a:ext cx="5392006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Humanos vs. computadores na tomada de decisões.</a:t>
            </a:r>
            <a:endParaRPr lang="en-US" sz="133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663" y="2366435"/>
            <a:ext cx="2691696" cy="1117600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793" y="2789767"/>
            <a:ext cx="271436" cy="27093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4038936" y="2639928"/>
            <a:ext cx="469790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Evitar Vigilância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4038936" y="2925678"/>
            <a:ext cx="4697909" cy="2540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Facilitar o trabalho sem monitoramento excessivo.</a:t>
            </a:r>
            <a:endParaRPr lang="en-US" sz="1333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66" y="3619501"/>
            <a:ext cx="4080022" cy="1117600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3859" y="4042833"/>
            <a:ext cx="271436" cy="270936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4733165" y="3892994"/>
            <a:ext cx="400368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Proteger Privacidade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4733165" y="4178744"/>
            <a:ext cx="4003681" cy="2540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Responder às forças dos alunos com segurança.</a:t>
            </a:r>
            <a:endParaRPr lang="en-US" sz="13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720" y="390968"/>
            <a:ext cx="5694125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Carga de Trabalho Docente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167165" y="1138152"/>
            <a:ext cx="496351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50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3612299" y="1912851"/>
            <a:ext cx="1606085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Horas Semanais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042720" y="2300201"/>
            <a:ext cx="2745240" cy="508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Média de horas trabalhadas por professores.</a:t>
            </a:r>
            <a:endParaRPr lang="en-US" sz="1333" dirty="0"/>
          </a:p>
        </p:txBody>
      </p:sp>
      <p:sp>
        <p:nvSpPr>
          <p:cNvPr id="6" name="Text 4"/>
          <p:cNvSpPr/>
          <p:nvPr/>
        </p:nvSpPr>
        <p:spPr>
          <a:xfrm>
            <a:off x="7120622" y="1138152"/>
            <a:ext cx="487074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24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552038" y="1912851"/>
            <a:ext cx="1624176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Interação Direta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991539" y="2300201"/>
            <a:ext cx="2745240" cy="508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Horas dedicadas à interação direta com alunos.</a:t>
            </a:r>
            <a:endParaRPr lang="en-US" sz="1333" dirty="0"/>
          </a:p>
        </p:txBody>
      </p:sp>
      <p:sp>
        <p:nvSpPr>
          <p:cNvPr id="9" name="Text 7"/>
          <p:cNvSpPr/>
          <p:nvPr/>
        </p:nvSpPr>
        <p:spPr>
          <a:xfrm>
            <a:off x="4228397" y="3011402"/>
            <a:ext cx="373887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11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3399908" y="3786102"/>
            <a:ext cx="2030800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Preparação Semanal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042720" y="4173451"/>
            <a:ext cx="2745240" cy="508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Horas gastas em preparação de aulas.</a:t>
            </a:r>
            <a:endParaRPr lang="en-US" sz="1333" dirty="0"/>
          </a:p>
        </p:txBody>
      </p:sp>
      <p:sp>
        <p:nvSpPr>
          <p:cNvPr id="12" name="Text 10"/>
          <p:cNvSpPr/>
          <p:nvPr/>
        </p:nvSpPr>
        <p:spPr>
          <a:xfrm>
            <a:off x="7240435" y="3011402"/>
            <a:ext cx="247381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6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6453165" y="3786102"/>
            <a:ext cx="1821988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Redução Potencial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5991539" y="4173451"/>
            <a:ext cx="2745240" cy="508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Horas de preparação reduzidas com IA.</a:t>
            </a:r>
            <a:endParaRPr lang="en-US" sz="1333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35567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eorgia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Apresentação no Ecrã (16:9)</PresentationFormat>
  <Paragraphs>167</Paragraphs>
  <Slides>18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0" baseType="lpstr"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Ana Luísa Gomes</cp:lastModifiedBy>
  <cp:revision>1</cp:revision>
  <dcterms:created xsi:type="dcterms:W3CDTF">2026-06-06T12:23:50Z</dcterms:created>
  <dcterms:modified xsi:type="dcterms:W3CDTF">2026-06-06T12:24:30Z</dcterms:modified>
</cp:coreProperties>
</file>