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2"/>
  </p:notesMasterIdLst>
  <p:sldIdLst>
    <p:sldId id="327" r:id="rId2"/>
    <p:sldId id="336" r:id="rId3"/>
    <p:sldId id="268" r:id="rId4"/>
    <p:sldId id="269" r:id="rId5"/>
    <p:sldId id="337" r:id="rId6"/>
    <p:sldId id="286" r:id="rId7"/>
    <p:sldId id="328" r:id="rId8"/>
    <p:sldId id="287" r:id="rId9"/>
    <p:sldId id="297" r:id="rId10"/>
    <p:sldId id="298" r:id="rId11"/>
    <p:sldId id="299" r:id="rId12"/>
    <p:sldId id="300" r:id="rId13"/>
    <p:sldId id="301" r:id="rId14"/>
    <p:sldId id="303" r:id="rId15"/>
    <p:sldId id="331" r:id="rId16"/>
    <p:sldId id="332" r:id="rId17"/>
    <p:sldId id="288" r:id="rId18"/>
    <p:sldId id="304" r:id="rId19"/>
    <p:sldId id="305" r:id="rId20"/>
    <p:sldId id="306" r:id="rId21"/>
    <p:sldId id="307" r:id="rId22"/>
    <p:sldId id="329" r:id="rId23"/>
    <p:sldId id="308" r:id="rId24"/>
    <p:sldId id="330" r:id="rId25"/>
    <p:sldId id="309" r:id="rId26"/>
    <p:sldId id="310" r:id="rId27"/>
    <p:sldId id="311" r:id="rId28"/>
    <p:sldId id="289" r:id="rId29"/>
    <p:sldId id="312" r:id="rId30"/>
    <p:sldId id="313" r:id="rId31"/>
    <p:sldId id="314" r:id="rId32"/>
    <p:sldId id="315" r:id="rId33"/>
    <p:sldId id="320" r:id="rId34"/>
    <p:sldId id="317" r:id="rId35"/>
    <p:sldId id="319" r:id="rId36"/>
    <p:sldId id="340" r:id="rId37"/>
    <p:sldId id="395" r:id="rId38"/>
    <p:sldId id="396" r:id="rId39"/>
    <p:sldId id="341" r:id="rId40"/>
    <p:sldId id="338" r:id="rId41"/>
    <p:sldId id="350" r:id="rId42"/>
    <p:sldId id="407" r:id="rId43"/>
    <p:sldId id="351" r:id="rId44"/>
    <p:sldId id="257" r:id="rId45"/>
    <p:sldId id="258" r:id="rId46"/>
    <p:sldId id="271" r:id="rId47"/>
    <p:sldId id="272" r:id="rId48"/>
    <p:sldId id="273" r:id="rId49"/>
    <p:sldId id="274" r:id="rId50"/>
    <p:sldId id="275" r:id="rId51"/>
    <p:sldId id="276" r:id="rId52"/>
    <p:sldId id="266" r:id="rId53"/>
    <p:sldId id="279" r:id="rId54"/>
    <p:sldId id="281" r:id="rId55"/>
    <p:sldId id="284" r:id="rId56"/>
    <p:sldId id="347" r:id="rId57"/>
    <p:sldId id="392" r:id="rId58"/>
    <p:sldId id="403" r:id="rId59"/>
    <p:sldId id="400" r:id="rId60"/>
    <p:sldId id="401" r:id="rId61"/>
    <p:sldId id="291" r:id="rId62"/>
    <p:sldId id="348" r:id="rId63"/>
    <p:sldId id="349" r:id="rId64"/>
    <p:sldId id="353" r:id="rId65"/>
    <p:sldId id="354" r:id="rId66"/>
    <p:sldId id="355" r:id="rId67"/>
    <p:sldId id="356" r:id="rId68"/>
    <p:sldId id="362" r:id="rId69"/>
    <p:sldId id="363" r:id="rId70"/>
    <p:sldId id="409" r:id="rId71"/>
    <p:sldId id="411" r:id="rId72"/>
    <p:sldId id="412" r:id="rId73"/>
    <p:sldId id="413" r:id="rId74"/>
    <p:sldId id="414" r:id="rId75"/>
    <p:sldId id="410" r:id="rId76"/>
    <p:sldId id="415" r:id="rId77"/>
    <p:sldId id="391" r:id="rId78"/>
    <p:sldId id="285" r:id="rId79"/>
    <p:sldId id="365" r:id="rId80"/>
    <p:sldId id="293" r:id="rId81"/>
    <p:sldId id="370" r:id="rId82"/>
    <p:sldId id="371" r:id="rId83"/>
    <p:sldId id="372" r:id="rId84"/>
    <p:sldId id="373" r:id="rId85"/>
    <p:sldId id="377" r:id="rId86"/>
    <p:sldId id="376" r:id="rId87"/>
    <p:sldId id="378" r:id="rId88"/>
    <p:sldId id="379" r:id="rId89"/>
    <p:sldId id="358" r:id="rId90"/>
    <p:sldId id="359" r:id="rId91"/>
    <p:sldId id="360" r:id="rId92"/>
    <p:sldId id="361" r:id="rId93"/>
    <p:sldId id="375" r:id="rId94"/>
    <p:sldId id="390" r:id="rId95"/>
    <p:sldId id="387" r:id="rId96"/>
    <p:sldId id="406" r:id="rId97"/>
    <p:sldId id="381" r:id="rId98"/>
    <p:sldId id="384" r:id="rId99"/>
    <p:sldId id="383" r:id="rId100"/>
    <p:sldId id="385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ed.com/talks/rita_pierson_every_kid_needs_a_champion/transcript?action%5Btype%5D=SAVE_VIDEO_TO_YOUR_LIST&amp;action%5Bvariables%5D%5Bid%5D=815&amp;action%5Bvariables%5D%5BsecondsPlayed%5D=0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ed.com/talks/rita_pierson_every_kid_needs_a_champion/transcript?action%5Btype%5D=SAVE_VIDEO_TO_YOUR_LIST&amp;action%5Bvariables%5D%5Bid%5D=815&amp;action%5Bvariables%5D%5BsecondsPlayed%5D=0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79F31-7C15-4A3B-B6C8-46CC6BA8DF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763EBF8-4D48-4C4E-B329-E1541A581EE9}">
      <dgm:prSet/>
      <dgm:spPr/>
      <dgm:t>
        <a:bodyPr/>
        <a:lstStyle/>
        <a:p>
          <a:r>
            <a:rPr lang="pt-PT"/>
            <a:t>O envolvimento escolar é um construto multifacetado que descreve o grau de participação e ligação dos alunos à escola, aos professores, aos colegas e ao processo de aprendizagem. </a:t>
          </a:r>
          <a:endParaRPr lang="en-US"/>
        </a:p>
      </dgm:t>
    </dgm:pt>
    <dgm:pt modelId="{E8D7E4CF-1979-4CE0-A9AA-35D8A881F793}" type="parTrans" cxnId="{F40B32B7-2E7E-4932-9786-5F8BCC47726B}">
      <dgm:prSet/>
      <dgm:spPr/>
      <dgm:t>
        <a:bodyPr/>
        <a:lstStyle/>
        <a:p>
          <a:endParaRPr lang="en-US"/>
        </a:p>
      </dgm:t>
    </dgm:pt>
    <dgm:pt modelId="{7DB854BB-DB6C-4B04-9336-B08006E1BD24}" type="sibTrans" cxnId="{F40B32B7-2E7E-4932-9786-5F8BCC47726B}">
      <dgm:prSet/>
      <dgm:spPr/>
      <dgm:t>
        <a:bodyPr/>
        <a:lstStyle/>
        <a:p>
          <a:endParaRPr lang="en-US"/>
        </a:p>
      </dgm:t>
    </dgm:pt>
    <dgm:pt modelId="{2EB34A45-4D2F-4614-BFE2-1B5C6D4227EE}">
      <dgm:prSet/>
      <dgm:spPr/>
      <dgm:t>
        <a:bodyPr/>
        <a:lstStyle/>
        <a:p>
          <a:r>
            <a:rPr lang="pt-PT"/>
            <a:t>Esta participação manifesta-se em várias dimensões interligadas, com impacto direto no sucesso académico, na motivação e no bem-estar geral dos alunos.</a:t>
          </a:r>
          <a:endParaRPr lang="en-US"/>
        </a:p>
      </dgm:t>
    </dgm:pt>
    <dgm:pt modelId="{D53B2248-B437-4DA3-B9C2-5F87CCCC7929}" type="parTrans" cxnId="{F38993EB-F1AD-452F-9125-928F46ABB029}">
      <dgm:prSet/>
      <dgm:spPr/>
      <dgm:t>
        <a:bodyPr/>
        <a:lstStyle/>
        <a:p>
          <a:endParaRPr lang="en-US"/>
        </a:p>
      </dgm:t>
    </dgm:pt>
    <dgm:pt modelId="{127257D1-ABF1-49B6-9F09-E03D179A4256}" type="sibTrans" cxnId="{F38993EB-F1AD-452F-9125-928F46ABB029}">
      <dgm:prSet/>
      <dgm:spPr/>
      <dgm:t>
        <a:bodyPr/>
        <a:lstStyle/>
        <a:p>
          <a:endParaRPr lang="en-US"/>
        </a:p>
      </dgm:t>
    </dgm:pt>
    <dgm:pt modelId="{F1AC4F97-922E-4AAA-8201-9E975BDF6031}">
      <dgm:prSet/>
      <dgm:spPr/>
      <dgm:t>
        <a:bodyPr/>
        <a:lstStyle/>
        <a:p>
          <a:r>
            <a:rPr lang="pt-PT"/>
            <a:t>Estas dimensões ajudam-nos a compreender melhor </a:t>
          </a:r>
          <a:r>
            <a:rPr lang="pt-PT" b="1"/>
            <a:t>como e por que razão os alunos se conectam ou se afastam da escola</a:t>
          </a:r>
          <a:r>
            <a:rPr lang="pt-PT"/>
            <a:t>, permitindo aos educadores ajustar as suas práticas de forma mais eficaz.</a:t>
          </a:r>
          <a:endParaRPr lang="en-US"/>
        </a:p>
      </dgm:t>
    </dgm:pt>
    <dgm:pt modelId="{8D8096FC-9B8D-4199-B73D-452D4AEE6091}" type="parTrans" cxnId="{90486B24-FD78-48F9-810C-41AAFCB47329}">
      <dgm:prSet/>
      <dgm:spPr/>
      <dgm:t>
        <a:bodyPr/>
        <a:lstStyle/>
        <a:p>
          <a:endParaRPr lang="en-US"/>
        </a:p>
      </dgm:t>
    </dgm:pt>
    <dgm:pt modelId="{B4932FC3-5350-4975-99B7-8FAA0D441469}" type="sibTrans" cxnId="{90486B24-FD78-48F9-810C-41AAFCB47329}">
      <dgm:prSet/>
      <dgm:spPr/>
      <dgm:t>
        <a:bodyPr/>
        <a:lstStyle/>
        <a:p>
          <a:endParaRPr lang="en-US"/>
        </a:p>
      </dgm:t>
    </dgm:pt>
    <dgm:pt modelId="{02E6E6DA-CB21-4D86-A190-A3D88AEA3078}" type="pres">
      <dgm:prSet presAssocID="{9ED79F31-7C15-4A3B-B6C8-46CC6BA8DF9A}" presName="root" presStyleCnt="0">
        <dgm:presLayoutVars>
          <dgm:dir/>
          <dgm:resizeHandles val="exact"/>
        </dgm:presLayoutVars>
      </dgm:prSet>
      <dgm:spPr/>
    </dgm:pt>
    <dgm:pt modelId="{883BBD3A-BB65-4952-8A8E-34E6EE4F2832}" type="pres">
      <dgm:prSet presAssocID="{F763EBF8-4D48-4C4E-B329-E1541A581EE9}" presName="compNode" presStyleCnt="0"/>
      <dgm:spPr/>
    </dgm:pt>
    <dgm:pt modelId="{529EC88E-3982-4955-A3AB-F9B8C20BC638}" type="pres">
      <dgm:prSet presAssocID="{F763EBF8-4D48-4C4E-B329-E1541A581EE9}" presName="bgRect" presStyleLbl="bgShp" presStyleIdx="0" presStyleCnt="3"/>
      <dgm:spPr/>
    </dgm:pt>
    <dgm:pt modelId="{609AF740-7E3D-4A96-AF85-2B315EB13A7F}" type="pres">
      <dgm:prSet presAssocID="{F763EBF8-4D48-4C4E-B329-E1541A581EE9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s"/>
        </a:ext>
      </dgm:extLst>
    </dgm:pt>
    <dgm:pt modelId="{D422F8CF-5E3F-4052-8D1D-93155B23A70C}" type="pres">
      <dgm:prSet presAssocID="{F763EBF8-4D48-4C4E-B329-E1541A581EE9}" presName="spaceRect" presStyleCnt="0"/>
      <dgm:spPr/>
    </dgm:pt>
    <dgm:pt modelId="{10A7D8E7-056E-4D2C-A388-625A839F218A}" type="pres">
      <dgm:prSet presAssocID="{F763EBF8-4D48-4C4E-B329-E1541A581EE9}" presName="parTx" presStyleLbl="revTx" presStyleIdx="0" presStyleCnt="3">
        <dgm:presLayoutVars>
          <dgm:chMax val="0"/>
          <dgm:chPref val="0"/>
        </dgm:presLayoutVars>
      </dgm:prSet>
      <dgm:spPr/>
    </dgm:pt>
    <dgm:pt modelId="{84B03026-279A-41DF-8D79-FB265BE6F35D}" type="pres">
      <dgm:prSet presAssocID="{7DB854BB-DB6C-4B04-9336-B08006E1BD24}" presName="sibTrans" presStyleCnt="0"/>
      <dgm:spPr/>
    </dgm:pt>
    <dgm:pt modelId="{2B26227C-5083-4705-BC36-6B75FFEA4602}" type="pres">
      <dgm:prSet presAssocID="{2EB34A45-4D2F-4614-BFE2-1B5C6D4227EE}" presName="compNode" presStyleCnt="0"/>
      <dgm:spPr/>
    </dgm:pt>
    <dgm:pt modelId="{2D48F7ED-BA34-4147-B9BA-FDC698355303}" type="pres">
      <dgm:prSet presAssocID="{2EB34A45-4D2F-4614-BFE2-1B5C6D4227EE}" presName="bgRect" presStyleLbl="bgShp" presStyleIdx="1" presStyleCnt="3"/>
      <dgm:spPr/>
    </dgm:pt>
    <dgm:pt modelId="{29B080EB-2762-43BB-A532-A9F4BC7832B9}" type="pres">
      <dgm:prSet presAssocID="{2EB34A45-4D2F-4614-BFE2-1B5C6D4227EE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A451CC2-7BCB-4EF6-8105-6F0D9E14C800}" type="pres">
      <dgm:prSet presAssocID="{2EB34A45-4D2F-4614-BFE2-1B5C6D4227EE}" presName="spaceRect" presStyleCnt="0"/>
      <dgm:spPr/>
    </dgm:pt>
    <dgm:pt modelId="{6AA80118-0C1C-4E70-9DBE-12303A4EC26F}" type="pres">
      <dgm:prSet presAssocID="{2EB34A45-4D2F-4614-BFE2-1B5C6D4227EE}" presName="parTx" presStyleLbl="revTx" presStyleIdx="1" presStyleCnt="3">
        <dgm:presLayoutVars>
          <dgm:chMax val="0"/>
          <dgm:chPref val="0"/>
        </dgm:presLayoutVars>
      </dgm:prSet>
      <dgm:spPr/>
    </dgm:pt>
    <dgm:pt modelId="{C03969A4-CADF-4E36-A357-DBB3FC9F34AF}" type="pres">
      <dgm:prSet presAssocID="{127257D1-ABF1-49B6-9F09-E03D179A4256}" presName="sibTrans" presStyleCnt="0"/>
      <dgm:spPr/>
    </dgm:pt>
    <dgm:pt modelId="{48D78752-7AC7-415E-A938-642E7C9263CF}" type="pres">
      <dgm:prSet presAssocID="{F1AC4F97-922E-4AAA-8201-9E975BDF6031}" presName="compNode" presStyleCnt="0"/>
      <dgm:spPr/>
    </dgm:pt>
    <dgm:pt modelId="{88B0DED9-2F79-4E53-B639-DFFAB20682A3}" type="pres">
      <dgm:prSet presAssocID="{F1AC4F97-922E-4AAA-8201-9E975BDF6031}" presName="bgRect" presStyleLbl="bgShp" presStyleIdx="2" presStyleCnt="3"/>
      <dgm:spPr/>
    </dgm:pt>
    <dgm:pt modelId="{5CFF75A8-20A6-4BA3-8EA2-FCE5C26B3BB2}" type="pres">
      <dgm:prSet presAssocID="{F1AC4F97-922E-4AAA-8201-9E975BDF6031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0B5E170D-F21F-4BDB-B0F7-2874663132DB}" type="pres">
      <dgm:prSet presAssocID="{F1AC4F97-922E-4AAA-8201-9E975BDF6031}" presName="spaceRect" presStyleCnt="0"/>
      <dgm:spPr/>
    </dgm:pt>
    <dgm:pt modelId="{6AF8AFAE-C2A3-4E29-9FA4-B8EF58218D0D}" type="pres">
      <dgm:prSet presAssocID="{F1AC4F97-922E-4AAA-8201-9E975BDF60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486B24-FD78-48F9-810C-41AAFCB47329}" srcId="{9ED79F31-7C15-4A3B-B6C8-46CC6BA8DF9A}" destId="{F1AC4F97-922E-4AAA-8201-9E975BDF6031}" srcOrd="2" destOrd="0" parTransId="{8D8096FC-9B8D-4199-B73D-452D4AEE6091}" sibTransId="{B4932FC3-5350-4975-99B7-8FAA0D441469}"/>
    <dgm:cxn modelId="{560B5928-BF93-4658-97F2-9E2B4D484D55}" type="presOf" srcId="{F763EBF8-4D48-4C4E-B329-E1541A581EE9}" destId="{10A7D8E7-056E-4D2C-A388-625A839F218A}" srcOrd="0" destOrd="0" presId="urn:microsoft.com/office/officeart/2018/2/layout/IconVerticalSolidList"/>
    <dgm:cxn modelId="{2AAE5388-7413-493E-B693-253B7F6D7F0C}" type="presOf" srcId="{2EB34A45-4D2F-4614-BFE2-1B5C6D4227EE}" destId="{6AA80118-0C1C-4E70-9DBE-12303A4EC26F}" srcOrd="0" destOrd="0" presId="urn:microsoft.com/office/officeart/2018/2/layout/IconVerticalSolidList"/>
    <dgm:cxn modelId="{F40B32B7-2E7E-4932-9786-5F8BCC47726B}" srcId="{9ED79F31-7C15-4A3B-B6C8-46CC6BA8DF9A}" destId="{F763EBF8-4D48-4C4E-B329-E1541A581EE9}" srcOrd="0" destOrd="0" parTransId="{E8D7E4CF-1979-4CE0-A9AA-35D8A881F793}" sibTransId="{7DB854BB-DB6C-4B04-9336-B08006E1BD24}"/>
    <dgm:cxn modelId="{39C05AD7-7E78-4FA8-84EA-CB5D8DD2AD6D}" type="presOf" srcId="{9ED79F31-7C15-4A3B-B6C8-46CC6BA8DF9A}" destId="{02E6E6DA-CB21-4D86-A190-A3D88AEA3078}" srcOrd="0" destOrd="0" presId="urn:microsoft.com/office/officeart/2018/2/layout/IconVerticalSolidList"/>
    <dgm:cxn modelId="{F38993EB-F1AD-452F-9125-928F46ABB029}" srcId="{9ED79F31-7C15-4A3B-B6C8-46CC6BA8DF9A}" destId="{2EB34A45-4D2F-4614-BFE2-1B5C6D4227EE}" srcOrd="1" destOrd="0" parTransId="{D53B2248-B437-4DA3-B9C2-5F87CCCC7929}" sibTransId="{127257D1-ABF1-49B6-9F09-E03D179A4256}"/>
    <dgm:cxn modelId="{1D7272F2-3DED-43CC-A754-58D87B4ECCA9}" type="presOf" srcId="{F1AC4F97-922E-4AAA-8201-9E975BDF6031}" destId="{6AF8AFAE-C2A3-4E29-9FA4-B8EF58218D0D}" srcOrd="0" destOrd="0" presId="urn:microsoft.com/office/officeart/2018/2/layout/IconVerticalSolidList"/>
    <dgm:cxn modelId="{417433F9-FD8C-4A90-B1B7-C4B4D85C9F48}" type="presParOf" srcId="{02E6E6DA-CB21-4D86-A190-A3D88AEA3078}" destId="{883BBD3A-BB65-4952-8A8E-34E6EE4F2832}" srcOrd="0" destOrd="0" presId="urn:microsoft.com/office/officeart/2018/2/layout/IconVerticalSolidList"/>
    <dgm:cxn modelId="{9B9AAADF-EEDE-49A7-BAF5-C96D337703E1}" type="presParOf" srcId="{883BBD3A-BB65-4952-8A8E-34E6EE4F2832}" destId="{529EC88E-3982-4955-A3AB-F9B8C20BC638}" srcOrd="0" destOrd="0" presId="urn:microsoft.com/office/officeart/2018/2/layout/IconVerticalSolidList"/>
    <dgm:cxn modelId="{AF936889-7EA9-472A-B111-08EC12C2B34F}" type="presParOf" srcId="{883BBD3A-BB65-4952-8A8E-34E6EE4F2832}" destId="{609AF740-7E3D-4A96-AF85-2B315EB13A7F}" srcOrd="1" destOrd="0" presId="urn:microsoft.com/office/officeart/2018/2/layout/IconVerticalSolidList"/>
    <dgm:cxn modelId="{93091581-4752-419B-A5F4-AF475E5AEBDE}" type="presParOf" srcId="{883BBD3A-BB65-4952-8A8E-34E6EE4F2832}" destId="{D422F8CF-5E3F-4052-8D1D-93155B23A70C}" srcOrd="2" destOrd="0" presId="urn:microsoft.com/office/officeart/2018/2/layout/IconVerticalSolidList"/>
    <dgm:cxn modelId="{80EB34D9-479D-47FB-A333-AD2EF8F49197}" type="presParOf" srcId="{883BBD3A-BB65-4952-8A8E-34E6EE4F2832}" destId="{10A7D8E7-056E-4D2C-A388-625A839F218A}" srcOrd="3" destOrd="0" presId="urn:microsoft.com/office/officeart/2018/2/layout/IconVerticalSolidList"/>
    <dgm:cxn modelId="{95E5B706-06E9-4B0C-B446-1B88AE7E140F}" type="presParOf" srcId="{02E6E6DA-CB21-4D86-A190-A3D88AEA3078}" destId="{84B03026-279A-41DF-8D79-FB265BE6F35D}" srcOrd="1" destOrd="0" presId="urn:microsoft.com/office/officeart/2018/2/layout/IconVerticalSolidList"/>
    <dgm:cxn modelId="{209B7DB0-5DD6-439F-AF78-211B8C2430B2}" type="presParOf" srcId="{02E6E6DA-CB21-4D86-A190-A3D88AEA3078}" destId="{2B26227C-5083-4705-BC36-6B75FFEA4602}" srcOrd="2" destOrd="0" presId="urn:microsoft.com/office/officeart/2018/2/layout/IconVerticalSolidList"/>
    <dgm:cxn modelId="{6F3E7EFC-AE25-47C9-80B6-7DA7CF645FFC}" type="presParOf" srcId="{2B26227C-5083-4705-BC36-6B75FFEA4602}" destId="{2D48F7ED-BA34-4147-B9BA-FDC698355303}" srcOrd="0" destOrd="0" presId="urn:microsoft.com/office/officeart/2018/2/layout/IconVerticalSolidList"/>
    <dgm:cxn modelId="{718FFDB7-B330-45EA-B1E3-1830A6BBC521}" type="presParOf" srcId="{2B26227C-5083-4705-BC36-6B75FFEA4602}" destId="{29B080EB-2762-43BB-A532-A9F4BC7832B9}" srcOrd="1" destOrd="0" presId="urn:microsoft.com/office/officeart/2018/2/layout/IconVerticalSolidList"/>
    <dgm:cxn modelId="{1249C345-F6D5-4AE5-A7F5-61EC9CCC24B2}" type="presParOf" srcId="{2B26227C-5083-4705-BC36-6B75FFEA4602}" destId="{5A451CC2-7BCB-4EF6-8105-6F0D9E14C800}" srcOrd="2" destOrd="0" presId="urn:microsoft.com/office/officeart/2018/2/layout/IconVerticalSolidList"/>
    <dgm:cxn modelId="{DED3CA88-B0CF-4D12-83DB-38432BE47F25}" type="presParOf" srcId="{2B26227C-5083-4705-BC36-6B75FFEA4602}" destId="{6AA80118-0C1C-4E70-9DBE-12303A4EC26F}" srcOrd="3" destOrd="0" presId="urn:microsoft.com/office/officeart/2018/2/layout/IconVerticalSolidList"/>
    <dgm:cxn modelId="{04F7578D-011F-44D0-B8DD-6CAF7E70BC41}" type="presParOf" srcId="{02E6E6DA-CB21-4D86-A190-A3D88AEA3078}" destId="{C03969A4-CADF-4E36-A357-DBB3FC9F34AF}" srcOrd="3" destOrd="0" presId="urn:microsoft.com/office/officeart/2018/2/layout/IconVerticalSolidList"/>
    <dgm:cxn modelId="{88724FC9-BB8F-445C-B65F-AFA8E4FC0446}" type="presParOf" srcId="{02E6E6DA-CB21-4D86-A190-A3D88AEA3078}" destId="{48D78752-7AC7-415E-A938-642E7C9263CF}" srcOrd="4" destOrd="0" presId="urn:microsoft.com/office/officeart/2018/2/layout/IconVerticalSolidList"/>
    <dgm:cxn modelId="{D4730EE4-8D0F-4CBB-B7B5-4400A58AE9F4}" type="presParOf" srcId="{48D78752-7AC7-415E-A938-642E7C9263CF}" destId="{88B0DED9-2F79-4E53-B639-DFFAB20682A3}" srcOrd="0" destOrd="0" presId="urn:microsoft.com/office/officeart/2018/2/layout/IconVerticalSolidList"/>
    <dgm:cxn modelId="{FF674E55-FED4-4C50-8B45-2A2C86314B59}" type="presParOf" srcId="{48D78752-7AC7-415E-A938-642E7C9263CF}" destId="{5CFF75A8-20A6-4BA3-8EA2-FCE5C26B3BB2}" srcOrd="1" destOrd="0" presId="urn:microsoft.com/office/officeart/2018/2/layout/IconVerticalSolidList"/>
    <dgm:cxn modelId="{DAB091F1-CF79-4235-B289-816EBFE1EF44}" type="presParOf" srcId="{48D78752-7AC7-415E-A938-642E7C9263CF}" destId="{0B5E170D-F21F-4BDB-B0F7-2874663132DB}" srcOrd="2" destOrd="0" presId="urn:microsoft.com/office/officeart/2018/2/layout/IconVerticalSolidList"/>
    <dgm:cxn modelId="{33EA9342-B8F3-45C9-B7B5-2858150ECE63}" type="presParOf" srcId="{48D78752-7AC7-415E-A938-642E7C9263CF}" destId="{6AF8AFAE-C2A3-4E29-9FA4-B8EF58218D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B77E48-767C-4844-B0C6-FF3FEEC357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5F6B2-7D4F-4056-8DCB-B8115E923F97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/>
            <a:t>1. As emoções precedem a razão. </a:t>
          </a:r>
          <a:r>
            <a:rPr lang="pt-PT" dirty="0"/>
            <a:t>Damásio demonstrou, através de estudos com pacientes com lesões cerebrais, que a ausência de emoção compromete gravemente a </a:t>
          </a:r>
          <a:r>
            <a:rPr lang="pt-PT" u="sng" dirty="0"/>
            <a:t>tomada de decisões</a:t>
          </a:r>
          <a:r>
            <a:rPr lang="pt-PT" dirty="0"/>
            <a:t>, mesmo quando a capacidade lógica permanece intacta. </a:t>
          </a:r>
          <a:endParaRPr lang="en-US" b="1" dirty="0"/>
        </a:p>
      </dgm:t>
    </dgm:pt>
    <dgm:pt modelId="{73996149-F883-4B1A-9425-4AF3D63F9E4C}" type="parTrans" cxnId="{794E1C55-939C-44EE-B893-BE967C855676}">
      <dgm:prSet/>
      <dgm:spPr/>
      <dgm:t>
        <a:bodyPr/>
        <a:lstStyle/>
        <a:p>
          <a:endParaRPr lang="en-US"/>
        </a:p>
      </dgm:t>
    </dgm:pt>
    <dgm:pt modelId="{34F12F14-846D-42E7-B666-AFC5FF9E7782}" type="sibTrans" cxnId="{794E1C55-939C-44EE-B893-BE967C855676}">
      <dgm:prSet/>
      <dgm:spPr/>
      <dgm:t>
        <a:bodyPr/>
        <a:lstStyle/>
        <a:p>
          <a:endParaRPr lang="en-US"/>
        </a:p>
      </dgm:t>
    </dgm:pt>
    <dgm:pt modelId="{C1052F6B-E3D4-40D9-BAB8-B109574D1B41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/>
            <a:t>2. As emoções guiam a racionalidade. </a:t>
          </a:r>
          <a:r>
            <a:rPr lang="pt-PT" dirty="0"/>
            <a:t>Em vez de atrapalharem, as emoções ajudam-nos a avaliar riscos, priorizar informações e fazer escolhas mais adequadas. </a:t>
          </a:r>
          <a:endParaRPr lang="en-US" b="1" dirty="0"/>
        </a:p>
      </dgm:t>
    </dgm:pt>
    <dgm:pt modelId="{9E8F57AD-B10B-4D03-87F9-73B621152B83}" type="parTrans" cxnId="{4BA9FD4C-3BEC-44CE-BC64-E922945C4E87}">
      <dgm:prSet/>
      <dgm:spPr/>
      <dgm:t>
        <a:bodyPr/>
        <a:lstStyle/>
        <a:p>
          <a:endParaRPr lang="en-US"/>
        </a:p>
      </dgm:t>
    </dgm:pt>
    <dgm:pt modelId="{DD188851-4C92-4F35-887D-74B6A40B317C}" type="sibTrans" cxnId="{4BA9FD4C-3BEC-44CE-BC64-E922945C4E87}">
      <dgm:prSet/>
      <dgm:spPr/>
      <dgm:t>
        <a:bodyPr/>
        <a:lstStyle/>
        <a:p>
          <a:endParaRPr lang="en-US"/>
        </a:p>
      </dgm:t>
    </dgm:pt>
    <dgm:pt modelId="{B5D4C01F-9DA7-49D6-9565-DC80979B972D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/>
            <a:t>3. O corpo e o cérebro estão interligados</a:t>
          </a:r>
          <a:r>
            <a:rPr lang="pt-PT" dirty="0"/>
            <a:t>. As emoções têm manifestações físicas (</a:t>
          </a:r>
          <a:r>
            <a:rPr lang="pt-PT" dirty="0" err="1"/>
            <a:t>ex</a:t>
          </a:r>
          <a:r>
            <a:rPr lang="pt-PT" dirty="0"/>
            <a:t>: batimento cardíaco, tensão muscular), que são interpretadas pelo cérebro — esse processo é fundamental para gerar sentimentos e orientar comportamentos. </a:t>
          </a:r>
          <a:endParaRPr lang="en-US" dirty="0"/>
        </a:p>
      </dgm:t>
    </dgm:pt>
    <dgm:pt modelId="{736C86BB-E451-499E-BFBC-EF9058428DF2}" type="parTrans" cxnId="{A26E4334-8A3C-4715-A1FF-2F1D7EE90910}">
      <dgm:prSet/>
      <dgm:spPr/>
      <dgm:t>
        <a:bodyPr/>
        <a:lstStyle/>
        <a:p>
          <a:endParaRPr lang="en-US"/>
        </a:p>
      </dgm:t>
    </dgm:pt>
    <dgm:pt modelId="{2EB6CD76-8365-498B-A9BA-4295E930DCE6}" type="sibTrans" cxnId="{A26E4334-8A3C-4715-A1FF-2F1D7EE90910}">
      <dgm:prSet/>
      <dgm:spPr/>
      <dgm:t>
        <a:bodyPr/>
        <a:lstStyle/>
        <a:p>
          <a:endParaRPr lang="en-US"/>
        </a:p>
      </dgm:t>
    </dgm:pt>
    <dgm:pt modelId="{E98E0CAB-A4A8-4484-98D8-1EDD85C9C7F7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/>
            <a:t>4. Importância na educação. </a:t>
          </a:r>
          <a:r>
            <a:rPr lang="pt-PT" dirty="0"/>
            <a:t>Damásio defende que a escola deve valorizar não só o desenvolvimento cognitivo, mas também o emocional, pois ambos estão interligados no processo de aprendizagem. </a:t>
          </a:r>
          <a:endParaRPr lang="en-US" dirty="0"/>
        </a:p>
      </dgm:t>
    </dgm:pt>
    <dgm:pt modelId="{BD77C54C-3F21-42BD-9B43-F6F1731AF7F2}" type="parTrans" cxnId="{5DDECEA7-63E1-42D0-98A8-9C7ED004C6B3}">
      <dgm:prSet/>
      <dgm:spPr/>
      <dgm:t>
        <a:bodyPr/>
        <a:lstStyle/>
        <a:p>
          <a:endParaRPr lang="en-US"/>
        </a:p>
      </dgm:t>
    </dgm:pt>
    <dgm:pt modelId="{AEEC7836-754C-4466-9C4F-B48848019C7C}" type="sibTrans" cxnId="{5DDECEA7-63E1-42D0-98A8-9C7ED004C6B3}">
      <dgm:prSet/>
      <dgm:spPr/>
      <dgm:t>
        <a:bodyPr/>
        <a:lstStyle/>
        <a:p>
          <a:endParaRPr lang="en-US"/>
        </a:p>
      </dgm:t>
    </dgm:pt>
    <dgm:pt modelId="{B5E69318-BDD2-4E0D-9D9D-C6C9A4A5A54C}" type="pres">
      <dgm:prSet presAssocID="{43B77E48-767C-4844-B0C6-FF3FEEC357A8}" presName="root" presStyleCnt="0">
        <dgm:presLayoutVars>
          <dgm:dir/>
          <dgm:resizeHandles val="exact"/>
        </dgm:presLayoutVars>
      </dgm:prSet>
      <dgm:spPr/>
    </dgm:pt>
    <dgm:pt modelId="{E35D3436-7F23-4110-B485-4CEAFB17094F}" type="pres">
      <dgm:prSet presAssocID="{E8E5F6B2-7D4F-4056-8DCB-B8115E923F97}" presName="compNode" presStyleCnt="0"/>
      <dgm:spPr/>
    </dgm:pt>
    <dgm:pt modelId="{41A67ADE-1F59-4247-9461-5FB4FD23B1EB}" type="pres">
      <dgm:prSet presAssocID="{E8E5F6B2-7D4F-4056-8DCB-B8115E923F97}" presName="bgRect" presStyleLbl="bgShp" presStyleIdx="0" presStyleCnt="4"/>
      <dgm:spPr/>
    </dgm:pt>
    <dgm:pt modelId="{EE8B44CB-5830-482F-B823-9856B92093AD}" type="pres">
      <dgm:prSet presAssocID="{E8E5F6B2-7D4F-4056-8DCB-B8115E923F97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F7BD5F5B-7CB2-4198-B91B-8F6B3B65B60C}" type="pres">
      <dgm:prSet presAssocID="{E8E5F6B2-7D4F-4056-8DCB-B8115E923F97}" presName="spaceRect" presStyleCnt="0"/>
      <dgm:spPr/>
    </dgm:pt>
    <dgm:pt modelId="{8A637D2B-F0EC-41D3-AA3C-D7B2099A0EB4}" type="pres">
      <dgm:prSet presAssocID="{E8E5F6B2-7D4F-4056-8DCB-B8115E923F97}" presName="parTx" presStyleLbl="revTx" presStyleIdx="0" presStyleCnt="4">
        <dgm:presLayoutVars>
          <dgm:chMax val="0"/>
          <dgm:chPref val="0"/>
        </dgm:presLayoutVars>
      </dgm:prSet>
      <dgm:spPr/>
    </dgm:pt>
    <dgm:pt modelId="{8CD985BC-50A0-4578-BC83-816369413597}" type="pres">
      <dgm:prSet presAssocID="{34F12F14-846D-42E7-B666-AFC5FF9E7782}" presName="sibTrans" presStyleCnt="0"/>
      <dgm:spPr/>
    </dgm:pt>
    <dgm:pt modelId="{41F03408-90E7-49EC-9F5C-ABAFFF23818C}" type="pres">
      <dgm:prSet presAssocID="{C1052F6B-E3D4-40D9-BAB8-B109574D1B41}" presName="compNode" presStyleCnt="0"/>
      <dgm:spPr/>
    </dgm:pt>
    <dgm:pt modelId="{EA6EEDFB-84D4-46B2-90D3-7E1830BAB639}" type="pres">
      <dgm:prSet presAssocID="{C1052F6B-E3D4-40D9-BAB8-B109574D1B41}" presName="bgRect" presStyleLbl="bgShp" presStyleIdx="1" presStyleCnt="4"/>
      <dgm:spPr/>
    </dgm:pt>
    <dgm:pt modelId="{4B8D84FB-A238-4773-9ADE-2714A789302A}" type="pres">
      <dgm:prSet presAssocID="{C1052F6B-E3D4-40D9-BAB8-B109574D1B4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8FEADB37-B77C-4D3D-9FAB-0C17F073CBF8}" type="pres">
      <dgm:prSet presAssocID="{C1052F6B-E3D4-40D9-BAB8-B109574D1B41}" presName="spaceRect" presStyleCnt="0"/>
      <dgm:spPr/>
    </dgm:pt>
    <dgm:pt modelId="{320A1F88-DF59-4569-8B9C-98417AE09D16}" type="pres">
      <dgm:prSet presAssocID="{C1052F6B-E3D4-40D9-BAB8-B109574D1B41}" presName="parTx" presStyleLbl="revTx" presStyleIdx="1" presStyleCnt="4">
        <dgm:presLayoutVars>
          <dgm:chMax val="0"/>
          <dgm:chPref val="0"/>
        </dgm:presLayoutVars>
      </dgm:prSet>
      <dgm:spPr/>
    </dgm:pt>
    <dgm:pt modelId="{6F5FE4FA-7248-4C97-81CF-20FAE59D0303}" type="pres">
      <dgm:prSet presAssocID="{DD188851-4C92-4F35-887D-74B6A40B317C}" presName="sibTrans" presStyleCnt="0"/>
      <dgm:spPr/>
    </dgm:pt>
    <dgm:pt modelId="{DF787E49-0AE5-46A2-9D81-D4EDA29EF2B0}" type="pres">
      <dgm:prSet presAssocID="{B5D4C01F-9DA7-49D6-9565-DC80979B972D}" presName="compNode" presStyleCnt="0"/>
      <dgm:spPr/>
    </dgm:pt>
    <dgm:pt modelId="{7BB2BCFE-D385-4A8A-BDE7-5E5F0588DA14}" type="pres">
      <dgm:prSet presAssocID="{B5D4C01F-9DA7-49D6-9565-DC80979B972D}" presName="bgRect" presStyleLbl="bgShp" presStyleIdx="2" presStyleCnt="4"/>
      <dgm:spPr/>
    </dgm:pt>
    <dgm:pt modelId="{3F31196E-25B5-4AF5-98B5-CD8E9C1B6A75}" type="pres">
      <dgm:prSet presAssocID="{B5D4C01F-9DA7-49D6-9565-DC80979B972D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érebro"/>
        </a:ext>
      </dgm:extLst>
    </dgm:pt>
    <dgm:pt modelId="{DD23132C-9D18-4C0A-BDFF-2A59BDF226F1}" type="pres">
      <dgm:prSet presAssocID="{B5D4C01F-9DA7-49D6-9565-DC80979B972D}" presName="spaceRect" presStyleCnt="0"/>
      <dgm:spPr/>
    </dgm:pt>
    <dgm:pt modelId="{B02BF85E-CBD9-483B-80D1-74E6E90C6709}" type="pres">
      <dgm:prSet presAssocID="{B5D4C01F-9DA7-49D6-9565-DC80979B972D}" presName="parTx" presStyleLbl="revTx" presStyleIdx="2" presStyleCnt="4">
        <dgm:presLayoutVars>
          <dgm:chMax val="0"/>
          <dgm:chPref val="0"/>
        </dgm:presLayoutVars>
      </dgm:prSet>
      <dgm:spPr/>
    </dgm:pt>
    <dgm:pt modelId="{C34C48EC-152A-4C63-9B53-566969A7C6EF}" type="pres">
      <dgm:prSet presAssocID="{2EB6CD76-8365-498B-A9BA-4295E930DCE6}" presName="sibTrans" presStyleCnt="0"/>
      <dgm:spPr/>
    </dgm:pt>
    <dgm:pt modelId="{8A4F393D-9B9B-49DD-B249-7928E19392ED}" type="pres">
      <dgm:prSet presAssocID="{E98E0CAB-A4A8-4484-98D8-1EDD85C9C7F7}" presName="compNode" presStyleCnt="0"/>
      <dgm:spPr/>
    </dgm:pt>
    <dgm:pt modelId="{32CF69FF-AEF1-4636-89B2-006CA98200E5}" type="pres">
      <dgm:prSet presAssocID="{E98E0CAB-A4A8-4484-98D8-1EDD85C9C7F7}" presName="bgRect" presStyleLbl="bgShp" presStyleIdx="3" presStyleCnt="4"/>
      <dgm:spPr/>
    </dgm:pt>
    <dgm:pt modelId="{5D15FACB-FBFD-4136-9A9B-667DCB683E42}" type="pres">
      <dgm:prSet presAssocID="{E98E0CAB-A4A8-4484-98D8-1EDD85C9C7F7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cola"/>
        </a:ext>
      </dgm:extLst>
    </dgm:pt>
    <dgm:pt modelId="{D2B8BD6B-BE6A-4AFF-B35A-160BC8698442}" type="pres">
      <dgm:prSet presAssocID="{E98E0CAB-A4A8-4484-98D8-1EDD85C9C7F7}" presName="spaceRect" presStyleCnt="0"/>
      <dgm:spPr/>
    </dgm:pt>
    <dgm:pt modelId="{13C7F8DD-A68C-4818-B229-15BDD1CC0E01}" type="pres">
      <dgm:prSet presAssocID="{E98E0CAB-A4A8-4484-98D8-1EDD85C9C7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323220A-319A-47AC-8A1F-5D262D06D79C}" type="presOf" srcId="{E8E5F6B2-7D4F-4056-8DCB-B8115E923F97}" destId="{8A637D2B-F0EC-41D3-AA3C-D7B2099A0EB4}" srcOrd="0" destOrd="0" presId="urn:microsoft.com/office/officeart/2018/2/layout/IconVerticalSolidList"/>
    <dgm:cxn modelId="{8CC9751D-3E63-4BF9-8DFB-F7F521087327}" type="presOf" srcId="{B5D4C01F-9DA7-49D6-9565-DC80979B972D}" destId="{B02BF85E-CBD9-483B-80D1-74E6E90C6709}" srcOrd="0" destOrd="0" presId="urn:microsoft.com/office/officeart/2018/2/layout/IconVerticalSolidList"/>
    <dgm:cxn modelId="{70CEEE27-8468-4277-9C69-D35DE0A3302E}" type="presOf" srcId="{C1052F6B-E3D4-40D9-BAB8-B109574D1B41}" destId="{320A1F88-DF59-4569-8B9C-98417AE09D16}" srcOrd="0" destOrd="0" presId="urn:microsoft.com/office/officeart/2018/2/layout/IconVerticalSolidList"/>
    <dgm:cxn modelId="{A26E4334-8A3C-4715-A1FF-2F1D7EE90910}" srcId="{43B77E48-767C-4844-B0C6-FF3FEEC357A8}" destId="{B5D4C01F-9DA7-49D6-9565-DC80979B972D}" srcOrd="2" destOrd="0" parTransId="{736C86BB-E451-499E-BFBC-EF9058428DF2}" sibTransId="{2EB6CD76-8365-498B-A9BA-4295E930DCE6}"/>
    <dgm:cxn modelId="{4BA9FD4C-3BEC-44CE-BC64-E922945C4E87}" srcId="{43B77E48-767C-4844-B0C6-FF3FEEC357A8}" destId="{C1052F6B-E3D4-40D9-BAB8-B109574D1B41}" srcOrd="1" destOrd="0" parTransId="{9E8F57AD-B10B-4D03-87F9-73B621152B83}" sibTransId="{DD188851-4C92-4F35-887D-74B6A40B317C}"/>
    <dgm:cxn modelId="{BA125A6E-6243-42A2-A694-EE4611069B45}" type="presOf" srcId="{E98E0CAB-A4A8-4484-98D8-1EDD85C9C7F7}" destId="{13C7F8DD-A68C-4818-B229-15BDD1CC0E01}" srcOrd="0" destOrd="0" presId="urn:microsoft.com/office/officeart/2018/2/layout/IconVerticalSolidList"/>
    <dgm:cxn modelId="{794E1C55-939C-44EE-B893-BE967C855676}" srcId="{43B77E48-767C-4844-B0C6-FF3FEEC357A8}" destId="{E8E5F6B2-7D4F-4056-8DCB-B8115E923F97}" srcOrd="0" destOrd="0" parTransId="{73996149-F883-4B1A-9425-4AF3D63F9E4C}" sibTransId="{34F12F14-846D-42E7-B666-AFC5FF9E7782}"/>
    <dgm:cxn modelId="{5DDECEA7-63E1-42D0-98A8-9C7ED004C6B3}" srcId="{43B77E48-767C-4844-B0C6-FF3FEEC357A8}" destId="{E98E0CAB-A4A8-4484-98D8-1EDD85C9C7F7}" srcOrd="3" destOrd="0" parTransId="{BD77C54C-3F21-42BD-9B43-F6F1731AF7F2}" sibTransId="{AEEC7836-754C-4466-9C4F-B48848019C7C}"/>
    <dgm:cxn modelId="{C70737D4-13E1-4EA4-AE79-796649D740CE}" type="presOf" srcId="{43B77E48-767C-4844-B0C6-FF3FEEC357A8}" destId="{B5E69318-BDD2-4E0D-9D9D-C6C9A4A5A54C}" srcOrd="0" destOrd="0" presId="urn:microsoft.com/office/officeart/2018/2/layout/IconVerticalSolidList"/>
    <dgm:cxn modelId="{772DC08D-F3DA-4FA2-90E0-5B5B894A3613}" type="presParOf" srcId="{B5E69318-BDD2-4E0D-9D9D-C6C9A4A5A54C}" destId="{E35D3436-7F23-4110-B485-4CEAFB17094F}" srcOrd="0" destOrd="0" presId="urn:microsoft.com/office/officeart/2018/2/layout/IconVerticalSolidList"/>
    <dgm:cxn modelId="{A4566900-C625-4A80-AD7A-3CA514F6DE1D}" type="presParOf" srcId="{E35D3436-7F23-4110-B485-4CEAFB17094F}" destId="{41A67ADE-1F59-4247-9461-5FB4FD23B1EB}" srcOrd="0" destOrd="0" presId="urn:microsoft.com/office/officeart/2018/2/layout/IconVerticalSolidList"/>
    <dgm:cxn modelId="{20808ABA-AAB6-411A-931C-406DE3FC9C55}" type="presParOf" srcId="{E35D3436-7F23-4110-B485-4CEAFB17094F}" destId="{EE8B44CB-5830-482F-B823-9856B92093AD}" srcOrd="1" destOrd="0" presId="urn:microsoft.com/office/officeart/2018/2/layout/IconVerticalSolidList"/>
    <dgm:cxn modelId="{A1A7544C-DEEE-4BDE-8506-D34917780219}" type="presParOf" srcId="{E35D3436-7F23-4110-B485-4CEAFB17094F}" destId="{F7BD5F5B-7CB2-4198-B91B-8F6B3B65B60C}" srcOrd="2" destOrd="0" presId="urn:microsoft.com/office/officeart/2018/2/layout/IconVerticalSolidList"/>
    <dgm:cxn modelId="{6BFD6770-E65C-4F4C-A5AD-E41E5F244965}" type="presParOf" srcId="{E35D3436-7F23-4110-B485-4CEAFB17094F}" destId="{8A637D2B-F0EC-41D3-AA3C-D7B2099A0EB4}" srcOrd="3" destOrd="0" presId="urn:microsoft.com/office/officeart/2018/2/layout/IconVerticalSolidList"/>
    <dgm:cxn modelId="{4F25A9A9-9EFC-4AC8-801C-89AF70D3DBA3}" type="presParOf" srcId="{B5E69318-BDD2-4E0D-9D9D-C6C9A4A5A54C}" destId="{8CD985BC-50A0-4578-BC83-816369413597}" srcOrd="1" destOrd="0" presId="urn:microsoft.com/office/officeart/2018/2/layout/IconVerticalSolidList"/>
    <dgm:cxn modelId="{0CC29BBB-6A62-4AA9-9A6E-85E78FA0376B}" type="presParOf" srcId="{B5E69318-BDD2-4E0D-9D9D-C6C9A4A5A54C}" destId="{41F03408-90E7-49EC-9F5C-ABAFFF23818C}" srcOrd="2" destOrd="0" presId="urn:microsoft.com/office/officeart/2018/2/layout/IconVerticalSolidList"/>
    <dgm:cxn modelId="{1ED3971E-DCEF-4875-8360-584A4212FD14}" type="presParOf" srcId="{41F03408-90E7-49EC-9F5C-ABAFFF23818C}" destId="{EA6EEDFB-84D4-46B2-90D3-7E1830BAB639}" srcOrd="0" destOrd="0" presId="urn:microsoft.com/office/officeart/2018/2/layout/IconVerticalSolidList"/>
    <dgm:cxn modelId="{1D6DA169-71CE-468F-A1AE-05461B076517}" type="presParOf" srcId="{41F03408-90E7-49EC-9F5C-ABAFFF23818C}" destId="{4B8D84FB-A238-4773-9ADE-2714A789302A}" srcOrd="1" destOrd="0" presId="urn:microsoft.com/office/officeart/2018/2/layout/IconVerticalSolidList"/>
    <dgm:cxn modelId="{8489D38F-DAE1-493A-978C-4E608A903ED1}" type="presParOf" srcId="{41F03408-90E7-49EC-9F5C-ABAFFF23818C}" destId="{8FEADB37-B77C-4D3D-9FAB-0C17F073CBF8}" srcOrd="2" destOrd="0" presId="urn:microsoft.com/office/officeart/2018/2/layout/IconVerticalSolidList"/>
    <dgm:cxn modelId="{EB002AE5-19CD-4350-A5EA-C5E546633187}" type="presParOf" srcId="{41F03408-90E7-49EC-9F5C-ABAFFF23818C}" destId="{320A1F88-DF59-4569-8B9C-98417AE09D16}" srcOrd="3" destOrd="0" presId="urn:microsoft.com/office/officeart/2018/2/layout/IconVerticalSolidList"/>
    <dgm:cxn modelId="{DB3E6661-7BFA-41C0-B623-665FF4297D9C}" type="presParOf" srcId="{B5E69318-BDD2-4E0D-9D9D-C6C9A4A5A54C}" destId="{6F5FE4FA-7248-4C97-81CF-20FAE59D0303}" srcOrd="3" destOrd="0" presId="urn:microsoft.com/office/officeart/2018/2/layout/IconVerticalSolidList"/>
    <dgm:cxn modelId="{F61F72C4-26B4-4C97-8054-30B81588EB2E}" type="presParOf" srcId="{B5E69318-BDD2-4E0D-9D9D-C6C9A4A5A54C}" destId="{DF787E49-0AE5-46A2-9D81-D4EDA29EF2B0}" srcOrd="4" destOrd="0" presId="urn:microsoft.com/office/officeart/2018/2/layout/IconVerticalSolidList"/>
    <dgm:cxn modelId="{F6D216BD-7724-4948-BDB8-0213E9B0ED7C}" type="presParOf" srcId="{DF787E49-0AE5-46A2-9D81-D4EDA29EF2B0}" destId="{7BB2BCFE-D385-4A8A-BDE7-5E5F0588DA14}" srcOrd="0" destOrd="0" presId="urn:microsoft.com/office/officeart/2018/2/layout/IconVerticalSolidList"/>
    <dgm:cxn modelId="{D10ADEFD-1D03-4882-82E4-1FFB1BA53EA9}" type="presParOf" srcId="{DF787E49-0AE5-46A2-9D81-D4EDA29EF2B0}" destId="{3F31196E-25B5-4AF5-98B5-CD8E9C1B6A75}" srcOrd="1" destOrd="0" presId="urn:microsoft.com/office/officeart/2018/2/layout/IconVerticalSolidList"/>
    <dgm:cxn modelId="{356C9988-600C-4135-909C-0CF15B47978F}" type="presParOf" srcId="{DF787E49-0AE5-46A2-9D81-D4EDA29EF2B0}" destId="{DD23132C-9D18-4C0A-BDFF-2A59BDF226F1}" srcOrd="2" destOrd="0" presId="urn:microsoft.com/office/officeart/2018/2/layout/IconVerticalSolidList"/>
    <dgm:cxn modelId="{8F36F826-0BAC-40F5-850A-F4D8EB873186}" type="presParOf" srcId="{DF787E49-0AE5-46A2-9D81-D4EDA29EF2B0}" destId="{B02BF85E-CBD9-483B-80D1-74E6E90C6709}" srcOrd="3" destOrd="0" presId="urn:microsoft.com/office/officeart/2018/2/layout/IconVerticalSolidList"/>
    <dgm:cxn modelId="{5A762D81-B8DD-475D-94FB-2E26C6F970C6}" type="presParOf" srcId="{B5E69318-BDD2-4E0D-9D9D-C6C9A4A5A54C}" destId="{C34C48EC-152A-4C63-9B53-566969A7C6EF}" srcOrd="5" destOrd="0" presId="urn:microsoft.com/office/officeart/2018/2/layout/IconVerticalSolidList"/>
    <dgm:cxn modelId="{5C9541C3-ACF3-4E16-8AB6-1ECD030A0C03}" type="presParOf" srcId="{B5E69318-BDD2-4E0D-9D9D-C6C9A4A5A54C}" destId="{8A4F393D-9B9B-49DD-B249-7928E19392ED}" srcOrd="6" destOrd="0" presId="urn:microsoft.com/office/officeart/2018/2/layout/IconVerticalSolidList"/>
    <dgm:cxn modelId="{CA2F3E22-3511-4769-BAD3-A9086EEBAF68}" type="presParOf" srcId="{8A4F393D-9B9B-49DD-B249-7928E19392ED}" destId="{32CF69FF-AEF1-4636-89B2-006CA98200E5}" srcOrd="0" destOrd="0" presId="urn:microsoft.com/office/officeart/2018/2/layout/IconVerticalSolidList"/>
    <dgm:cxn modelId="{F175D4FA-AA32-4674-8B55-6B99EAD15F33}" type="presParOf" srcId="{8A4F393D-9B9B-49DD-B249-7928E19392ED}" destId="{5D15FACB-FBFD-4136-9A9B-667DCB683E42}" srcOrd="1" destOrd="0" presId="urn:microsoft.com/office/officeart/2018/2/layout/IconVerticalSolidList"/>
    <dgm:cxn modelId="{11EE2277-87AA-4A33-8145-E0747962FC12}" type="presParOf" srcId="{8A4F393D-9B9B-49DD-B249-7928E19392ED}" destId="{D2B8BD6B-BE6A-4AFF-B35A-160BC8698442}" srcOrd="2" destOrd="0" presId="urn:microsoft.com/office/officeart/2018/2/layout/IconVerticalSolidList"/>
    <dgm:cxn modelId="{D2892B5E-2952-4D3F-B5E5-CEF5AD7FE95E}" type="presParOf" srcId="{8A4F393D-9B9B-49DD-B249-7928E19392ED}" destId="{13C7F8DD-A68C-4818-B229-15BDD1CC0E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D309D-C54F-4A24-BCDF-9F94104C0C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5C1FDA6A-A02B-414E-8158-37A1036C41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Os programas de </a:t>
          </a:r>
          <a:r>
            <a:rPr lang="pt-PT" sz="2000" b="1" dirty="0"/>
            <a:t>Aprendizagem Social e Emocional (ASE) </a:t>
          </a:r>
          <a:r>
            <a:rPr lang="pt-PT" sz="2000" dirty="0"/>
            <a:t>em contexto escolar surgem, assim, como um dos quadros de referência para a promoção da saúde mental neste espaço. </a:t>
          </a:r>
          <a:endParaRPr lang="en-US" sz="2000" dirty="0"/>
        </a:p>
      </dgm:t>
    </dgm:pt>
    <dgm:pt modelId="{6CA27A08-4AED-4985-8A09-33400C20447B}" type="parTrans" cxnId="{5312D8A8-B2E0-4876-969C-301FCC9CDFEA}">
      <dgm:prSet/>
      <dgm:spPr/>
      <dgm:t>
        <a:bodyPr/>
        <a:lstStyle/>
        <a:p>
          <a:endParaRPr lang="en-US" sz="2000"/>
        </a:p>
      </dgm:t>
    </dgm:pt>
    <dgm:pt modelId="{0E4B3262-366A-4C45-8CCB-BAB89DECDDCE}" type="sibTrans" cxnId="{5312D8A8-B2E0-4876-969C-301FCC9CDFEA}">
      <dgm:prSet/>
      <dgm:spPr/>
      <dgm:t>
        <a:bodyPr/>
        <a:lstStyle/>
        <a:p>
          <a:endParaRPr lang="en-US" sz="2000"/>
        </a:p>
      </dgm:t>
    </dgm:pt>
    <dgm:pt modelId="{ACBF4619-83F3-4C9C-A496-91ECC101A0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Nesta perspetiva, as competências SEL são um constructo multidimensional e interativo, incluindo fatores cognitivos, interpessoais, emocionais e sociais.</a:t>
          </a:r>
          <a:endParaRPr lang="en-US" sz="2000" dirty="0"/>
        </a:p>
      </dgm:t>
    </dgm:pt>
    <dgm:pt modelId="{534E3C1A-002F-476B-9291-7D04378ED68A}" type="parTrans" cxnId="{FC9F48D6-F979-49EC-9874-F8ACFE3AB12F}">
      <dgm:prSet/>
      <dgm:spPr/>
      <dgm:t>
        <a:bodyPr/>
        <a:lstStyle/>
        <a:p>
          <a:endParaRPr lang="en-US" sz="2000"/>
        </a:p>
      </dgm:t>
    </dgm:pt>
    <dgm:pt modelId="{96F400EB-7535-4E6D-B8C4-06B8082D8620}" type="sibTrans" cxnId="{FC9F48D6-F979-49EC-9874-F8ACFE3AB12F}">
      <dgm:prSet/>
      <dgm:spPr/>
      <dgm:t>
        <a:bodyPr/>
        <a:lstStyle/>
        <a:p>
          <a:endParaRPr lang="en-US" sz="2000"/>
        </a:p>
      </dgm:t>
    </dgm:pt>
    <dgm:pt modelId="{AC9EDC1F-83A5-42D0-B14A-C09B554F0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/>
            <a:t>A aplicabilidade desta tipologia de projetos promove ganhos, particularmente no que à saúde mental de toda a comunidade educativa se refere.</a:t>
          </a:r>
          <a:endParaRPr lang="en-US" sz="2000"/>
        </a:p>
      </dgm:t>
    </dgm:pt>
    <dgm:pt modelId="{4838048F-2D59-4201-BD06-3F532D811122}" type="parTrans" cxnId="{56CE37D6-E138-48B6-A090-308077B39A57}">
      <dgm:prSet/>
      <dgm:spPr/>
      <dgm:t>
        <a:bodyPr/>
        <a:lstStyle/>
        <a:p>
          <a:endParaRPr lang="en-US" sz="2000"/>
        </a:p>
      </dgm:t>
    </dgm:pt>
    <dgm:pt modelId="{E3255362-DE89-40E6-AFB3-B2AE47548C54}" type="sibTrans" cxnId="{56CE37D6-E138-48B6-A090-308077B39A57}">
      <dgm:prSet/>
      <dgm:spPr/>
      <dgm:t>
        <a:bodyPr/>
        <a:lstStyle/>
        <a:p>
          <a:endParaRPr lang="en-US" sz="2000"/>
        </a:p>
      </dgm:t>
    </dgm:pt>
    <dgm:pt modelId="{F2E04765-1AE7-444A-8C7F-65257E5CD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A ASE promove a igualdade e a excelência educacional através de parcerias autênticas entre família e comunidade para estabelecer ambientes de aprendizagem e experiências que apresentam relacionamentos de confiança e colaboração, currículo e instrução rigorosos e significativos e avaliação contínua. </a:t>
          </a:r>
          <a:endParaRPr lang="en-US" sz="2000" dirty="0"/>
        </a:p>
      </dgm:t>
    </dgm:pt>
    <dgm:pt modelId="{80D9D0D3-4C0A-425F-9386-7AE3BA76D469}" type="parTrans" cxnId="{EB153990-0DD1-4664-AFCF-2A74FAC8138F}">
      <dgm:prSet/>
      <dgm:spPr/>
      <dgm:t>
        <a:bodyPr/>
        <a:lstStyle/>
        <a:p>
          <a:endParaRPr lang="en-US" sz="2000"/>
        </a:p>
      </dgm:t>
    </dgm:pt>
    <dgm:pt modelId="{5422662D-469C-4532-800F-4A86D03CB5BC}" type="sibTrans" cxnId="{EB153990-0DD1-4664-AFCF-2A74FAC8138F}">
      <dgm:prSet/>
      <dgm:spPr/>
      <dgm:t>
        <a:bodyPr/>
        <a:lstStyle/>
        <a:p>
          <a:endParaRPr lang="en-US" sz="2000"/>
        </a:p>
      </dgm:t>
    </dgm:pt>
    <dgm:pt modelId="{232CBC93-6620-4D3A-A263-B6809DBC79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A ASE pode ajudar a abordar várias formas de desigualdade e capacitar jovens e adultos a cocriar escolas prósperas e contribuir para comunidades seguras, saudáveis e justas. </a:t>
          </a:r>
          <a:endParaRPr lang="en-US" sz="2000" dirty="0"/>
        </a:p>
      </dgm:t>
    </dgm:pt>
    <dgm:pt modelId="{962BABE1-37B3-4F04-8A90-FCC137885018}" type="parTrans" cxnId="{8D1EFEC2-9531-44E3-9614-054FB6385610}">
      <dgm:prSet/>
      <dgm:spPr/>
      <dgm:t>
        <a:bodyPr/>
        <a:lstStyle/>
        <a:p>
          <a:endParaRPr lang="en-US" sz="2000"/>
        </a:p>
      </dgm:t>
    </dgm:pt>
    <dgm:pt modelId="{7699CFF8-C52B-4869-A553-AA98FD8E404E}" type="sibTrans" cxnId="{8D1EFEC2-9531-44E3-9614-054FB6385610}">
      <dgm:prSet/>
      <dgm:spPr/>
      <dgm:t>
        <a:bodyPr/>
        <a:lstStyle/>
        <a:p>
          <a:endParaRPr lang="en-US" sz="2000"/>
        </a:p>
      </dgm:t>
    </dgm:pt>
    <dgm:pt modelId="{5A059CD7-012F-425F-8AE9-4D253E5E449D}" type="pres">
      <dgm:prSet presAssocID="{EB2D309D-C54F-4A24-BCDF-9F94104C0CAB}" presName="root" presStyleCnt="0">
        <dgm:presLayoutVars>
          <dgm:dir/>
          <dgm:resizeHandles val="exact"/>
        </dgm:presLayoutVars>
      </dgm:prSet>
      <dgm:spPr/>
    </dgm:pt>
    <dgm:pt modelId="{7791D6F9-C8AD-451D-9E46-31F748A767F9}" type="pres">
      <dgm:prSet presAssocID="{5C1FDA6A-A02B-414E-8158-37A1036C4175}" presName="compNode" presStyleCnt="0"/>
      <dgm:spPr/>
    </dgm:pt>
    <dgm:pt modelId="{06BA5C85-1927-4650-99FF-B7E201DB0AB6}" type="pres">
      <dgm:prSet presAssocID="{5C1FDA6A-A02B-414E-8158-37A1036C4175}" presName="bgRect" presStyleLbl="bgShp" presStyleIdx="0" presStyleCnt="5"/>
      <dgm:spPr/>
    </dgm:pt>
    <dgm:pt modelId="{53C1F744-D656-4E9C-9CB0-8733221D6143}" type="pres">
      <dgm:prSet presAssocID="{5C1FDA6A-A02B-414E-8158-37A1036C4175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s"/>
        </a:ext>
      </dgm:extLst>
    </dgm:pt>
    <dgm:pt modelId="{96E1836F-4F2E-45D4-9674-3ACCF4A76804}" type="pres">
      <dgm:prSet presAssocID="{5C1FDA6A-A02B-414E-8158-37A1036C4175}" presName="spaceRect" presStyleCnt="0"/>
      <dgm:spPr/>
    </dgm:pt>
    <dgm:pt modelId="{130FBE62-A747-4155-A5CA-79C3DAFD04E6}" type="pres">
      <dgm:prSet presAssocID="{5C1FDA6A-A02B-414E-8158-37A1036C4175}" presName="parTx" presStyleLbl="revTx" presStyleIdx="0" presStyleCnt="5">
        <dgm:presLayoutVars>
          <dgm:chMax val="0"/>
          <dgm:chPref val="0"/>
        </dgm:presLayoutVars>
      </dgm:prSet>
      <dgm:spPr/>
    </dgm:pt>
    <dgm:pt modelId="{5912453B-EA54-4DF1-B9E0-009AFA3155B1}" type="pres">
      <dgm:prSet presAssocID="{0E4B3262-366A-4C45-8CCB-BAB89DECDDCE}" presName="sibTrans" presStyleCnt="0"/>
      <dgm:spPr/>
    </dgm:pt>
    <dgm:pt modelId="{A69388AF-1160-4C1B-919F-9E38EFA33F9F}" type="pres">
      <dgm:prSet presAssocID="{ACBF4619-83F3-4C9C-A496-91ECC101A092}" presName="compNode" presStyleCnt="0"/>
      <dgm:spPr/>
    </dgm:pt>
    <dgm:pt modelId="{EAD6048E-2D53-4127-A2E4-69FE94EFA80D}" type="pres">
      <dgm:prSet presAssocID="{ACBF4619-83F3-4C9C-A496-91ECC101A092}" presName="bgRect" presStyleLbl="bgShp" presStyleIdx="1" presStyleCnt="5"/>
      <dgm:spPr/>
    </dgm:pt>
    <dgm:pt modelId="{59F5D252-8E0A-4BEE-86E9-23114C1CBEE1}" type="pres">
      <dgm:prSet presAssocID="{ACBF4619-83F3-4C9C-A496-91ECC101A09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itão"/>
        </a:ext>
      </dgm:extLst>
    </dgm:pt>
    <dgm:pt modelId="{E5BBD9B4-EA57-4FAE-A411-BC95812E9550}" type="pres">
      <dgm:prSet presAssocID="{ACBF4619-83F3-4C9C-A496-91ECC101A092}" presName="spaceRect" presStyleCnt="0"/>
      <dgm:spPr/>
    </dgm:pt>
    <dgm:pt modelId="{E4779FDC-F859-415F-8789-71C260F16DA8}" type="pres">
      <dgm:prSet presAssocID="{ACBF4619-83F3-4C9C-A496-91ECC101A092}" presName="parTx" presStyleLbl="revTx" presStyleIdx="1" presStyleCnt="5">
        <dgm:presLayoutVars>
          <dgm:chMax val="0"/>
          <dgm:chPref val="0"/>
        </dgm:presLayoutVars>
      </dgm:prSet>
      <dgm:spPr/>
    </dgm:pt>
    <dgm:pt modelId="{58B325EC-2B21-4F45-A01B-2E32439772FF}" type="pres">
      <dgm:prSet presAssocID="{96F400EB-7535-4E6D-B8C4-06B8082D8620}" presName="sibTrans" presStyleCnt="0"/>
      <dgm:spPr/>
    </dgm:pt>
    <dgm:pt modelId="{2AF24E0C-CF76-4248-AC58-B35865ECE43C}" type="pres">
      <dgm:prSet presAssocID="{AC9EDC1F-83A5-42D0-B14A-C09B554F09C1}" presName="compNode" presStyleCnt="0"/>
      <dgm:spPr/>
    </dgm:pt>
    <dgm:pt modelId="{66DB9ADD-CE88-407A-9FA8-255E18FE52C6}" type="pres">
      <dgm:prSet presAssocID="{AC9EDC1F-83A5-42D0-B14A-C09B554F09C1}" presName="bgRect" presStyleLbl="bgShp" presStyleIdx="2" presStyleCnt="5"/>
      <dgm:spPr/>
    </dgm:pt>
    <dgm:pt modelId="{9B3B0938-CCC7-430D-A042-BE0E1B19977E}" type="pres">
      <dgm:prSet presAssocID="{AC9EDC1F-83A5-42D0-B14A-C09B554F09C1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5FE6DF-7D4E-403C-8595-EFF34D77FCC1}" type="pres">
      <dgm:prSet presAssocID="{AC9EDC1F-83A5-42D0-B14A-C09B554F09C1}" presName="spaceRect" presStyleCnt="0"/>
      <dgm:spPr/>
    </dgm:pt>
    <dgm:pt modelId="{A15F9406-1933-460F-8070-077964DF155C}" type="pres">
      <dgm:prSet presAssocID="{AC9EDC1F-83A5-42D0-B14A-C09B554F09C1}" presName="parTx" presStyleLbl="revTx" presStyleIdx="2" presStyleCnt="5">
        <dgm:presLayoutVars>
          <dgm:chMax val="0"/>
          <dgm:chPref val="0"/>
        </dgm:presLayoutVars>
      </dgm:prSet>
      <dgm:spPr/>
    </dgm:pt>
    <dgm:pt modelId="{E9665091-0D0D-45F2-B9C2-E0AAB8592CF3}" type="pres">
      <dgm:prSet presAssocID="{E3255362-DE89-40E6-AFB3-B2AE47548C54}" presName="sibTrans" presStyleCnt="0"/>
      <dgm:spPr/>
    </dgm:pt>
    <dgm:pt modelId="{1740CDA8-D23B-4558-A891-9E56DE98437C}" type="pres">
      <dgm:prSet presAssocID="{F2E04765-1AE7-444A-8C7F-65257E5CDB1F}" presName="compNode" presStyleCnt="0"/>
      <dgm:spPr/>
    </dgm:pt>
    <dgm:pt modelId="{0639BCD2-186A-405D-8863-3FE5B451F155}" type="pres">
      <dgm:prSet presAssocID="{F2E04765-1AE7-444A-8C7F-65257E5CDB1F}" presName="bgRect" presStyleLbl="bgShp" presStyleIdx="3" presStyleCnt="5"/>
      <dgm:spPr/>
    </dgm:pt>
    <dgm:pt modelId="{84D8E3E4-779F-4522-93D0-C763C3EF4B54}" type="pres">
      <dgm:prSet presAssocID="{F2E04765-1AE7-444A-8C7F-65257E5CDB1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7AC17DF6-895A-439A-AD7C-86804C2D7896}" type="pres">
      <dgm:prSet presAssocID="{F2E04765-1AE7-444A-8C7F-65257E5CDB1F}" presName="spaceRect" presStyleCnt="0"/>
      <dgm:spPr/>
    </dgm:pt>
    <dgm:pt modelId="{65A8E6BF-4529-4DCA-8F51-1986810F8018}" type="pres">
      <dgm:prSet presAssocID="{F2E04765-1AE7-444A-8C7F-65257E5CDB1F}" presName="parTx" presStyleLbl="revTx" presStyleIdx="3" presStyleCnt="5">
        <dgm:presLayoutVars>
          <dgm:chMax val="0"/>
          <dgm:chPref val="0"/>
        </dgm:presLayoutVars>
      </dgm:prSet>
      <dgm:spPr/>
    </dgm:pt>
    <dgm:pt modelId="{7991480D-93A4-4683-BF88-F5E4C3B24244}" type="pres">
      <dgm:prSet presAssocID="{5422662D-469C-4532-800F-4A86D03CB5BC}" presName="sibTrans" presStyleCnt="0"/>
      <dgm:spPr/>
    </dgm:pt>
    <dgm:pt modelId="{E66AFCC9-2FC9-46B3-9EA2-7AE716E72546}" type="pres">
      <dgm:prSet presAssocID="{232CBC93-6620-4D3A-A263-B6809DBC7903}" presName="compNode" presStyleCnt="0"/>
      <dgm:spPr/>
    </dgm:pt>
    <dgm:pt modelId="{C9DE9BEE-2644-488A-A47A-F1123F0C29C4}" type="pres">
      <dgm:prSet presAssocID="{232CBC93-6620-4D3A-A263-B6809DBC7903}" presName="bgRect" presStyleLbl="bgShp" presStyleIdx="4" presStyleCnt="5"/>
      <dgm:spPr/>
    </dgm:pt>
    <dgm:pt modelId="{0C08AFF5-CA7F-4CF3-9E12-0D12ED7326C1}" type="pres">
      <dgm:prSet presAssocID="{232CBC93-6620-4D3A-A263-B6809DBC7903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0DBF3158-32F7-4917-A7B2-B706AA3C73CC}" type="pres">
      <dgm:prSet presAssocID="{232CBC93-6620-4D3A-A263-B6809DBC7903}" presName="spaceRect" presStyleCnt="0"/>
      <dgm:spPr/>
    </dgm:pt>
    <dgm:pt modelId="{FE7C1F89-06E0-44B5-BB87-873CA1BCB242}" type="pres">
      <dgm:prSet presAssocID="{232CBC93-6620-4D3A-A263-B6809DBC790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562A917-C111-4A19-A2B4-00F9C40A9556}" type="presOf" srcId="{F2E04765-1AE7-444A-8C7F-65257E5CDB1F}" destId="{65A8E6BF-4529-4DCA-8F51-1986810F8018}" srcOrd="0" destOrd="0" presId="urn:microsoft.com/office/officeart/2018/2/layout/IconVerticalSolidList"/>
    <dgm:cxn modelId="{6A3E9B46-7E69-44B9-BFB2-FCDA948D9CC4}" type="presOf" srcId="{232CBC93-6620-4D3A-A263-B6809DBC7903}" destId="{FE7C1F89-06E0-44B5-BB87-873CA1BCB242}" srcOrd="0" destOrd="0" presId="urn:microsoft.com/office/officeart/2018/2/layout/IconVerticalSolidList"/>
    <dgm:cxn modelId="{AED2196A-EA7D-4124-B4B9-742856E9E6DF}" type="presOf" srcId="{AC9EDC1F-83A5-42D0-B14A-C09B554F09C1}" destId="{A15F9406-1933-460F-8070-077964DF155C}" srcOrd="0" destOrd="0" presId="urn:microsoft.com/office/officeart/2018/2/layout/IconVerticalSolidList"/>
    <dgm:cxn modelId="{86F6494E-D876-4CEB-ACC0-FEB6147F3C75}" type="presOf" srcId="{ACBF4619-83F3-4C9C-A496-91ECC101A092}" destId="{E4779FDC-F859-415F-8789-71C260F16DA8}" srcOrd="0" destOrd="0" presId="urn:microsoft.com/office/officeart/2018/2/layout/IconVerticalSolidList"/>
    <dgm:cxn modelId="{EB153990-0DD1-4664-AFCF-2A74FAC8138F}" srcId="{EB2D309D-C54F-4A24-BCDF-9F94104C0CAB}" destId="{F2E04765-1AE7-444A-8C7F-65257E5CDB1F}" srcOrd="3" destOrd="0" parTransId="{80D9D0D3-4C0A-425F-9386-7AE3BA76D469}" sibTransId="{5422662D-469C-4532-800F-4A86D03CB5BC}"/>
    <dgm:cxn modelId="{E385A4A5-FA2A-484E-8974-755CEC434869}" type="presOf" srcId="{5C1FDA6A-A02B-414E-8158-37A1036C4175}" destId="{130FBE62-A747-4155-A5CA-79C3DAFD04E6}" srcOrd="0" destOrd="0" presId="urn:microsoft.com/office/officeart/2018/2/layout/IconVerticalSolidList"/>
    <dgm:cxn modelId="{5312D8A8-B2E0-4876-969C-301FCC9CDFEA}" srcId="{EB2D309D-C54F-4A24-BCDF-9F94104C0CAB}" destId="{5C1FDA6A-A02B-414E-8158-37A1036C4175}" srcOrd="0" destOrd="0" parTransId="{6CA27A08-4AED-4985-8A09-33400C20447B}" sibTransId="{0E4B3262-366A-4C45-8CCB-BAB89DECDDCE}"/>
    <dgm:cxn modelId="{8D1EFEC2-9531-44E3-9614-054FB6385610}" srcId="{EB2D309D-C54F-4A24-BCDF-9F94104C0CAB}" destId="{232CBC93-6620-4D3A-A263-B6809DBC7903}" srcOrd="4" destOrd="0" parTransId="{962BABE1-37B3-4F04-8A90-FCC137885018}" sibTransId="{7699CFF8-C52B-4869-A553-AA98FD8E404E}"/>
    <dgm:cxn modelId="{56CE37D6-E138-48B6-A090-308077B39A57}" srcId="{EB2D309D-C54F-4A24-BCDF-9F94104C0CAB}" destId="{AC9EDC1F-83A5-42D0-B14A-C09B554F09C1}" srcOrd="2" destOrd="0" parTransId="{4838048F-2D59-4201-BD06-3F532D811122}" sibTransId="{E3255362-DE89-40E6-AFB3-B2AE47548C54}"/>
    <dgm:cxn modelId="{FC9F48D6-F979-49EC-9874-F8ACFE3AB12F}" srcId="{EB2D309D-C54F-4A24-BCDF-9F94104C0CAB}" destId="{ACBF4619-83F3-4C9C-A496-91ECC101A092}" srcOrd="1" destOrd="0" parTransId="{534E3C1A-002F-476B-9291-7D04378ED68A}" sibTransId="{96F400EB-7535-4E6D-B8C4-06B8082D8620}"/>
    <dgm:cxn modelId="{64A7A8F9-1ECF-4AB8-9159-25CD185FD67C}" type="presOf" srcId="{EB2D309D-C54F-4A24-BCDF-9F94104C0CAB}" destId="{5A059CD7-012F-425F-8AE9-4D253E5E449D}" srcOrd="0" destOrd="0" presId="urn:microsoft.com/office/officeart/2018/2/layout/IconVerticalSolidList"/>
    <dgm:cxn modelId="{2636F993-ABDA-4CD4-AB7A-A456487BA127}" type="presParOf" srcId="{5A059CD7-012F-425F-8AE9-4D253E5E449D}" destId="{7791D6F9-C8AD-451D-9E46-31F748A767F9}" srcOrd="0" destOrd="0" presId="urn:microsoft.com/office/officeart/2018/2/layout/IconVerticalSolidList"/>
    <dgm:cxn modelId="{7192572A-27CF-4F93-B259-67D69E6EE791}" type="presParOf" srcId="{7791D6F9-C8AD-451D-9E46-31F748A767F9}" destId="{06BA5C85-1927-4650-99FF-B7E201DB0AB6}" srcOrd="0" destOrd="0" presId="urn:microsoft.com/office/officeart/2018/2/layout/IconVerticalSolidList"/>
    <dgm:cxn modelId="{D260F139-B70D-48CD-86A7-B58CF39EF031}" type="presParOf" srcId="{7791D6F9-C8AD-451D-9E46-31F748A767F9}" destId="{53C1F744-D656-4E9C-9CB0-8733221D6143}" srcOrd="1" destOrd="0" presId="urn:microsoft.com/office/officeart/2018/2/layout/IconVerticalSolidList"/>
    <dgm:cxn modelId="{68565EC9-05A4-41F6-AEF1-274EA1268A16}" type="presParOf" srcId="{7791D6F9-C8AD-451D-9E46-31F748A767F9}" destId="{96E1836F-4F2E-45D4-9674-3ACCF4A76804}" srcOrd="2" destOrd="0" presId="urn:microsoft.com/office/officeart/2018/2/layout/IconVerticalSolidList"/>
    <dgm:cxn modelId="{1F5DBC71-83FC-4AD4-99BE-53BA7E30D547}" type="presParOf" srcId="{7791D6F9-C8AD-451D-9E46-31F748A767F9}" destId="{130FBE62-A747-4155-A5CA-79C3DAFD04E6}" srcOrd="3" destOrd="0" presId="urn:microsoft.com/office/officeart/2018/2/layout/IconVerticalSolidList"/>
    <dgm:cxn modelId="{3BE98D81-6D8A-4801-86E8-7761F1F908EE}" type="presParOf" srcId="{5A059CD7-012F-425F-8AE9-4D253E5E449D}" destId="{5912453B-EA54-4DF1-B9E0-009AFA3155B1}" srcOrd="1" destOrd="0" presId="urn:microsoft.com/office/officeart/2018/2/layout/IconVerticalSolidList"/>
    <dgm:cxn modelId="{11B5BB24-3999-4DE4-8283-7107139A5B0C}" type="presParOf" srcId="{5A059CD7-012F-425F-8AE9-4D253E5E449D}" destId="{A69388AF-1160-4C1B-919F-9E38EFA33F9F}" srcOrd="2" destOrd="0" presId="urn:microsoft.com/office/officeart/2018/2/layout/IconVerticalSolidList"/>
    <dgm:cxn modelId="{791BB136-12EE-4256-A959-22BB9D2FD7D4}" type="presParOf" srcId="{A69388AF-1160-4C1B-919F-9E38EFA33F9F}" destId="{EAD6048E-2D53-4127-A2E4-69FE94EFA80D}" srcOrd="0" destOrd="0" presId="urn:microsoft.com/office/officeart/2018/2/layout/IconVerticalSolidList"/>
    <dgm:cxn modelId="{521D68AD-524F-47C7-AE83-03363D6F3085}" type="presParOf" srcId="{A69388AF-1160-4C1B-919F-9E38EFA33F9F}" destId="{59F5D252-8E0A-4BEE-86E9-23114C1CBEE1}" srcOrd="1" destOrd="0" presId="urn:microsoft.com/office/officeart/2018/2/layout/IconVerticalSolidList"/>
    <dgm:cxn modelId="{8FC314A6-AEBA-46E8-BC9A-14CD19CAD50B}" type="presParOf" srcId="{A69388AF-1160-4C1B-919F-9E38EFA33F9F}" destId="{E5BBD9B4-EA57-4FAE-A411-BC95812E9550}" srcOrd="2" destOrd="0" presId="urn:microsoft.com/office/officeart/2018/2/layout/IconVerticalSolidList"/>
    <dgm:cxn modelId="{1987B51C-FBEE-4094-B9D3-FBEC47059DC4}" type="presParOf" srcId="{A69388AF-1160-4C1B-919F-9E38EFA33F9F}" destId="{E4779FDC-F859-415F-8789-71C260F16DA8}" srcOrd="3" destOrd="0" presId="urn:microsoft.com/office/officeart/2018/2/layout/IconVerticalSolidList"/>
    <dgm:cxn modelId="{8D2B8326-68FF-46D1-9852-EDB384DE67D3}" type="presParOf" srcId="{5A059CD7-012F-425F-8AE9-4D253E5E449D}" destId="{58B325EC-2B21-4F45-A01B-2E32439772FF}" srcOrd="3" destOrd="0" presId="urn:microsoft.com/office/officeart/2018/2/layout/IconVerticalSolidList"/>
    <dgm:cxn modelId="{36E1EDFA-BB8C-4A64-9E47-3C071B8BB889}" type="presParOf" srcId="{5A059CD7-012F-425F-8AE9-4D253E5E449D}" destId="{2AF24E0C-CF76-4248-AC58-B35865ECE43C}" srcOrd="4" destOrd="0" presId="urn:microsoft.com/office/officeart/2018/2/layout/IconVerticalSolidList"/>
    <dgm:cxn modelId="{B57F6415-BF9C-4902-9E19-E1FF82847D40}" type="presParOf" srcId="{2AF24E0C-CF76-4248-AC58-B35865ECE43C}" destId="{66DB9ADD-CE88-407A-9FA8-255E18FE52C6}" srcOrd="0" destOrd="0" presId="urn:microsoft.com/office/officeart/2018/2/layout/IconVerticalSolidList"/>
    <dgm:cxn modelId="{F9718032-CBEF-48FB-A6FC-4B4024F408ED}" type="presParOf" srcId="{2AF24E0C-CF76-4248-AC58-B35865ECE43C}" destId="{9B3B0938-CCC7-430D-A042-BE0E1B19977E}" srcOrd="1" destOrd="0" presId="urn:microsoft.com/office/officeart/2018/2/layout/IconVerticalSolidList"/>
    <dgm:cxn modelId="{58CE36FA-3DA9-4239-8544-CF198C2FDD1F}" type="presParOf" srcId="{2AF24E0C-CF76-4248-AC58-B35865ECE43C}" destId="{B55FE6DF-7D4E-403C-8595-EFF34D77FCC1}" srcOrd="2" destOrd="0" presId="urn:microsoft.com/office/officeart/2018/2/layout/IconVerticalSolidList"/>
    <dgm:cxn modelId="{2209F190-BF55-43E2-8871-A4B7DFED4546}" type="presParOf" srcId="{2AF24E0C-CF76-4248-AC58-B35865ECE43C}" destId="{A15F9406-1933-460F-8070-077964DF155C}" srcOrd="3" destOrd="0" presId="urn:microsoft.com/office/officeart/2018/2/layout/IconVerticalSolidList"/>
    <dgm:cxn modelId="{CE4E3431-ED6A-4E0F-845C-82418EC05169}" type="presParOf" srcId="{5A059CD7-012F-425F-8AE9-4D253E5E449D}" destId="{E9665091-0D0D-45F2-B9C2-E0AAB8592CF3}" srcOrd="5" destOrd="0" presId="urn:microsoft.com/office/officeart/2018/2/layout/IconVerticalSolidList"/>
    <dgm:cxn modelId="{3FCD4833-FDE0-4394-8444-582DFBB5FCF1}" type="presParOf" srcId="{5A059CD7-012F-425F-8AE9-4D253E5E449D}" destId="{1740CDA8-D23B-4558-A891-9E56DE98437C}" srcOrd="6" destOrd="0" presId="urn:microsoft.com/office/officeart/2018/2/layout/IconVerticalSolidList"/>
    <dgm:cxn modelId="{B1F9C02F-3B6C-48E7-BDC0-10890C844DD1}" type="presParOf" srcId="{1740CDA8-D23B-4558-A891-9E56DE98437C}" destId="{0639BCD2-186A-405D-8863-3FE5B451F155}" srcOrd="0" destOrd="0" presId="urn:microsoft.com/office/officeart/2018/2/layout/IconVerticalSolidList"/>
    <dgm:cxn modelId="{2620CDCA-9852-4E7F-BBD5-33B14119D7BB}" type="presParOf" srcId="{1740CDA8-D23B-4558-A891-9E56DE98437C}" destId="{84D8E3E4-779F-4522-93D0-C763C3EF4B54}" srcOrd="1" destOrd="0" presId="urn:microsoft.com/office/officeart/2018/2/layout/IconVerticalSolidList"/>
    <dgm:cxn modelId="{C11A1AAE-2F3E-421D-ADF6-046B356B0A14}" type="presParOf" srcId="{1740CDA8-D23B-4558-A891-9E56DE98437C}" destId="{7AC17DF6-895A-439A-AD7C-86804C2D7896}" srcOrd="2" destOrd="0" presId="urn:microsoft.com/office/officeart/2018/2/layout/IconVerticalSolidList"/>
    <dgm:cxn modelId="{6C6E728D-6164-40D3-A01C-D5849D9AF6AF}" type="presParOf" srcId="{1740CDA8-D23B-4558-A891-9E56DE98437C}" destId="{65A8E6BF-4529-4DCA-8F51-1986810F8018}" srcOrd="3" destOrd="0" presId="urn:microsoft.com/office/officeart/2018/2/layout/IconVerticalSolidList"/>
    <dgm:cxn modelId="{08175647-F2D6-46DA-9725-7D511780406B}" type="presParOf" srcId="{5A059CD7-012F-425F-8AE9-4D253E5E449D}" destId="{7991480D-93A4-4683-BF88-F5E4C3B24244}" srcOrd="7" destOrd="0" presId="urn:microsoft.com/office/officeart/2018/2/layout/IconVerticalSolidList"/>
    <dgm:cxn modelId="{024283F6-5D5C-42A2-A1BD-63C848780D61}" type="presParOf" srcId="{5A059CD7-012F-425F-8AE9-4D253E5E449D}" destId="{E66AFCC9-2FC9-46B3-9EA2-7AE716E72546}" srcOrd="8" destOrd="0" presId="urn:microsoft.com/office/officeart/2018/2/layout/IconVerticalSolidList"/>
    <dgm:cxn modelId="{AC6091F9-D1F8-4FB7-8CAA-BE99300AC717}" type="presParOf" srcId="{E66AFCC9-2FC9-46B3-9EA2-7AE716E72546}" destId="{C9DE9BEE-2644-488A-A47A-F1123F0C29C4}" srcOrd="0" destOrd="0" presId="urn:microsoft.com/office/officeart/2018/2/layout/IconVerticalSolidList"/>
    <dgm:cxn modelId="{CC748985-EBD8-4602-9D4B-3C5FB989F3AD}" type="presParOf" srcId="{E66AFCC9-2FC9-46B3-9EA2-7AE716E72546}" destId="{0C08AFF5-CA7F-4CF3-9E12-0D12ED7326C1}" srcOrd="1" destOrd="0" presId="urn:microsoft.com/office/officeart/2018/2/layout/IconVerticalSolidList"/>
    <dgm:cxn modelId="{98A9E695-ED84-4453-8B1A-EDE4EB2FC079}" type="presParOf" srcId="{E66AFCC9-2FC9-46B3-9EA2-7AE716E72546}" destId="{0DBF3158-32F7-4917-A7B2-B706AA3C73CC}" srcOrd="2" destOrd="0" presId="urn:microsoft.com/office/officeart/2018/2/layout/IconVerticalSolidList"/>
    <dgm:cxn modelId="{706A1A49-4091-4185-8FEB-9261532CCDFC}" type="presParOf" srcId="{E66AFCC9-2FC9-46B3-9EA2-7AE716E72546}" destId="{FE7C1F89-06E0-44B5-BB87-873CA1BCB2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7450D2-8F47-48B0-916D-159BB41AA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0599CD-C00F-4A93-A75E-BDD21863666A}">
      <dgm:prSet custT="1"/>
      <dgm:spPr/>
      <dgm:t>
        <a:bodyPr/>
        <a:lstStyle/>
        <a:p>
          <a:r>
            <a:rPr lang="pt-PT" sz="1800"/>
            <a:t>envolvimento dos alunos com a escola</a:t>
          </a:r>
          <a:endParaRPr lang="en-US" sz="1800"/>
        </a:p>
      </dgm:t>
    </dgm:pt>
    <dgm:pt modelId="{EB7C5662-E13F-445D-8855-5001074E3922}" type="parTrans" cxnId="{C02E77E5-3844-4633-9FD1-7F05A7781377}">
      <dgm:prSet/>
      <dgm:spPr/>
      <dgm:t>
        <a:bodyPr/>
        <a:lstStyle/>
        <a:p>
          <a:endParaRPr lang="en-US" sz="1800"/>
        </a:p>
      </dgm:t>
    </dgm:pt>
    <dgm:pt modelId="{71121D9A-0644-43EF-89D5-D741E6064D45}" type="sibTrans" cxnId="{C02E77E5-3844-4633-9FD1-7F05A7781377}">
      <dgm:prSet/>
      <dgm:spPr/>
      <dgm:t>
        <a:bodyPr/>
        <a:lstStyle/>
        <a:p>
          <a:endParaRPr lang="en-US" sz="1800"/>
        </a:p>
      </dgm:t>
    </dgm:pt>
    <dgm:pt modelId="{10B6A845-242A-452D-84ED-50AF9DBB0709}">
      <dgm:prSet custT="1"/>
      <dgm:spPr/>
      <dgm:t>
        <a:bodyPr/>
        <a:lstStyle/>
        <a:p>
          <a:r>
            <a:rPr lang="pt-PT" sz="1800"/>
            <a:t>competências sócio emocionais </a:t>
          </a:r>
          <a:endParaRPr lang="en-US" sz="1800"/>
        </a:p>
      </dgm:t>
    </dgm:pt>
    <dgm:pt modelId="{9A72CF10-CC65-4275-9B00-F1FC952D8CCE}" type="parTrans" cxnId="{1D60DFF3-62ED-4356-8684-CA99B88143AA}">
      <dgm:prSet/>
      <dgm:spPr/>
      <dgm:t>
        <a:bodyPr/>
        <a:lstStyle/>
        <a:p>
          <a:endParaRPr lang="en-US" sz="1800"/>
        </a:p>
      </dgm:t>
    </dgm:pt>
    <dgm:pt modelId="{32E281EA-B52C-48AF-98F5-8564AC78F1B5}" type="sibTrans" cxnId="{1D60DFF3-62ED-4356-8684-CA99B88143AA}">
      <dgm:prSet/>
      <dgm:spPr/>
      <dgm:t>
        <a:bodyPr/>
        <a:lstStyle/>
        <a:p>
          <a:endParaRPr lang="en-US" sz="1800"/>
        </a:p>
      </dgm:t>
    </dgm:pt>
    <dgm:pt modelId="{DD838E54-226B-45DE-B5EE-496514D011A8}">
      <dgm:prSet custT="1"/>
      <dgm:spPr/>
      <dgm:t>
        <a:bodyPr/>
        <a:lstStyle/>
        <a:p>
          <a:r>
            <a:rPr lang="pt-PT" sz="1800" dirty="0"/>
            <a:t>bem-estar</a:t>
          </a:r>
          <a:endParaRPr lang="en-US" sz="1800" dirty="0"/>
        </a:p>
      </dgm:t>
    </dgm:pt>
    <dgm:pt modelId="{6D16DB33-E0DC-49BE-B1E2-E0FA6DCE0C91}" type="parTrans" cxnId="{F84E3DFC-DA3A-4BB3-B209-3349D8445078}">
      <dgm:prSet/>
      <dgm:spPr/>
      <dgm:t>
        <a:bodyPr/>
        <a:lstStyle/>
        <a:p>
          <a:endParaRPr lang="en-US" sz="1800"/>
        </a:p>
      </dgm:t>
    </dgm:pt>
    <dgm:pt modelId="{9D214E03-1DD4-4840-801C-F2FF100BBEF7}" type="sibTrans" cxnId="{F84E3DFC-DA3A-4BB3-B209-3349D8445078}">
      <dgm:prSet/>
      <dgm:spPr/>
      <dgm:t>
        <a:bodyPr/>
        <a:lstStyle/>
        <a:p>
          <a:endParaRPr lang="en-US" sz="1800"/>
        </a:p>
      </dgm:t>
    </dgm:pt>
    <dgm:pt modelId="{B8A2F957-AEC1-40E4-A6EF-FC93AF90BDF7}" type="pres">
      <dgm:prSet presAssocID="{A17450D2-8F47-48B0-916D-159BB41AA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608D9F-EEB1-4044-82E0-1E2017FD304B}" type="pres">
      <dgm:prSet presAssocID="{090599CD-C00F-4A93-A75E-BDD21863666A}" presName="hierRoot1" presStyleCnt="0"/>
      <dgm:spPr/>
    </dgm:pt>
    <dgm:pt modelId="{09CC15D8-5941-409D-9D5A-3778741EBBAC}" type="pres">
      <dgm:prSet presAssocID="{090599CD-C00F-4A93-A75E-BDD21863666A}" presName="composite" presStyleCnt="0"/>
      <dgm:spPr/>
    </dgm:pt>
    <dgm:pt modelId="{EDD870E4-BEE0-4CB1-AA59-D99195D3B8BA}" type="pres">
      <dgm:prSet presAssocID="{090599CD-C00F-4A93-A75E-BDD21863666A}" presName="background" presStyleLbl="node0" presStyleIdx="0" presStyleCnt="3"/>
      <dgm:spPr/>
    </dgm:pt>
    <dgm:pt modelId="{278FDF49-9C10-4E82-AEC2-D39B48C0BC4C}" type="pres">
      <dgm:prSet presAssocID="{090599CD-C00F-4A93-A75E-BDD21863666A}" presName="text" presStyleLbl="fgAcc0" presStyleIdx="0" presStyleCnt="3">
        <dgm:presLayoutVars>
          <dgm:chPref val="3"/>
        </dgm:presLayoutVars>
      </dgm:prSet>
      <dgm:spPr/>
    </dgm:pt>
    <dgm:pt modelId="{E0E2233A-D24B-48B6-A0B0-4C3842F40DE9}" type="pres">
      <dgm:prSet presAssocID="{090599CD-C00F-4A93-A75E-BDD21863666A}" presName="hierChild2" presStyleCnt="0"/>
      <dgm:spPr/>
    </dgm:pt>
    <dgm:pt modelId="{6F1DA1A1-3F0F-4023-B1BD-B1D5133B0457}" type="pres">
      <dgm:prSet presAssocID="{10B6A845-242A-452D-84ED-50AF9DBB0709}" presName="hierRoot1" presStyleCnt="0"/>
      <dgm:spPr/>
    </dgm:pt>
    <dgm:pt modelId="{85C83365-B89C-4AB9-8683-9B817CFAA607}" type="pres">
      <dgm:prSet presAssocID="{10B6A845-242A-452D-84ED-50AF9DBB0709}" presName="composite" presStyleCnt="0"/>
      <dgm:spPr/>
    </dgm:pt>
    <dgm:pt modelId="{83A1F710-6AB5-4459-83BF-9FD93B6B84C8}" type="pres">
      <dgm:prSet presAssocID="{10B6A845-242A-452D-84ED-50AF9DBB0709}" presName="background" presStyleLbl="node0" presStyleIdx="1" presStyleCnt="3"/>
      <dgm:spPr/>
    </dgm:pt>
    <dgm:pt modelId="{91603B27-1C4B-439B-87D7-06D2D0EA1AF3}" type="pres">
      <dgm:prSet presAssocID="{10B6A845-242A-452D-84ED-50AF9DBB0709}" presName="text" presStyleLbl="fgAcc0" presStyleIdx="1" presStyleCnt="3">
        <dgm:presLayoutVars>
          <dgm:chPref val="3"/>
        </dgm:presLayoutVars>
      </dgm:prSet>
      <dgm:spPr/>
    </dgm:pt>
    <dgm:pt modelId="{C5319874-0967-4BB4-B24C-3D8EB581FDE7}" type="pres">
      <dgm:prSet presAssocID="{10B6A845-242A-452D-84ED-50AF9DBB0709}" presName="hierChild2" presStyleCnt="0"/>
      <dgm:spPr/>
    </dgm:pt>
    <dgm:pt modelId="{8D81B2A7-1FE0-40D1-8E24-E7E0D7E72F65}" type="pres">
      <dgm:prSet presAssocID="{DD838E54-226B-45DE-B5EE-496514D011A8}" presName="hierRoot1" presStyleCnt="0"/>
      <dgm:spPr/>
    </dgm:pt>
    <dgm:pt modelId="{C0F9B705-5F7E-4331-9A7B-FE44F28F0C14}" type="pres">
      <dgm:prSet presAssocID="{DD838E54-226B-45DE-B5EE-496514D011A8}" presName="composite" presStyleCnt="0"/>
      <dgm:spPr/>
    </dgm:pt>
    <dgm:pt modelId="{802182B0-A764-49CE-A064-2592231D3C29}" type="pres">
      <dgm:prSet presAssocID="{DD838E54-226B-45DE-B5EE-496514D011A8}" presName="background" presStyleLbl="node0" presStyleIdx="2" presStyleCnt="3"/>
      <dgm:spPr/>
    </dgm:pt>
    <dgm:pt modelId="{E98F72B1-975F-44C8-AE61-41B07CE6A893}" type="pres">
      <dgm:prSet presAssocID="{DD838E54-226B-45DE-B5EE-496514D011A8}" presName="text" presStyleLbl="fgAcc0" presStyleIdx="2" presStyleCnt="3">
        <dgm:presLayoutVars>
          <dgm:chPref val="3"/>
        </dgm:presLayoutVars>
      </dgm:prSet>
      <dgm:spPr/>
    </dgm:pt>
    <dgm:pt modelId="{B94038A8-D8F2-4534-B7A2-B26C37205625}" type="pres">
      <dgm:prSet presAssocID="{DD838E54-226B-45DE-B5EE-496514D011A8}" presName="hierChild2" presStyleCnt="0"/>
      <dgm:spPr/>
    </dgm:pt>
  </dgm:ptLst>
  <dgm:cxnLst>
    <dgm:cxn modelId="{18D7E033-C295-448C-BE68-0C5ABA399DD8}" type="presOf" srcId="{A17450D2-8F47-48B0-916D-159BB41AA1CA}" destId="{B8A2F957-AEC1-40E4-A6EF-FC93AF90BDF7}" srcOrd="0" destOrd="0" presId="urn:microsoft.com/office/officeart/2005/8/layout/hierarchy1"/>
    <dgm:cxn modelId="{7144014B-2A93-48D1-8B2B-0ACBFE4B1612}" type="presOf" srcId="{090599CD-C00F-4A93-A75E-BDD21863666A}" destId="{278FDF49-9C10-4E82-AEC2-D39B48C0BC4C}" srcOrd="0" destOrd="0" presId="urn:microsoft.com/office/officeart/2005/8/layout/hierarchy1"/>
    <dgm:cxn modelId="{1730B851-E1CC-425E-BD5D-3D2D10762E6C}" type="presOf" srcId="{DD838E54-226B-45DE-B5EE-496514D011A8}" destId="{E98F72B1-975F-44C8-AE61-41B07CE6A893}" srcOrd="0" destOrd="0" presId="urn:microsoft.com/office/officeart/2005/8/layout/hierarchy1"/>
    <dgm:cxn modelId="{6B2BFC55-11EB-4196-AAD1-7CD90068A0AA}" type="presOf" srcId="{10B6A845-242A-452D-84ED-50AF9DBB0709}" destId="{91603B27-1C4B-439B-87D7-06D2D0EA1AF3}" srcOrd="0" destOrd="0" presId="urn:microsoft.com/office/officeart/2005/8/layout/hierarchy1"/>
    <dgm:cxn modelId="{C02E77E5-3844-4633-9FD1-7F05A7781377}" srcId="{A17450D2-8F47-48B0-916D-159BB41AA1CA}" destId="{090599CD-C00F-4A93-A75E-BDD21863666A}" srcOrd="0" destOrd="0" parTransId="{EB7C5662-E13F-445D-8855-5001074E3922}" sibTransId="{71121D9A-0644-43EF-89D5-D741E6064D45}"/>
    <dgm:cxn modelId="{1D60DFF3-62ED-4356-8684-CA99B88143AA}" srcId="{A17450D2-8F47-48B0-916D-159BB41AA1CA}" destId="{10B6A845-242A-452D-84ED-50AF9DBB0709}" srcOrd="1" destOrd="0" parTransId="{9A72CF10-CC65-4275-9B00-F1FC952D8CCE}" sibTransId="{32E281EA-B52C-48AF-98F5-8564AC78F1B5}"/>
    <dgm:cxn modelId="{F84E3DFC-DA3A-4BB3-B209-3349D8445078}" srcId="{A17450D2-8F47-48B0-916D-159BB41AA1CA}" destId="{DD838E54-226B-45DE-B5EE-496514D011A8}" srcOrd="2" destOrd="0" parTransId="{6D16DB33-E0DC-49BE-B1E2-E0FA6DCE0C91}" sibTransId="{9D214E03-1DD4-4840-801C-F2FF100BBEF7}"/>
    <dgm:cxn modelId="{3F75252B-2324-44BF-BABA-CDCC16B8D9E2}" type="presParOf" srcId="{B8A2F957-AEC1-40E4-A6EF-FC93AF90BDF7}" destId="{68608D9F-EEB1-4044-82E0-1E2017FD304B}" srcOrd="0" destOrd="0" presId="urn:microsoft.com/office/officeart/2005/8/layout/hierarchy1"/>
    <dgm:cxn modelId="{1D9837EB-7835-4324-8F48-454FCEFABDEB}" type="presParOf" srcId="{68608D9F-EEB1-4044-82E0-1E2017FD304B}" destId="{09CC15D8-5941-409D-9D5A-3778741EBBAC}" srcOrd="0" destOrd="0" presId="urn:microsoft.com/office/officeart/2005/8/layout/hierarchy1"/>
    <dgm:cxn modelId="{FFA00467-1225-4C8B-B728-72B0763A3973}" type="presParOf" srcId="{09CC15D8-5941-409D-9D5A-3778741EBBAC}" destId="{EDD870E4-BEE0-4CB1-AA59-D99195D3B8BA}" srcOrd="0" destOrd="0" presId="urn:microsoft.com/office/officeart/2005/8/layout/hierarchy1"/>
    <dgm:cxn modelId="{C87EE893-60F2-4A24-ACA8-3884F959A6A1}" type="presParOf" srcId="{09CC15D8-5941-409D-9D5A-3778741EBBAC}" destId="{278FDF49-9C10-4E82-AEC2-D39B48C0BC4C}" srcOrd="1" destOrd="0" presId="urn:microsoft.com/office/officeart/2005/8/layout/hierarchy1"/>
    <dgm:cxn modelId="{68B0544F-F05E-4B31-9F4E-6EC237E83202}" type="presParOf" srcId="{68608D9F-EEB1-4044-82E0-1E2017FD304B}" destId="{E0E2233A-D24B-48B6-A0B0-4C3842F40DE9}" srcOrd="1" destOrd="0" presId="urn:microsoft.com/office/officeart/2005/8/layout/hierarchy1"/>
    <dgm:cxn modelId="{BFCB79CE-5D25-4A3C-A24A-A572AF57FF2E}" type="presParOf" srcId="{B8A2F957-AEC1-40E4-A6EF-FC93AF90BDF7}" destId="{6F1DA1A1-3F0F-4023-B1BD-B1D5133B0457}" srcOrd="1" destOrd="0" presId="urn:microsoft.com/office/officeart/2005/8/layout/hierarchy1"/>
    <dgm:cxn modelId="{698229CD-0DB1-4335-B7FA-556B77286B03}" type="presParOf" srcId="{6F1DA1A1-3F0F-4023-B1BD-B1D5133B0457}" destId="{85C83365-B89C-4AB9-8683-9B817CFAA607}" srcOrd="0" destOrd="0" presId="urn:microsoft.com/office/officeart/2005/8/layout/hierarchy1"/>
    <dgm:cxn modelId="{59EDD5F4-99B5-4806-ADBF-08CDC3050A7B}" type="presParOf" srcId="{85C83365-B89C-4AB9-8683-9B817CFAA607}" destId="{83A1F710-6AB5-4459-83BF-9FD93B6B84C8}" srcOrd="0" destOrd="0" presId="urn:microsoft.com/office/officeart/2005/8/layout/hierarchy1"/>
    <dgm:cxn modelId="{2C3FB690-4D7B-4B80-AD65-6E86FF9DF49B}" type="presParOf" srcId="{85C83365-B89C-4AB9-8683-9B817CFAA607}" destId="{91603B27-1C4B-439B-87D7-06D2D0EA1AF3}" srcOrd="1" destOrd="0" presId="urn:microsoft.com/office/officeart/2005/8/layout/hierarchy1"/>
    <dgm:cxn modelId="{386D62D6-052C-4559-847D-A4B87F408878}" type="presParOf" srcId="{6F1DA1A1-3F0F-4023-B1BD-B1D5133B0457}" destId="{C5319874-0967-4BB4-B24C-3D8EB581FDE7}" srcOrd="1" destOrd="0" presId="urn:microsoft.com/office/officeart/2005/8/layout/hierarchy1"/>
    <dgm:cxn modelId="{3B4B232F-5084-47D5-AAD7-81E90F49DBC8}" type="presParOf" srcId="{B8A2F957-AEC1-40E4-A6EF-FC93AF90BDF7}" destId="{8D81B2A7-1FE0-40D1-8E24-E7E0D7E72F65}" srcOrd="2" destOrd="0" presId="urn:microsoft.com/office/officeart/2005/8/layout/hierarchy1"/>
    <dgm:cxn modelId="{5CC676FA-90E8-41E0-8668-94CC671756CF}" type="presParOf" srcId="{8D81B2A7-1FE0-40D1-8E24-E7E0D7E72F65}" destId="{C0F9B705-5F7E-4331-9A7B-FE44F28F0C14}" srcOrd="0" destOrd="0" presId="urn:microsoft.com/office/officeart/2005/8/layout/hierarchy1"/>
    <dgm:cxn modelId="{9AC41238-7D21-4840-B3D9-16B8ADEB8E0A}" type="presParOf" srcId="{C0F9B705-5F7E-4331-9A7B-FE44F28F0C14}" destId="{802182B0-A764-49CE-A064-2592231D3C29}" srcOrd="0" destOrd="0" presId="urn:microsoft.com/office/officeart/2005/8/layout/hierarchy1"/>
    <dgm:cxn modelId="{3876FD59-AA7E-4E2D-A311-1885B03655BD}" type="presParOf" srcId="{C0F9B705-5F7E-4331-9A7B-FE44F28F0C14}" destId="{E98F72B1-975F-44C8-AE61-41B07CE6A893}" srcOrd="1" destOrd="0" presId="urn:microsoft.com/office/officeart/2005/8/layout/hierarchy1"/>
    <dgm:cxn modelId="{6E2B30F6-4DF1-4101-9D21-36640678B313}" type="presParOf" srcId="{8D81B2A7-1FE0-40D1-8E24-E7E0D7E72F65}" destId="{B94038A8-D8F2-4534-B7A2-B26C372056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207231-F7D5-497D-A8C7-C37622CE87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662011-F0D2-44BF-822A-C520847FFE94}">
      <dgm:prSet/>
      <dgm:spPr/>
      <dgm:t>
        <a:bodyPr/>
        <a:lstStyle/>
        <a:p>
          <a:r>
            <a:rPr lang="pt-PT" b="1"/>
            <a:t>1. Envolvimento dos alunos com a escola</a:t>
          </a:r>
          <a:endParaRPr lang="en-US"/>
        </a:p>
      </dgm:t>
    </dgm:pt>
    <dgm:pt modelId="{4417B7BD-5EBD-44A2-8E1B-62844D3E34EB}" type="parTrans" cxnId="{3047D0C4-8F16-4CE8-9F8D-B351723486F1}">
      <dgm:prSet/>
      <dgm:spPr/>
      <dgm:t>
        <a:bodyPr/>
        <a:lstStyle/>
        <a:p>
          <a:endParaRPr lang="en-US"/>
        </a:p>
      </dgm:t>
    </dgm:pt>
    <dgm:pt modelId="{E3270CE8-763E-4086-B34A-47EA7B40CD13}" type="sibTrans" cxnId="{3047D0C4-8F16-4CE8-9F8D-B351723486F1}">
      <dgm:prSet/>
      <dgm:spPr/>
      <dgm:t>
        <a:bodyPr/>
        <a:lstStyle/>
        <a:p>
          <a:endParaRPr lang="en-US"/>
        </a:p>
      </dgm:t>
    </dgm:pt>
    <dgm:pt modelId="{4E765ABB-D59B-4B7A-95EC-8258974761BE}">
      <dgm:prSet/>
      <dgm:spPr/>
      <dgm:t>
        <a:bodyPr/>
        <a:lstStyle/>
        <a:p>
          <a:r>
            <a:rPr lang="pt-PT" dirty="0"/>
            <a:t>Alunos engajados participam ativamente das aulas, interagem com professores e colegas e desenvolvem um sentido de pertença à escola.</a:t>
          </a:r>
          <a:endParaRPr lang="en-US" dirty="0"/>
        </a:p>
      </dgm:t>
    </dgm:pt>
    <dgm:pt modelId="{1105FBF3-813B-4D3B-B18D-961804A10F6F}" type="parTrans" cxnId="{06E4A414-8ECD-4BF3-9257-5C3396D5D67C}">
      <dgm:prSet/>
      <dgm:spPr/>
      <dgm:t>
        <a:bodyPr/>
        <a:lstStyle/>
        <a:p>
          <a:endParaRPr lang="en-US"/>
        </a:p>
      </dgm:t>
    </dgm:pt>
    <dgm:pt modelId="{61728D8A-2F50-4A98-BFBF-1075584E200A}" type="sibTrans" cxnId="{06E4A414-8ECD-4BF3-9257-5C3396D5D67C}">
      <dgm:prSet/>
      <dgm:spPr/>
      <dgm:t>
        <a:bodyPr/>
        <a:lstStyle/>
        <a:p>
          <a:endParaRPr lang="en-US"/>
        </a:p>
      </dgm:t>
    </dgm:pt>
    <dgm:pt modelId="{5C3F0ED5-5EB2-4DA7-A79A-74077D5B43E0}">
      <dgm:prSet/>
      <dgm:spPr/>
      <dgm:t>
        <a:bodyPr/>
        <a:lstStyle/>
        <a:p>
          <a:r>
            <a:rPr lang="pt-PT" dirty="0"/>
            <a:t>Esse envolvimento melhora o desempenho académico e reduz comportamentos de risco, como evasão escolar.</a:t>
          </a:r>
          <a:endParaRPr lang="en-US" dirty="0"/>
        </a:p>
      </dgm:t>
    </dgm:pt>
    <dgm:pt modelId="{6C013979-B18F-4082-BEA2-ABCB23806162}" type="parTrans" cxnId="{BB4F19AE-7C13-45BC-B2A6-D2FB4ED06879}">
      <dgm:prSet/>
      <dgm:spPr/>
      <dgm:t>
        <a:bodyPr/>
        <a:lstStyle/>
        <a:p>
          <a:endParaRPr lang="en-US"/>
        </a:p>
      </dgm:t>
    </dgm:pt>
    <dgm:pt modelId="{E83B9133-EE40-43BB-965A-D79437D7C073}" type="sibTrans" cxnId="{BB4F19AE-7C13-45BC-B2A6-D2FB4ED06879}">
      <dgm:prSet/>
      <dgm:spPr/>
      <dgm:t>
        <a:bodyPr/>
        <a:lstStyle/>
        <a:p>
          <a:endParaRPr lang="en-US"/>
        </a:p>
      </dgm:t>
    </dgm:pt>
    <dgm:pt modelId="{F6C72617-4A50-4F4F-8596-78CCC0A14227}">
      <dgm:prSet/>
      <dgm:spPr/>
      <dgm:t>
        <a:bodyPr/>
        <a:lstStyle/>
        <a:p>
          <a:r>
            <a:rPr lang="pt-PT" b="1"/>
            <a:t>2. Competências Socioemocionais</a:t>
          </a:r>
          <a:endParaRPr lang="en-US"/>
        </a:p>
      </dgm:t>
    </dgm:pt>
    <dgm:pt modelId="{99070E91-967B-4384-ABA0-B10D5F224831}" type="parTrans" cxnId="{6EBEF439-B5EC-4DBC-86FA-9F9D920B616E}">
      <dgm:prSet/>
      <dgm:spPr/>
      <dgm:t>
        <a:bodyPr/>
        <a:lstStyle/>
        <a:p>
          <a:endParaRPr lang="en-US"/>
        </a:p>
      </dgm:t>
    </dgm:pt>
    <dgm:pt modelId="{22E225F8-DC26-46C4-927C-80A0748B8B20}" type="sibTrans" cxnId="{6EBEF439-B5EC-4DBC-86FA-9F9D920B616E}">
      <dgm:prSet/>
      <dgm:spPr/>
      <dgm:t>
        <a:bodyPr/>
        <a:lstStyle/>
        <a:p>
          <a:endParaRPr lang="en-US"/>
        </a:p>
      </dgm:t>
    </dgm:pt>
    <dgm:pt modelId="{1E7B2B21-DCA1-42F9-BE46-9F4E20047249}">
      <dgm:prSet/>
      <dgm:spPr/>
      <dgm:t>
        <a:bodyPr/>
        <a:lstStyle/>
        <a:p>
          <a:r>
            <a:rPr lang="pt-PT"/>
            <a:t>O desenvolvimento de habilidades como empatia, autorregulação emocional e resolução de conflitos fortalece as relações interpessoais e o controle sobre desafios escolares.</a:t>
          </a:r>
          <a:endParaRPr lang="en-US"/>
        </a:p>
      </dgm:t>
    </dgm:pt>
    <dgm:pt modelId="{F9E33632-C5A0-4CAA-8405-B8DF95628ECE}" type="parTrans" cxnId="{F2D13349-52E2-473B-8A1C-9CA15AB8391B}">
      <dgm:prSet/>
      <dgm:spPr/>
      <dgm:t>
        <a:bodyPr/>
        <a:lstStyle/>
        <a:p>
          <a:endParaRPr lang="en-US"/>
        </a:p>
      </dgm:t>
    </dgm:pt>
    <dgm:pt modelId="{642AB5D0-465B-468D-AF93-B59A21321542}" type="sibTrans" cxnId="{F2D13349-52E2-473B-8A1C-9CA15AB8391B}">
      <dgm:prSet/>
      <dgm:spPr/>
      <dgm:t>
        <a:bodyPr/>
        <a:lstStyle/>
        <a:p>
          <a:endParaRPr lang="en-US"/>
        </a:p>
      </dgm:t>
    </dgm:pt>
    <dgm:pt modelId="{CA795E2E-2814-411A-ACBA-A44BD654532B}">
      <dgm:prSet/>
      <dgm:spPr/>
      <dgm:t>
        <a:bodyPr/>
        <a:lstStyle/>
        <a:p>
          <a:r>
            <a:rPr lang="pt-PT" dirty="0"/>
            <a:t>Alunos com boas competências </a:t>
          </a:r>
          <a:r>
            <a:rPr lang="pt-PT" dirty="0" err="1"/>
            <a:t>socioemocionais</a:t>
          </a:r>
          <a:r>
            <a:rPr lang="pt-PT" dirty="0"/>
            <a:t> tendem sentir-se mais motivados e preparados para aprender, aumentando, assim, o seu envolvimento com a escola.</a:t>
          </a:r>
          <a:endParaRPr lang="en-US" dirty="0"/>
        </a:p>
      </dgm:t>
    </dgm:pt>
    <dgm:pt modelId="{3FFAA01C-E8A5-4FDD-B33B-5138E9CA8CBB}" type="parTrans" cxnId="{8C02E301-184B-4DA0-8D8E-90E6A631708F}">
      <dgm:prSet/>
      <dgm:spPr/>
      <dgm:t>
        <a:bodyPr/>
        <a:lstStyle/>
        <a:p>
          <a:endParaRPr lang="en-US"/>
        </a:p>
      </dgm:t>
    </dgm:pt>
    <dgm:pt modelId="{62967AF1-6DB1-4F91-9BB4-1246E1F18D2F}" type="sibTrans" cxnId="{8C02E301-184B-4DA0-8D8E-90E6A631708F}">
      <dgm:prSet/>
      <dgm:spPr/>
      <dgm:t>
        <a:bodyPr/>
        <a:lstStyle/>
        <a:p>
          <a:endParaRPr lang="en-US"/>
        </a:p>
      </dgm:t>
    </dgm:pt>
    <dgm:pt modelId="{8C15D45B-ACCB-4E39-B49B-419043CC0E39}">
      <dgm:prSet/>
      <dgm:spPr/>
      <dgm:t>
        <a:bodyPr/>
        <a:lstStyle/>
        <a:p>
          <a:r>
            <a:rPr lang="pt-PT" b="1"/>
            <a:t>3. Bem-estar</a:t>
          </a:r>
          <a:endParaRPr lang="en-US"/>
        </a:p>
      </dgm:t>
    </dgm:pt>
    <dgm:pt modelId="{DC91F85E-6374-4A41-898F-C054FE1C249F}" type="parTrans" cxnId="{E37108D3-028C-4525-A86F-03D75F367120}">
      <dgm:prSet/>
      <dgm:spPr/>
      <dgm:t>
        <a:bodyPr/>
        <a:lstStyle/>
        <a:p>
          <a:endParaRPr lang="en-US"/>
        </a:p>
      </dgm:t>
    </dgm:pt>
    <dgm:pt modelId="{BE1FD180-1374-4371-BEDB-317166FA7F81}" type="sibTrans" cxnId="{E37108D3-028C-4525-A86F-03D75F367120}">
      <dgm:prSet/>
      <dgm:spPr/>
      <dgm:t>
        <a:bodyPr/>
        <a:lstStyle/>
        <a:p>
          <a:endParaRPr lang="en-US"/>
        </a:p>
      </dgm:t>
    </dgm:pt>
    <dgm:pt modelId="{B04A62AF-DE47-42AD-9ED8-EA643CC63E0A}">
      <dgm:prSet/>
      <dgm:spPr/>
      <dgm:t>
        <a:bodyPr/>
        <a:lstStyle/>
        <a:p>
          <a:r>
            <a:rPr lang="pt-PT" dirty="0"/>
            <a:t>Quando os alunos se sentem emocionalmente seguros e apoiados, a sua saúde mental melhora, reduzindo a ansiedade e stress.</a:t>
          </a:r>
          <a:endParaRPr lang="en-US" dirty="0"/>
        </a:p>
      </dgm:t>
    </dgm:pt>
    <dgm:pt modelId="{1E9067C2-6EE3-459A-96D8-270C15E595D7}" type="parTrans" cxnId="{1CA63847-34B7-4977-828F-9F5508E15406}">
      <dgm:prSet/>
      <dgm:spPr/>
      <dgm:t>
        <a:bodyPr/>
        <a:lstStyle/>
        <a:p>
          <a:endParaRPr lang="en-US"/>
        </a:p>
      </dgm:t>
    </dgm:pt>
    <dgm:pt modelId="{E6FFDD4C-D06C-4D9A-9CE4-6D1BF43B5AF5}" type="sibTrans" cxnId="{1CA63847-34B7-4977-828F-9F5508E15406}">
      <dgm:prSet/>
      <dgm:spPr/>
      <dgm:t>
        <a:bodyPr/>
        <a:lstStyle/>
        <a:p>
          <a:endParaRPr lang="en-US"/>
        </a:p>
      </dgm:t>
    </dgm:pt>
    <dgm:pt modelId="{38E9256D-652D-43D4-BB55-4C4F6B810415}">
      <dgm:prSet/>
      <dgm:spPr/>
      <dgm:t>
        <a:bodyPr/>
        <a:lstStyle/>
        <a:p>
          <a:r>
            <a:rPr lang="pt-PT" dirty="0"/>
            <a:t>O bem-estar favorece a disposição para aprender, fortalecendo o vínculo com a escola e permitindo que o aluno desenvolva plenamente as suas competências </a:t>
          </a:r>
          <a:r>
            <a:rPr lang="pt-PT" dirty="0" err="1"/>
            <a:t>socioemocionais</a:t>
          </a:r>
          <a:r>
            <a:rPr lang="pt-PT" dirty="0"/>
            <a:t>.</a:t>
          </a:r>
          <a:endParaRPr lang="en-US" dirty="0"/>
        </a:p>
      </dgm:t>
    </dgm:pt>
    <dgm:pt modelId="{251FB160-843A-4354-8C95-62930197F0FF}" type="parTrans" cxnId="{1C35C164-CD52-4B06-B787-E22CFAB3440D}">
      <dgm:prSet/>
      <dgm:spPr/>
      <dgm:t>
        <a:bodyPr/>
        <a:lstStyle/>
        <a:p>
          <a:endParaRPr lang="en-US"/>
        </a:p>
      </dgm:t>
    </dgm:pt>
    <dgm:pt modelId="{687F00AB-F38D-4CFF-8CFD-043B155041E0}" type="sibTrans" cxnId="{1C35C164-CD52-4B06-B787-E22CFAB3440D}">
      <dgm:prSet/>
      <dgm:spPr/>
      <dgm:t>
        <a:bodyPr/>
        <a:lstStyle/>
        <a:p>
          <a:endParaRPr lang="en-US"/>
        </a:p>
      </dgm:t>
    </dgm:pt>
    <dgm:pt modelId="{07DCC2EA-D0E3-413A-B765-9ABA6BD1F2FE}" type="pres">
      <dgm:prSet presAssocID="{68207231-F7D5-497D-A8C7-C37622CE870E}" presName="linear" presStyleCnt="0">
        <dgm:presLayoutVars>
          <dgm:animLvl val="lvl"/>
          <dgm:resizeHandles val="exact"/>
        </dgm:presLayoutVars>
      </dgm:prSet>
      <dgm:spPr/>
    </dgm:pt>
    <dgm:pt modelId="{6FBB3F00-E2C8-4ECC-97BE-79BF59836A60}" type="pres">
      <dgm:prSet presAssocID="{C3662011-F0D2-44BF-822A-C520847FFE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0EBB17-49A2-482E-93ED-774B950B8700}" type="pres">
      <dgm:prSet presAssocID="{C3662011-F0D2-44BF-822A-C520847FFE94}" presName="childText" presStyleLbl="revTx" presStyleIdx="0" presStyleCnt="3">
        <dgm:presLayoutVars>
          <dgm:bulletEnabled val="1"/>
        </dgm:presLayoutVars>
      </dgm:prSet>
      <dgm:spPr/>
    </dgm:pt>
    <dgm:pt modelId="{B64FC12E-77DC-4CB4-973D-6745F938439C}" type="pres">
      <dgm:prSet presAssocID="{F6C72617-4A50-4F4F-8596-78CCC0A142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60668D-6840-4916-9166-7DD9C640A384}" type="pres">
      <dgm:prSet presAssocID="{F6C72617-4A50-4F4F-8596-78CCC0A14227}" presName="childText" presStyleLbl="revTx" presStyleIdx="1" presStyleCnt="3">
        <dgm:presLayoutVars>
          <dgm:bulletEnabled val="1"/>
        </dgm:presLayoutVars>
      </dgm:prSet>
      <dgm:spPr/>
    </dgm:pt>
    <dgm:pt modelId="{16F10750-FBAF-4FC2-9CBB-487CB365D93A}" type="pres">
      <dgm:prSet presAssocID="{8C15D45B-ACCB-4E39-B49B-419043CC0E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BFFD157-CAA6-409A-A45C-CE9CB6F0662C}" type="pres">
      <dgm:prSet presAssocID="{8C15D45B-ACCB-4E39-B49B-419043CC0E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F4D4500-A7AA-44F3-996D-F1F4D609BB4B}" type="presOf" srcId="{C3662011-F0D2-44BF-822A-C520847FFE94}" destId="{6FBB3F00-E2C8-4ECC-97BE-79BF59836A60}" srcOrd="0" destOrd="0" presId="urn:microsoft.com/office/officeart/2005/8/layout/vList2"/>
    <dgm:cxn modelId="{8C02E301-184B-4DA0-8D8E-90E6A631708F}" srcId="{F6C72617-4A50-4F4F-8596-78CCC0A14227}" destId="{CA795E2E-2814-411A-ACBA-A44BD654532B}" srcOrd="1" destOrd="0" parTransId="{3FFAA01C-E8A5-4FDD-B33B-5138E9CA8CBB}" sibTransId="{62967AF1-6DB1-4F91-9BB4-1246E1F18D2F}"/>
    <dgm:cxn modelId="{06E4A414-8ECD-4BF3-9257-5C3396D5D67C}" srcId="{C3662011-F0D2-44BF-822A-C520847FFE94}" destId="{4E765ABB-D59B-4B7A-95EC-8258974761BE}" srcOrd="0" destOrd="0" parTransId="{1105FBF3-813B-4D3B-B18D-961804A10F6F}" sibTransId="{61728D8A-2F50-4A98-BFBF-1075584E200A}"/>
    <dgm:cxn modelId="{8E7B6021-8076-4223-90BF-DE9B78446178}" type="presOf" srcId="{1E7B2B21-DCA1-42F9-BE46-9F4E20047249}" destId="{CE60668D-6840-4916-9166-7DD9C640A384}" srcOrd="0" destOrd="0" presId="urn:microsoft.com/office/officeart/2005/8/layout/vList2"/>
    <dgm:cxn modelId="{C6FAD130-58B4-4CBF-AEA5-3E4AFAA2EE6C}" type="presOf" srcId="{F6C72617-4A50-4F4F-8596-78CCC0A14227}" destId="{B64FC12E-77DC-4CB4-973D-6745F938439C}" srcOrd="0" destOrd="0" presId="urn:microsoft.com/office/officeart/2005/8/layout/vList2"/>
    <dgm:cxn modelId="{6EBEF439-B5EC-4DBC-86FA-9F9D920B616E}" srcId="{68207231-F7D5-497D-A8C7-C37622CE870E}" destId="{F6C72617-4A50-4F4F-8596-78CCC0A14227}" srcOrd="1" destOrd="0" parTransId="{99070E91-967B-4384-ABA0-B10D5F224831}" sibTransId="{22E225F8-DC26-46C4-927C-80A0748B8B20}"/>
    <dgm:cxn modelId="{36BA435F-CDE7-4BAA-A915-41441CE66225}" type="presOf" srcId="{CA795E2E-2814-411A-ACBA-A44BD654532B}" destId="{CE60668D-6840-4916-9166-7DD9C640A384}" srcOrd="0" destOrd="1" presId="urn:microsoft.com/office/officeart/2005/8/layout/vList2"/>
    <dgm:cxn modelId="{1C35C164-CD52-4B06-B787-E22CFAB3440D}" srcId="{8C15D45B-ACCB-4E39-B49B-419043CC0E39}" destId="{38E9256D-652D-43D4-BB55-4C4F6B810415}" srcOrd="1" destOrd="0" parTransId="{251FB160-843A-4354-8C95-62930197F0FF}" sibTransId="{687F00AB-F38D-4CFF-8CFD-043B155041E0}"/>
    <dgm:cxn modelId="{0FA1B866-9D1B-489A-BFEB-E3A7795840DC}" type="presOf" srcId="{38E9256D-652D-43D4-BB55-4C4F6B810415}" destId="{FBFFD157-CAA6-409A-A45C-CE9CB6F0662C}" srcOrd="0" destOrd="1" presId="urn:microsoft.com/office/officeart/2005/8/layout/vList2"/>
    <dgm:cxn modelId="{1CA63847-34B7-4977-828F-9F5508E15406}" srcId="{8C15D45B-ACCB-4E39-B49B-419043CC0E39}" destId="{B04A62AF-DE47-42AD-9ED8-EA643CC63E0A}" srcOrd="0" destOrd="0" parTransId="{1E9067C2-6EE3-459A-96D8-270C15E595D7}" sibTransId="{E6FFDD4C-D06C-4D9A-9CE4-6D1BF43B5AF5}"/>
    <dgm:cxn modelId="{F2D13349-52E2-473B-8A1C-9CA15AB8391B}" srcId="{F6C72617-4A50-4F4F-8596-78CCC0A14227}" destId="{1E7B2B21-DCA1-42F9-BE46-9F4E20047249}" srcOrd="0" destOrd="0" parTransId="{F9E33632-C5A0-4CAA-8405-B8DF95628ECE}" sibTransId="{642AB5D0-465B-468D-AF93-B59A21321542}"/>
    <dgm:cxn modelId="{8EA1B09A-3905-4EF3-8448-1373F09315BB}" type="presOf" srcId="{4E765ABB-D59B-4B7A-95EC-8258974761BE}" destId="{8A0EBB17-49A2-482E-93ED-774B950B8700}" srcOrd="0" destOrd="0" presId="urn:microsoft.com/office/officeart/2005/8/layout/vList2"/>
    <dgm:cxn modelId="{BB4F19AE-7C13-45BC-B2A6-D2FB4ED06879}" srcId="{C3662011-F0D2-44BF-822A-C520847FFE94}" destId="{5C3F0ED5-5EB2-4DA7-A79A-74077D5B43E0}" srcOrd="1" destOrd="0" parTransId="{6C013979-B18F-4082-BEA2-ABCB23806162}" sibTransId="{E83B9133-EE40-43BB-965A-D79437D7C073}"/>
    <dgm:cxn modelId="{3047D0C4-8F16-4CE8-9F8D-B351723486F1}" srcId="{68207231-F7D5-497D-A8C7-C37622CE870E}" destId="{C3662011-F0D2-44BF-822A-C520847FFE94}" srcOrd="0" destOrd="0" parTransId="{4417B7BD-5EBD-44A2-8E1B-62844D3E34EB}" sibTransId="{E3270CE8-763E-4086-B34A-47EA7B40CD13}"/>
    <dgm:cxn modelId="{82A878CB-6FB5-4C64-8B30-3999664B9CE5}" type="presOf" srcId="{68207231-F7D5-497D-A8C7-C37622CE870E}" destId="{07DCC2EA-D0E3-413A-B765-9ABA6BD1F2FE}" srcOrd="0" destOrd="0" presId="urn:microsoft.com/office/officeart/2005/8/layout/vList2"/>
    <dgm:cxn modelId="{E37108D3-028C-4525-A86F-03D75F367120}" srcId="{68207231-F7D5-497D-A8C7-C37622CE870E}" destId="{8C15D45B-ACCB-4E39-B49B-419043CC0E39}" srcOrd="2" destOrd="0" parTransId="{DC91F85E-6374-4A41-898F-C054FE1C249F}" sibTransId="{BE1FD180-1374-4371-BEDB-317166FA7F81}"/>
    <dgm:cxn modelId="{C8F7FCDF-2FEF-42EE-AF99-B9A85B2D5CD3}" type="presOf" srcId="{B04A62AF-DE47-42AD-9ED8-EA643CC63E0A}" destId="{FBFFD157-CAA6-409A-A45C-CE9CB6F0662C}" srcOrd="0" destOrd="0" presId="urn:microsoft.com/office/officeart/2005/8/layout/vList2"/>
    <dgm:cxn modelId="{023F88EC-0A2D-4D5E-939B-0C134AEFFF96}" type="presOf" srcId="{8C15D45B-ACCB-4E39-B49B-419043CC0E39}" destId="{16F10750-FBAF-4FC2-9CBB-487CB365D93A}" srcOrd="0" destOrd="0" presId="urn:microsoft.com/office/officeart/2005/8/layout/vList2"/>
    <dgm:cxn modelId="{5B571AF6-8908-4291-BC29-FB4904951FA6}" type="presOf" srcId="{5C3F0ED5-5EB2-4DA7-A79A-74077D5B43E0}" destId="{8A0EBB17-49A2-482E-93ED-774B950B8700}" srcOrd="0" destOrd="1" presId="urn:microsoft.com/office/officeart/2005/8/layout/vList2"/>
    <dgm:cxn modelId="{2CDF868B-390D-453E-8A30-A63B3B959DA0}" type="presParOf" srcId="{07DCC2EA-D0E3-413A-B765-9ABA6BD1F2FE}" destId="{6FBB3F00-E2C8-4ECC-97BE-79BF59836A60}" srcOrd="0" destOrd="0" presId="urn:microsoft.com/office/officeart/2005/8/layout/vList2"/>
    <dgm:cxn modelId="{561DB4C2-17D0-4F30-84C2-5547851D5DA5}" type="presParOf" srcId="{07DCC2EA-D0E3-413A-B765-9ABA6BD1F2FE}" destId="{8A0EBB17-49A2-482E-93ED-774B950B8700}" srcOrd="1" destOrd="0" presId="urn:microsoft.com/office/officeart/2005/8/layout/vList2"/>
    <dgm:cxn modelId="{E6B9C5C3-0C6C-464C-8A1D-27A3F49AA704}" type="presParOf" srcId="{07DCC2EA-D0E3-413A-B765-9ABA6BD1F2FE}" destId="{B64FC12E-77DC-4CB4-973D-6745F938439C}" srcOrd="2" destOrd="0" presId="urn:microsoft.com/office/officeart/2005/8/layout/vList2"/>
    <dgm:cxn modelId="{82518DD9-3494-445E-A472-E84EC2BC8050}" type="presParOf" srcId="{07DCC2EA-D0E3-413A-B765-9ABA6BD1F2FE}" destId="{CE60668D-6840-4916-9166-7DD9C640A384}" srcOrd="3" destOrd="0" presId="urn:microsoft.com/office/officeart/2005/8/layout/vList2"/>
    <dgm:cxn modelId="{9D22B5EC-B8BC-4302-9B8D-53C2AB3F7615}" type="presParOf" srcId="{07DCC2EA-D0E3-413A-B765-9ABA6BD1F2FE}" destId="{16F10750-FBAF-4FC2-9CBB-487CB365D93A}" srcOrd="4" destOrd="0" presId="urn:microsoft.com/office/officeart/2005/8/layout/vList2"/>
    <dgm:cxn modelId="{BE4C7B5F-7E8B-4ABE-B213-766AA277AD19}" type="presParOf" srcId="{07DCC2EA-D0E3-413A-B765-9ABA6BD1F2FE}" destId="{FBFFD157-CAA6-409A-A45C-CE9CB6F066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C15F6-D782-4678-A36C-9B80B6017C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B2B1A3-FC3B-4B99-8F87-7623C8A7DC60}">
      <dgm:prSet/>
      <dgm:spPr/>
      <dgm:t>
        <a:bodyPr/>
        <a:lstStyle/>
        <a:p>
          <a:r>
            <a:rPr lang="pt-PT"/>
            <a:t>As quatro dimensões estão </a:t>
          </a:r>
          <a:r>
            <a:rPr lang="pt-PT" b="1"/>
            <a:t>interligadas</a:t>
          </a:r>
          <a:r>
            <a:rPr lang="pt-PT"/>
            <a:t>: um aluno emocionalmente envolvido tende a envolver-se mais comportamental e cognitivamente.</a:t>
          </a:r>
          <a:endParaRPr lang="en-US"/>
        </a:p>
      </dgm:t>
    </dgm:pt>
    <dgm:pt modelId="{EBAFA726-AD33-486F-A714-370949279AD9}" type="parTrans" cxnId="{3A570DF2-CC78-4A2D-9B8A-342056C1AC03}">
      <dgm:prSet/>
      <dgm:spPr/>
      <dgm:t>
        <a:bodyPr/>
        <a:lstStyle/>
        <a:p>
          <a:endParaRPr lang="en-US"/>
        </a:p>
      </dgm:t>
    </dgm:pt>
    <dgm:pt modelId="{E897154D-96A8-43EE-9ED4-B145FE46AF3D}" type="sibTrans" cxnId="{3A570DF2-CC78-4A2D-9B8A-342056C1AC03}">
      <dgm:prSet/>
      <dgm:spPr/>
      <dgm:t>
        <a:bodyPr/>
        <a:lstStyle/>
        <a:p>
          <a:endParaRPr lang="en-US"/>
        </a:p>
      </dgm:t>
    </dgm:pt>
    <dgm:pt modelId="{3B017AE3-0E9F-4461-AC56-A11BCB49FF35}">
      <dgm:prSet/>
      <dgm:spPr/>
      <dgm:t>
        <a:bodyPr/>
        <a:lstStyle/>
        <a:p>
          <a:r>
            <a:rPr lang="pt-PT"/>
            <a:t>Os professores podem </a:t>
          </a:r>
          <a:r>
            <a:rPr lang="pt-PT" b="1"/>
            <a:t>observar comportamentos e atitudes</a:t>
          </a:r>
          <a:r>
            <a:rPr lang="pt-PT"/>
            <a:t> para identificar níveis de envolvimento nas diferentes dimensões.</a:t>
          </a:r>
          <a:endParaRPr lang="en-US"/>
        </a:p>
      </dgm:t>
    </dgm:pt>
    <dgm:pt modelId="{7A3400B6-F615-4843-9953-2B1F244CBE94}" type="parTrans" cxnId="{681FA755-CCB9-498E-AB7B-A763F9D1DF0D}">
      <dgm:prSet/>
      <dgm:spPr/>
      <dgm:t>
        <a:bodyPr/>
        <a:lstStyle/>
        <a:p>
          <a:endParaRPr lang="en-US"/>
        </a:p>
      </dgm:t>
    </dgm:pt>
    <dgm:pt modelId="{294DBE0E-AE59-4961-A753-25EF586CE32A}" type="sibTrans" cxnId="{681FA755-CCB9-498E-AB7B-A763F9D1DF0D}">
      <dgm:prSet/>
      <dgm:spPr/>
      <dgm:t>
        <a:bodyPr/>
        <a:lstStyle/>
        <a:p>
          <a:endParaRPr lang="en-US"/>
        </a:p>
      </dgm:t>
    </dgm:pt>
    <dgm:pt modelId="{D8C8A640-E3DF-4535-A677-93F1284847DE}">
      <dgm:prSet/>
      <dgm:spPr/>
      <dgm:t>
        <a:bodyPr/>
        <a:lstStyle/>
        <a:p>
          <a:r>
            <a:rPr lang="pt-PT"/>
            <a:t>O modelo multidimensional permite </a:t>
          </a:r>
          <a:r>
            <a:rPr lang="pt-PT" b="1"/>
            <a:t>intervenções mais precisas</a:t>
          </a:r>
          <a:r>
            <a:rPr lang="pt-PT"/>
            <a:t>, consoante a dimensão mais fragilizada.</a:t>
          </a:r>
          <a:endParaRPr lang="en-US"/>
        </a:p>
      </dgm:t>
    </dgm:pt>
    <dgm:pt modelId="{DDBF46BA-7304-48C0-B687-B7A801149E35}" type="parTrans" cxnId="{8F7DA0F9-EA24-47AE-88DA-31A0F529AF98}">
      <dgm:prSet/>
      <dgm:spPr/>
      <dgm:t>
        <a:bodyPr/>
        <a:lstStyle/>
        <a:p>
          <a:endParaRPr lang="en-US"/>
        </a:p>
      </dgm:t>
    </dgm:pt>
    <dgm:pt modelId="{54C816D3-4ED9-48D7-8633-ADBC3FF740D8}" type="sibTrans" cxnId="{8F7DA0F9-EA24-47AE-88DA-31A0F529AF98}">
      <dgm:prSet/>
      <dgm:spPr/>
      <dgm:t>
        <a:bodyPr/>
        <a:lstStyle/>
        <a:p>
          <a:endParaRPr lang="en-US"/>
        </a:p>
      </dgm:t>
    </dgm:pt>
    <dgm:pt modelId="{2F9E4E28-7462-4BD0-99E4-B5DFBB9D5253}" type="pres">
      <dgm:prSet presAssocID="{28CC15F6-D782-4678-A36C-9B80B6017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26E1F2-1872-4B97-BAA3-6EEBA6153486}" type="pres">
      <dgm:prSet presAssocID="{EDB2B1A3-FC3B-4B99-8F87-7623C8A7DC60}" presName="hierRoot1" presStyleCnt="0"/>
      <dgm:spPr/>
    </dgm:pt>
    <dgm:pt modelId="{CA12824D-0C39-4854-B986-84851E3C6973}" type="pres">
      <dgm:prSet presAssocID="{EDB2B1A3-FC3B-4B99-8F87-7623C8A7DC60}" presName="composite" presStyleCnt="0"/>
      <dgm:spPr/>
    </dgm:pt>
    <dgm:pt modelId="{1659BBE9-9F8F-4263-B22B-F61E193414A3}" type="pres">
      <dgm:prSet presAssocID="{EDB2B1A3-FC3B-4B99-8F87-7623C8A7DC60}" presName="background" presStyleLbl="node0" presStyleIdx="0" presStyleCnt="3"/>
      <dgm:spPr/>
    </dgm:pt>
    <dgm:pt modelId="{FC1A81E5-F83A-41A1-921F-57C86B6B713C}" type="pres">
      <dgm:prSet presAssocID="{EDB2B1A3-FC3B-4B99-8F87-7623C8A7DC60}" presName="text" presStyleLbl="fgAcc0" presStyleIdx="0" presStyleCnt="3">
        <dgm:presLayoutVars>
          <dgm:chPref val="3"/>
        </dgm:presLayoutVars>
      </dgm:prSet>
      <dgm:spPr/>
    </dgm:pt>
    <dgm:pt modelId="{F269B234-9311-4FC3-93F2-449FBD2896BD}" type="pres">
      <dgm:prSet presAssocID="{EDB2B1A3-FC3B-4B99-8F87-7623C8A7DC60}" presName="hierChild2" presStyleCnt="0"/>
      <dgm:spPr/>
    </dgm:pt>
    <dgm:pt modelId="{525B0879-D314-410B-8893-8402137DF344}" type="pres">
      <dgm:prSet presAssocID="{3B017AE3-0E9F-4461-AC56-A11BCB49FF35}" presName="hierRoot1" presStyleCnt="0"/>
      <dgm:spPr/>
    </dgm:pt>
    <dgm:pt modelId="{1A485262-9ECA-43C0-9139-680087D9A1AA}" type="pres">
      <dgm:prSet presAssocID="{3B017AE3-0E9F-4461-AC56-A11BCB49FF35}" presName="composite" presStyleCnt="0"/>
      <dgm:spPr/>
    </dgm:pt>
    <dgm:pt modelId="{BB261EFB-98BC-4F12-A23A-72F9B1458AF2}" type="pres">
      <dgm:prSet presAssocID="{3B017AE3-0E9F-4461-AC56-A11BCB49FF35}" presName="background" presStyleLbl="node0" presStyleIdx="1" presStyleCnt="3"/>
      <dgm:spPr/>
    </dgm:pt>
    <dgm:pt modelId="{3E417DE4-7A2F-4466-A60E-27B9DC45A13F}" type="pres">
      <dgm:prSet presAssocID="{3B017AE3-0E9F-4461-AC56-A11BCB49FF35}" presName="text" presStyleLbl="fgAcc0" presStyleIdx="1" presStyleCnt="3">
        <dgm:presLayoutVars>
          <dgm:chPref val="3"/>
        </dgm:presLayoutVars>
      </dgm:prSet>
      <dgm:spPr/>
    </dgm:pt>
    <dgm:pt modelId="{F8857CDA-9D27-46A2-9236-EE80520EE613}" type="pres">
      <dgm:prSet presAssocID="{3B017AE3-0E9F-4461-AC56-A11BCB49FF35}" presName="hierChild2" presStyleCnt="0"/>
      <dgm:spPr/>
    </dgm:pt>
    <dgm:pt modelId="{22110510-4A47-4D00-A834-2D9D9DD24E93}" type="pres">
      <dgm:prSet presAssocID="{D8C8A640-E3DF-4535-A677-93F1284847DE}" presName="hierRoot1" presStyleCnt="0"/>
      <dgm:spPr/>
    </dgm:pt>
    <dgm:pt modelId="{F382EB40-8134-4C73-8F1D-1C2262F49AC9}" type="pres">
      <dgm:prSet presAssocID="{D8C8A640-E3DF-4535-A677-93F1284847DE}" presName="composite" presStyleCnt="0"/>
      <dgm:spPr/>
    </dgm:pt>
    <dgm:pt modelId="{6641994B-9876-4C7C-9026-07DA77D76840}" type="pres">
      <dgm:prSet presAssocID="{D8C8A640-E3DF-4535-A677-93F1284847DE}" presName="background" presStyleLbl="node0" presStyleIdx="2" presStyleCnt="3"/>
      <dgm:spPr/>
    </dgm:pt>
    <dgm:pt modelId="{EE096BE8-D2C6-4A43-AABF-A205C65AA152}" type="pres">
      <dgm:prSet presAssocID="{D8C8A640-E3DF-4535-A677-93F1284847DE}" presName="text" presStyleLbl="fgAcc0" presStyleIdx="2" presStyleCnt="3">
        <dgm:presLayoutVars>
          <dgm:chPref val="3"/>
        </dgm:presLayoutVars>
      </dgm:prSet>
      <dgm:spPr/>
    </dgm:pt>
    <dgm:pt modelId="{C277632E-9EBC-4CFA-A568-0435B9FD5C63}" type="pres">
      <dgm:prSet presAssocID="{D8C8A640-E3DF-4535-A677-93F1284847DE}" presName="hierChild2" presStyleCnt="0"/>
      <dgm:spPr/>
    </dgm:pt>
  </dgm:ptLst>
  <dgm:cxnLst>
    <dgm:cxn modelId="{ABAC016A-C57C-4754-AC82-C21254F27990}" type="presOf" srcId="{3B017AE3-0E9F-4461-AC56-A11BCB49FF35}" destId="{3E417DE4-7A2F-4466-A60E-27B9DC45A13F}" srcOrd="0" destOrd="0" presId="urn:microsoft.com/office/officeart/2005/8/layout/hierarchy1"/>
    <dgm:cxn modelId="{681FA755-CCB9-498E-AB7B-A763F9D1DF0D}" srcId="{28CC15F6-D782-4678-A36C-9B80B6017C44}" destId="{3B017AE3-0E9F-4461-AC56-A11BCB49FF35}" srcOrd="1" destOrd="0" parTransId="{7A3400B6-F615-4843-9953-2B1F244CBE94}" sibTransId="{294DBE0E-AE59-4961-A753-25EF586CE32A}"/>
    <dgm:cxn modelId="{357367CD-3BAC-4994-9434-E677485347C3}" type="presOf" srcId="{EDB2B1A3-FC3B-4B99-8F87-7623C8A7DC60}" destId="{FC1A81E5-F83A-41A1-921F-57C86B6B713C}" srcOrd="0" destOrd="0" presId="urn:microsoft.com/office/officeart/2005/8/layout/hierarchy1"/>
    <dgm:cxn modelId="{095A9BD5-5AC1-4D23-A3A9-5394C74A47A2}" type="presOf" srcId="{28CC15F6-D782-4678-A36C-9B80B6017C44}" destId="{2F9E4E28-7462-4BD0-99E4-B5DFBB9D5253}" srcOrd="0" destOrd="0" presId="urn:microsoft.com/office/officeart/2005/8/layout/hierarchy1"/>
    <dgm:cxn modelId="{A3BA9DE8-06B0-48F1-813A-5E8AB60BD2DC}" type="presOf" srcId="{D8C8A640-E3DF-4535-A677-93F1284847DE}" destId="{EE096BE8-D2C6-4A43-AABF-A205C65AA152}" srcOrd="0" destOrd="0" presId="urn:microsoft.com/office/officeart/2005/8/layout/hierarchy1"/>
    <dgm:cxn modelId="{3A570DF2-CC78-4A2D-9B8A-342056C1AC03}" srcId="{28CC15F6-D782-4678-A36C-9B80B6017C44}" destId="{EDB2B1A3-FC3B-4B99-8F87-7623C8A7DC60}" srcOrd="0" destOrd="0" parTransId="{EBAFA726-AD33-486F-A714-370949279AD9}" sibTransId="{E897154D-96A8-43EE-9ED4-B145FE46AF3D}"/>
    <dgm:cxn modelId="{8F7DA0F9-EA24-47AE-88DA-31A0F529AF98}" srcId="{28CC15F6-D782-4678-A36C-9B80B6017C44}" destId="{D8C8A640-E3DF-4535-A677-93F1284847DE}" srcOrd="2" destOrd="0" parTransId="{DDBF46BA-7304-48C0-B687-B7A801149E35}" sibTransId="{54C816D3-4ED9-48D7-8633-ADBC3FF740D8}"/>
    <dgm:cxn modelId="{502114EE-33B4-4CC5-AED3-414ADB07780A}" type="presParOf" srcId="{2F9E4E28-7462-4BD0-99E4-B5DFBB9D5253}" destId="{2E26E1F2-1872-4B97-BAA3-6EEBA6153486}" srcOrd="0" destOrd="0" presId="urn:microsoft.com/office/officeart/2005/8/layout/hierarchy1"/>
    <dgm:cxn modelId="{7A7D1C3F-3335-4DFD-B9AF-7BF91E154C80}" type="presParOf" srcId="{2E26E1F2-1872-4B97-BAA3-6EEBA6153486}" destId="{CA12824D-0C39-4854-B986-84851E3C6973}" srcOrd="0" destOrd="0" presId="urn:microsoft.com/office/officeart/2005/8/layout/hierarchy1"/>
    <dgm:cxn modelId="{C1C2013B-E90D-489B-833E-3A855D2F913E}" type="presParOf" srcId="{CA12824D-0C39-4854-B986-84851E3C6973}" destId="{1659BBE9-9F8F-4263-B22B-F61E193414A3}" srcOrd="0" destOrd="0" presId="urn:microsoft.com/office/officeart/2005/8/layout/hierarchy1"/>
    <dgm:cxn modelId="{4A6DDD39-EB24-4240-85CD-A28F429B7FBB}" type="presParOf" srcId="{CA12824D-0C39-4854-B986-84851E3C6973}" destId="{FC1A81E5-F83A-41A1-921F-57C86B6B713C}" srcOrd="1" destOrd="0" presId="urn:microsoft.com/office/officeart/2005/8/layout/hierarchy1"/>
    <dgm:cxn modelId="{E80DB039-384B-4A2B-800E-566FF2B90A0D}" type="presParOf" srcId="{2E26E1F2-1872-4B97-BAA3-6EEBA6153486}" destId="{F269B234-9311-4FC3-93F2-449FBD2896BD}" srcOrd="1" destOrd="0" presId="urn:microsoft.com/office/officeart/2005/8/layout/hierarchy1"/>
    <dgm:cxn modelId="{4229E7B0-D2AF-49CC-9A16-DAE763460340}" type="presParOf" srcId="{2F9E4E28-7462-4BD0-99E4-B5DFBB9D5253}" destId="{525B0879-D314-410B-8893-8402137DF344}" srcOrd="1" destOrd="0" presId="urn:microsoft.com/office/officeart/2005/8/layout/hierarchy1"/>
    <dgm:cxn modelId="{8DDCB86C-383B-4CB0-B0BA-B5F6ED767030}" type="presParOf" srcId="{525B0879-D314-410B-8893-8402137DF344}" destId="{1A485262-9ECA-43C0-9139-680087D9A1AA}" srcOrd="0" destOrd="0" presId="urn:microsoft.com/office/officeart/2005/8/layout/hierarchy1"/>
    <dgm:cxn modelId="{121ABADF-6373-4503-AB18-2B5DD6954960}" type="presParOf" srcId="{1A485262-9ECA-43C0-9139-680087D9A1AA}" destId="{BB261EFB-98BC-4F12-A23A-72F9B1458AF2}" srcOrd="0" destOrd="0" presId="urn:microsoft.com/office/officeart/2005/8/layout/hierarchy1"/>
    <dgm:cxn modelId="{1C6B87A2-7933-4DED-AEBB-2E2C59965E98}" type="presParOf" srcId="{1A485262-9ECA-43C0-9139-680087D9A1AA}" destId="{3E417DE4-7A2F-4466-A60E-27B9DC45A13F}" srcOrd="1" destOrd="0" presId="urn:microsoft.com/office/officeart/2005/8/layout/hierarchy1"/>
    <dgm:cxn modelId="{23C3579F-AD5C-41DF-8BDD-416F9860A1C1}" type="presParOf" srcId="{525B0879-D314-410B-8893-8402137DF344}" destId="{F8857CDA-9D27-46A2-9236-EE80520EE613}" srcOrd="1" destOrd="0" presId="urn:microsoft.com/office/officeart/2005/8/layout/hierarchy1"/>
    <dgm:cxn modelId="{8C89F886-2DB0-4540-8400-1B2DCFC5794D}" type="presParOf" srcId="{2F9E4E28-7462-4BD0-99E4-B5DFBB9D5253}" destId="{22110510-4A47-4D00-A834-2D9D9DD24E93}" srcOrd="2" destOrd="0" presId="urn:microsoft.com/office/officeart/2005/8/layout/hierarchy1"/>
    <dgm:cxn modelId="{10C174BB-DF00-4738-B7E8-6DD5E8BB3336}" type="presParOf" srcId="{22110510-4A47-4D00-A834-2D9D9DD24E93}" destId="{F382EB40-8134-4C73-8F1D-1C2262F49AC9}" srcOrd="0" destOrd="0" presId="urn:microsoft.com/office/officeart/2005/8/layout/hierarchy1"/>
    <dgm:cxn modelId="{2149FD15-D7AB-486D-9473-DFB3E8D33D2D}" type="presParOf" srcId="{F382EB40-8134-4C73-8F1D-1C2262F49AC9}" destId="{6641994B-9876-4C7C-9026-07DA77D76840}" srcOrd="0" destOrd="0" presId="urn:microsoft.com/office/officeart/2005/8/layout/hierarchy1"/>
    <dgm:cxn modelId="{E6A86593-3C8F-468D-8E66-A092CA32A309}" type="presParOf" srcId="{F382EB40-8134-4C73-8F1D-1C2262F49AC9}" destId="{EE096BE8-D2C6-4A43-AABF-A205C65AA152}" srcOrd="1" destOrd="0" presId="urn:microsoft.com/office/officeart/2005/8/layout/hierarchy1"/>
    <dgm:cxn modelId="{304FA5A8-29C7-42EC-A60A-C4CD1A19133B}" type="presParOf" srcId="{22110510-4A47-4D00-A834-2D9D9DD24E93}" destId="{C277632E-9EBC-4CFA-A568-0435B9FD5C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BD6FA-AEC1-49C4-B479-A61D31640E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BBB49-DAA6-49BE-B9E6-D41AE29AD4EF}">
      <dgm:prSet/>
      <dgm:spPr/>
      <dgm:t>
        <a:bodyPr/>
        <a:lstStyle/>
        <a:p>
          <a:r>
            <a:rPr lang="pt-PT" dirty="0"/>
            <a:t>🎥 </a:t>
          </a:r>
          <a:r>
            <a:rPr lang="en-US" u="sng" dirty="0">
              <a:hlinkClick xmlns:r="http://schemas.openxmlformats.org/officeDocument/2006/relationships" r:id="rId1"/>
            </a:rPr>
            <a:t>Rita Pierson: Every kid needs a champion | TED Talk</a:t>
          </a:r>
          <a:endParaRPr lang="en-US" dirty="0"/>
        </a:p>
      </dgm:t>
    </dgm:pt>
    <dgm:pt modelId="{598912D7-0EA3-4891-B2CB-DAA01ADF3221}" type="parTrans" cxnId="{30FBD09F-C09C-414E-8B7F-D27D366C9444}">
      <dgm:prSet/>
      <dgm:spPr/>
      <dgm:t>
        <a:bodyPr/>
        <a:lstStyle/>
        <a:p>
          <a:endParaRPr lang="en-US"/>
        </a:p>
      </dgm:t>
    </dgm:pt>
    <dgm:pt modelId="{26C4946E-377B-4089-A561-52E0B466C283}" type="sibTrans" cxnId="{30FBD09F-C09C-414E-8B7F-D27D366C9444}">
      <dgm:prSet/>
      <dgm:spPr/>
      <dgm:t>
        <a:bodyPr/>
        <a:lstStyle/>
        <a:p>
          <a:endParaRPr lang="en-US"/>
        </a:p>
      </dgm:t>
    </dgm:pt>
    <dgm:pt modelId="{F32C2AD1-0CF9-487A-8C73-B7EBBE578D7C}">
      <dgm:prSet/>
      <dgm:spPr/>
      <dgm:t>
        <a:bodyPr/>
        <a:lstStyle/>
        <a:p>
          <a:r>
            <a:rPr lang="pt-PT" b="1" u="sng"/>
            <a:t>Questões :</a:t>
          </a:r>
          <a:endParaRPr lang="en-US"/>
        </a:p>
      </dgm:t>
    </dgm:pt>
    <dgm:pt modelId="{A5C266F6-4E00-4B7C-B09E-915B618314DD}" type="parTrans" cxnId="{C715089B-CD25-4F18-80FB-0787A52544CB}">
      <dgm:prSet/>
      <dgm:spPr/>
      <dgm:t>
        <a:bodyPr/>
        <a:lstStyle/>
        <a:p>
          <a:endParaRPr lang="en-US"/>
        </a:p>
      </dgm:t>
    </dgm:pt>
    <dgm:pt modelId="{E0279922-939A-4D47-9B02-874650E6842B}" type="sibTrans" cxnId="{C715089B-CD25-4F18-80FB-0787A52544CB}">
      <dgm:prSet/>
      <dgm:spPr/>
      <dgm:t>
        <a:bodyPr/>
        <a:lstStyle/>
        <a:p>
          <a:endParaRPr lang="en-US"/>
        </a:p>
      </dgm:t>
    </dgm:pt>
    <dgm:pt modelId="{5607B8C8-7214-4A3D-B71D-1A71B9021AAD}">
      <dgm:prSet/>
      <dgm:spPr/>
      <dgm:t>
        <a:bodyPr/>
        <a:lstStyle/>
        <a:p>
          <a:r>
            <a:rPr lang="pt-PT" b="0" i="0" baseline="0" dirty="0"/>
            <a:t>1. Que dimensões do envolvimento conseguimos identificar?</a:t>
          </a:r>
          <a:endParaRPr lang="en-US" dirty="0"/>
        </a:p>
      </dgm:t>
    </dgm:pt>
    <dgm:pt modelId="{D82202AD-C757-4591-89EC-F8D7912143AE}" type="parTrans" cxnId="{77E1A545-478F-4830-AFA4-1DDDD0090B4D}">
      <dgm:prSet/>
      <dgm:spPr/>
      <dgm:t>
        <a:bodyPr/>
        <a:lstStyle/>
        <a:p>
          <a:endParaRPr lang="en-US"/>
        </a:p>
      </dgm:t>
    </dgm:pt>
    <dgm:pt modelId="{F05EBEE7-C58E-47B5-B87C-B8AD7073C409}" type="sibTrans" cxnId="{77E1A545-478F-4830-AFA4-1DDDD0090B4D}">
      <dgm:prSet/>
      <dgm:spPr/>
      <dgm:t>
        <a:bodyPr/>
        <a:lstStyle/>
        <a:p>
          <a:endParaRPr lang="en-US"/>
        </a:p>
      </dgm:t>
    </dgm:pt>
    <dgm:pt modelId="{3D4808CA-6959-4F37-8D4A-1B549840F62C}">
      <dgm:prSet/>
      <dgm:spPr/>
      <dgm:t>
        <a:bodyPr/>
        <a:lstStyle/>
        <a:p>
          <a:r>
            <a:rPr lang="pt-PT" b="0" i="0" baseline="0" dirty="0"/>
            <a:t>2. Que impacto tem o professor no envolvimento emocional e </a:t>
          </a:r>
          <a:r>
            <a:rPr lang="pt-PT" b="0" i="0" baseline="0" dirty="0" err="1"/>
            <a:t>agenciativo</a:t>
          </a:r>
          <a:r>
            <a:rPr lang="pt-PT" b="0" i="0" baseline="0" dirty="0"/>
            <a:t> dos alunos e a sua influencia na relação com a escola?</a:t>
          </a:r>
          <a:endParaRPr lang="en-US" dirty="0"/>
        </a:p>
      </dgm:t>
    </dgm:pt>
    <dgm:pt modelId="{CD8D84D9-DBC0-48C3-8025-4DD4EA7EFDD5}" type="parTrans" cxnId="{AB9F2248-04B0-4EAE-8DB1-4D3F935882CF}">
      <dgm:prSet/>
      <dgm:spPr/>
      <dgm:t>
        <a:bodyPr/>
        <a:lstStyle/>
        <a:p>
          <a:endParaRPr lang="en-US"/>
        </a:p>
      </dgm:t>
    </dgm:pt>
    <dgm:pt modelId="{ECD73720-98EB-4E83-B343-3370865EE6E7}" type="sibTrans" cxnId="{AB9F2248-04B0-4EAE-8DB1-4D3F935882CF}">
      <dgm:prSet/>
      <dgm:spPr/>
      <dgm:t>
        <a:bodyPr/>
        <a:lstStyle/>
        <a:p>
          <a:endParaRPr lang="en-US"/>
        </a:p>
      </dgm:t>
    </dgm:pt>
    <dgm:pt modelId="{AA364212-B43F-4BDE-9D6E-0545CCA6EADC}" type="pres">
      <dgm:prSet presAssocID="{604BD6FA-AEC1-49C4-B479-A61D31640E18}" presName="vert0" presStyleCnt="0">
        <dgm:presLayoutVars>
          <dgm:dir/>
          <dgm:animOne val="branch"/>
          <dgm:animLvl val="lvl"/>
        </dgm:presLayoutVars>
      </dgm:prSet>
      <dgm:spPr/>
    </dgm:pt>
    <dgm:pt modelId="{B1A6FDEF-9578-4F3D-AD70-9F5B516E3D67}" type="pres">
      <dgm:prSet presAssocID="{476BBB49-DAA6-49BE-B9E6-D41AE29AD4EF}" presName="thickLine" presStyleLbl="alignNode1" presStyleIdx="0" presStyleCnt="4"/>
      <dgm:spPr/>
    </dgm:pt>
    <dgm:pt modelId="{451E7609-2365-45EC-A461-C6F4CDDD1513}" type="pres">
      <dgm:prSet presAssocID="{476BBB49-DAA6-49BE-B9E6-D41AE29AD4EF}" presName="horz1" presStyleCnt="0"/>
      <dgm:spPr/>
    </dgm:pt>
    <dgm:pt modelId="{BA1A326D-9491-4D58-A007-16563FAE3AD0}" type="pres">
      <dgm:prSet presAssocID="{476BBB49-DAA6-49BE-B9E6-D41AE29AD4EF}" presName="tx1" presStyleLbl="revTx" presStyleIdx="0" presStyleCnt="4"/>
      <dgm:spPr/>
    </dgm:pt>
    <dgm:pt modelId="{A94E14FE-260C-4562-9DA7-56BF6898FD17}" type="pres">
      <dgm:prSet presAssocID="{476BBB49-DAA6-49BE-B9E6-D41AE29AD4EF}" presName="vert1" presStyleCnt="0"/>
      <dgm:spPr/>
    </dgm:pt>
    <dgm:pt modelId="{FE2723BA-F898-43D0-A08B-826428082C7B}" type="pres">
      <dgm:prSet presAssocID="{F32C2AD1-0CF9-487A-8C73-B7EBBE578D7C}" presName="thickLine" presStyleLbl="alignNode1" presStyleIdx="1" presStyleCnt="4"/>
      <dgm:spPr/>
    </dgm:pt>
    <dgm:pt modelId="{1B23C10F-8F3B-4560-BAB4-0806894443E9}" type="pres">
      <dgm:prSet presAssocID="{F32C2AD1-0CF9-487A-8C73-B7EBBE578D7C}" presName="horz1" presStyleCnt="0"/>
      <dgm:spPr/>
    </dgm:pt>
    <dgm:pt modelId="{DBAECD64-20AD-4BCE-AA79-6CA8A0021BD0}" type="pres">
      <dgm:prSet presAssocID="{F32C2AD1-0CF9-487A-8C73-B7EBBE578D7C}" presName="tx1" presStyleLbl="revTx" presStyleIdx="1" presStyleCnt="4"/>
      <dgm:spPr/>
    </dgm:pt>
    <dgm:pt modelId="{DB250493-FA7A-489F-8D20-C411D167F3CD}" type="pres">
      <dgm:prSet presAssocID="{F32C2AD1-0CF9-487A-8C73-B7EBBE578D7C}" presName="vert1" presStyleCnt="0"/>
      <dgm:spPr/>
    </dgm:pt>
    <dgm:pt modelId="{495FF9F7-9F33-471E-A770-1F110A10A1FD}" type="pres">
      <dgm:prSet presAssocID="{5607B8C8-7214-4A3D-B71D-1A71B9021AAD}" presName="thickLine" presStyleLbl="alignNode1" presStyleIdx="2" presStyleCnt="4"/>
      <dgm:spPr/>
    </dgm:pt>
    <dgm:pt modelId="{7A4EF76D-B426-4CDE-9060-BA04A08A3779}" type="pres">
      <dgm:prSet presAssocID="{5607B8C8-7214-4A3D-B71D-1A71B9021AAD}" presName="horz1" presStyleCnt="0"/>
      <dgm:spPr/>
    </dgm:pt>
    <dgm:pt modelId="{EB6B6EDE-707E-40AF-BE59-CA4BA5617729}" type="pres">
      <dgm:prSet presAssocID="{5607B8C8-7214-4A3D-B71D-1A71B9021AAD}" presName="tx1" presStyleLbl="revTx" presStyleIdx="2" presStyleCnt="4"/>
      <dgm:spPr/>
    </dgm:pt>
    <dgm:pt modelId="{8D1C9D43-1151-4DF9-B849-9E21ABE25CEE}" type="pres">
      <dgm:prSet presAssocID="{5607B8C8-7214-4A3D-B71D-1A71B9021AAD}" presName="vert1" presStyleCnt="0"/>
      <dgm:spPr/>
    </dgm:pt>
    <dgm:pt modelId="{867A5763-F1F9-45CF-AD2F-3FD996E799B8}" type="pres">
      <dgm:prSet presAssocID="{3D4808CA-6959-4F37-8D4A-1B549840F62C}" presName="thickLine" presStyleLbl="alignNode1" presStyleIdx="3" presStyleCnt="4"/>
      <dgm:spPr/>
    </dgm:pt>
    <dgm:pt modelId="{2ABF8708-68B6-4D3C-8790-B0FEC92B4234}" type="pres">
      <dgm:prSet presAssocID="{3D4808CA-6959-4F37-8D4A-1B549840F62C}" presName="horz1" presStyleCnt="0"/>
      <dgm:spPr/>
    </dgm:pt>
    <dgm:pt modelId="{35751738-1B53-4E2E-B967-B6934AE0065C}" type="pres">
      <dgm:prSet presAssocID="{3D4808CA-6959-4F37-8D4A-1B549840F62C}" presName="tx1" presStyleLbl="revTx" presStyleIdx="3" presStyleCnt="4"/>
      <dgm:spPr/>
    </dgm:pt>
    <dgm:pt modelId="{8F5C8F77-4E8B-41D9-8836-B358943C06F2}" type="pres">
      <dgm:prSet presAssocID="{3D4808CA-6959-4F37-8D4A-1B549840F62C}" presName="vert1" presStyleCnt="0"/>
      <dgm:spPr/>
    </dgm:pt>
  </dgm:ptLst>
  <dgm:cxnLst>
    <dgm:cxn modelId="{044DCE44-9558-4748-9DCA-0E9364C9F8F2}" type="presOf" srcId="{476BBB49-DAA6-49BE-B9E6-D41AE29AD4EF}" destId="{BA1A326D-9491-4D58-A007-16563FAE3AD0}" srcOrd="0" destOrd="0" presId="urn:microsoft.com/office/officeart/2008/layout/LinedList"/>
    <dgm:cxn modelId="{77E1A545-478F-4830-AFA4-1DDDD0090B4D}" srcId="{604BD6FA-AEC1-49C4-B479-A61D31640E18}" destId="{5607B8C8-7214-4A3D-B71D-1A71B9021AAD}" srcOrd="2" destOrd="0" parTransId="{D82202AD-C757-4591-89EC-F8D7912143AE}" sibTransId="{F05EBEE7-C58E-47B5-B87C-B8AD7073C409}"/>
    <dgm:cxn modelId="{AB9F2248-04B0-4EAE-8DB1-4D3F935882CF}" srcId="{604BD6FA-AEC1-49C4-B479-A61D31640E18}" destId="{3D4808CA-6959-4F37-8D4A-1B549840F62C}" srcOrd="3" destOrd="0" parTransId="{CD8D84D9-DBC0-48C3-8025-4DD4EA7EFDD5}" sibTransId="{ECD73720-98EB-4E83-B343-3370865EE6E7}"/>
    <dgm:cxn modelId="{B323077F-8AAD-4A51-81C4-DEEBF6A0CDA0}" type="presOf" srcId="{3D4808CA-6959-4F37-8D4A-1B549840F62C}" destId="{35751738-1B53-4E2E-B967-B6934AE0065C}" srcOrd="0" destOrd="0" presId="urn:microsoft.com/office/officeart/2008/layout/LinedList"/>
    <dgm:cxn modelId="{3E4FA096-85F7-4E71-AFAE-16FDC28C9166}" type="presOf" srcId="{F32C2AD1-0CF9-487A-8C73-B7EBBE578D7C}" destId="{DBAECD64-20AD-4BCE-AA79-6CA8A0021BD0}" srcOrd="0" destOrd="0" presId="urn:microsoft.com/office/officeart/2008/layout/LinedList"/>
    <dgm:cxn modelId="{C715089B-CD25-4F18-80FB-0787A52544CB}" srcId="{604BD6FA-AEC1-49C4-B479-A61D31640E18}" destId="{F32C2AD1-0CF9-487A-8C73-B7EBBE578D7C}" srcOrd="1" destOrd="0" parTransId="{A5C266F6-4E00-4B7C-B09E-915B618314DD}" sibTransId="{E0279922-939A-4D47-9B02-874650E6842B}"/>
    <dgm:cxn modelId="{30FBD09F-C09C-414E-8B7F-D27D366C9444}" srcId="{604BD6FA-AEC1-49C4-B479-A61D31640E18}" destId="{476BBB49-DAA6-49BE-B9E6-D41AE29AD4EF}" srcOrd="0" destOrd="0" parTransId="{598912D7-0EA3-4891-B2CB-DAA01ADF3221}" sibTransId="{26C4946E-377B-4089-A561-52E0B466C283}"/>
    <dgm:cxn modelId="{C6164BAF-EB16-41DF-9A07-1A7CF9DF66C5}" type="presOf" srcId="{5607B8C8-7214-4A3D-B71D-1A71B9021AAD}" destId="{EB6B6EDE-707E-40AF-BE59-CA4BA5617729}" srcOrd="0" destOrd="0" presId="urn:microsoft.com/office/officeart/2008/layout/LinedList"/>
    <dgm:cxn modelId="{A2296FD9-7F84-4557-909B-0BA1B42A8609}" type="presOf" srcId="{604BD6FA-AEC1-49C4-B479-A61D31640E18}" destId="{AA364212-B43F-4BDE-9D6E-0545CCA6EADC}" srcOrd="0" destOrd="0" presId="urn:microsoft.com/office/officeart/2008/layout/LinedList"/>
    <dgm:cxn modelId="{2037EB05-C920-4F52-B51B-1C43CC2CE706}" type="presParOf" srcId="{AA364212-B43F-4BDE-9D6E-0545CCA6EADC}" destId="{B1A6FDEF-9578-4F3D-AD70-9F5B516E3D67}" srcOrd="0" destOrd="0" presId="urn:microsoft.com/office/officeart/2008/layout/LinedList"/>
    <dgm:cxn modelId="{C1328C64-C062-4ACB-9DC2-19E8A515EABD}" type="presParOf" srcId="{AA364212-B43F-4BDE-9D6E-0545CCA6EADC}" destId="{451E7609-2365-45EC-A461-C6F4CDDD1513}" srcOrd="1" destOrd="0" presId="urn:microsoft.com/office/officeart/2008/layout/LinedList"/>
    <dgm:cxn modelId="{8FBAE897-8750-42C7-AC46-D5DFB1B52D07}" type="presParOf" srcId="{451E7609-2365-45EC-A461-C6F4CDDD1513}" destId="{BA1A326D-9491-4D58-A007-16563FAE3AD0}" srcOrd="0" destOrd="0" presId="urn:microsoft.com/office/officeart/2008/layout/LinedList"/>
    <dgm:cxn modelId="{8B81E13B-EDDA-47B7-A3E6-843ACDB81E86}" type="presParOf" srcId="{451E7609-2365-45EC-A461-C6F4CDDD1513}" destId="{A94E14FE-260C-4562-9DA7-56BF6898FD17}" srcOrd="1" destOrd="0" presId="urn:microsoft.com/office/officeart/2008/layout/LinedList"/>
    <dgm:cxn modelId="{C5706968-BFC8-45D9-B445-D54880E6B40A}" type="presParOf" srcId="{AA364212-B43F-4BDE-9D6E-0545CCA6EADC}" destId="{FE2723BA-F898-43D0-A08B-826428082C7B}" srcOrd="2" destOrd="0" presId="urn:microsoft.com/office/officeart/2008/layout/LinedList"/>
    <dgm:cxn modelId="{F6D25C81-A973-4EB2-9C7E-55851E43ADFE}" type="presParOf" srcId="{AA364212-B43F-4BDE-9D6E-0545CCA6EADC}" destId="{1B23C10F-8F3B-4560-BAB4-0806894443E9}" srcOrd="3" destOrd="0" presId="urn:microsoft.com/office/officeart/2008/layout/LinedList"/>
    <dgm:cxn modelId="{87CC6318-F0ED-4B16-ACC0-D21F9B44DA2B}" type="presParOf" srcId="{1B23C10F-8F3B-4560-BAB4-0806894443E9}" destId="{DBAECD64-20AD-4BCE-AA79-6CA8A0021BD0}" srcOrd="0" destOrd="0" presId="urn:microsoft.com/office/officeart/2008/layout/LinedList"/>
    <dgm:cxn modelId="{F58792C3-F47C-4B3F-AD01-2487A655BB37}" type="presParOf" srcId="{1B23C10F-8F3B-4560-BAB4-0806894443E9}" destId="{DB250493-FA7A-489F-8D20-C411D167F3CD}" srcOrd="1" destOrd="0" presId="urn:microsoft.com/office/officeart/2008/layout/LinedList"/>
    <dgm:cxn modelId="{8F1090F9-F0A2-435A-A55C-D1F4560BDAB4}" type="presParOf" srcId="{AA364212-B43F-4BDE-9D6E-0545CCA6EADC}" destId="{495FF9F7-9F33-471E-A770-1F110A10A1FD}" srcOrd="4" destOrd="0" presId="urn:microsoft.com/office/officeart/2008/layout/LinedList"/>
    <dgm:cxn modelId="{C0F6CAB9-CC3D-4722-9E84-B6FD0D541A87}" type="presParOf" srcId="{AA364212-B43F-4BDE-9D6E-0545CCA6EADC}" destId="{7A4EF76D-B426-4CDE-9060-BA04A08A3779}" srcOrd="5" destOrd="0" presId="urn:microsoft.com/office/officeart/2008/layout/LinedList"/>
    <dgm:cxn modelId="{519D867C-F8A6-48AC-98D9-EC59FE2BA4A4}" type="presParOf" srcId="{7A4EF76D-B426-4CDE-9060-BA04A08A3779}" destId="{EB6B6EDE-707E-40AF-BE59-CA4BA5617729}" srcOrd="0" destOrd="0" presId="urn:microsoft.com/office/officeart/2008/layout/LinedList"/>
    <dgm:cxn modelId="{5021D67B-402E-4EA2-AD13-A20FCE4C969C}" type="presParOf" srcId="{7A4EF76D-B426-4CDE-9060-BA04A08A3779}" destId="{8D1C9D43-1151-4DF9-B849-9E21ABE25CEE}" srcOrd="1" destOrd="0" presId="urn:microsoft.com/office/officeart/2008/layout/LinedList"/>
    <dgm:cxn modelId="{B9540CE7-68D9-432D-88C8-F4A235C03344}" type="presParOf" srcId="{AA364212-B43F-4BDE-9D6E-0545CCA6EADC}" destId="{867A5763-F1F9-45CF-AD2F-3FD996E799B8}" srcOrd="6" destOrd="0" presId="urn:microsoft.com/office/officeart/2008/layout/LinedList"/>
    <dgm:cxn modelId="{752BF52C-0E52-4660-AAEE-33E54E5F934A}" type="presParOf" srcId="{AA364212-B43F-4BDE-9D6E-0545CCA6EADC}" destId="{2ABF8708-68B6-4D3C-8790-B0FEC92B4234}" srcOrd="7" destOrd="0" presId="urn:microsoft.com/office/officeart/2008/layout/LinedList"/>
    <dgm:cxn modelId="{5ECC3B09-417C-40E9-8A9C-2A02FEADB906}" type="presParOf" srcId="{2ABF8708-68B6-4D3C-8790-B0FEC92B4234}" destId="{35751738-1B53-4E2E-B967-B6934AE0065C}" srcOrd="0" destOrd="0" presId="urn:microsoft.com/office/officeart/2008/layout/LinedList"/>
    <dgm:cxn modelId="{6C1DCD0E-8C70-4D17-BA27-B326E893D971}" type="presParOf" srcId="{2ABF8708-68B6-4D3C-8790-B0FEC92B4234}" destId="{8F5C8F77-4E8B-41D9-8836-B358943C06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E531D4-A5F6-4DFB-8B3B-DE636DB0CF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DA8540-D439-4429-B606-631058FA96A2}">
      <dgm:prSet/>
      <dgm:spPr/>
      <dgm:t>
        <a:bodyPr/>
        <a:lstStyle/>
        <a:p>
          <a:r>
            <a:rPr lang="pt-PT" b="1" i="0" baseline="0"/>
            <a:t>Antecedentes identificados:</a:t>
          </a:r>
          <a:r>
            <a:rPr lang="pt-PT" b="0" i="0" baseline="0"/>
            <a:t> ausência de suporte familiar, clima relacional negativo.</a:t>
          </a:r>
          <a:endParaRPr lang="en-US"/>
        </a:p>
      </dgm:t>
    </dgm:pt>
    <dgm:pt modelId="{2DE6818F-AE5B-498D-8DA8-C70B2EE90555}" type="parTrans" cxnId="{681EECB4-327D-48E7-800B-F9136791CC57}">
      <dgm:prSet/>
      <dgm:spPr/>
      <dgm:t>
        <a:bodyPr/>
        <a:lstStyle/>
        <a:p>
          <a:endParaRPr lang="en-US"/>
        </a:p>
      </dgm:t>
    </dgm:pt>
    <dgm:pt modelId="{21D60A2B-5712-4758-8FD5-DC0B081DA1AB}" type="sibTrans" cxnId="{681EECB4-327D-48E7-800B-F9136791CC57}">
      <dgm:prSet/>
      <dgm:spPr/>
      <dgm:t>
        <a:bodyPr/>
        <a:lstStyle/>
        <a:p>
          <a:endParaRPr lang="en-US"/>
        </a:p>
      </dgm:t>
    </dgm:pt>
    <dgm:pt modelId="{CE612957-35F0-4651-A5C5-36E00F274740}">
      <dgm:prSet/>
      <dgm:spPr/>
      <dgm:t>
        <a:bodyPr/>
        <a:lstStyle/>
        <a:p>
          <a:r>
            <a:rPr lang="pt-PT" b="1" i="0" baseline="0"/>
            <a:t>Consequentes visíveis:</a:t>
          </a:r>
          <a:r>
            <a:rPr lang="pt-PT" b="0" i="0" baseline="0"/>
            <a:t> desmotivação, absentismo.</a:t>
          </a:r>
          <a:endParaRPr lang="en-US"/>
        </a:p>
      </dgm:t>
    </dgm:pt>
    <dgm:pt modelId="{EA7B9651-2D40-4BA8-AF9B-34933D57C56F}" type="parTrans" cxnId="{52594BBB-7148-4E4F-B98C-474744463A8F}">
      <dgm:prSet/>
      <dgm:spPr/>
      <dgm:t>
        <a:bodyPr/>
        <a:lstStyle/>
        <a:p>
          <a:endParaRPr lang="en-US"/>
        </a:p>
      </dgm:t>
    </dgm:pt>
    <dgm:pt modelId="{19F97F8A-DC36-4361-B094-92536197BC9F}" type="sibTrans" cxnId="{52594BBB-7148-4E4F-B98C-474744463A8F}">
      <dgm:prSet/>
      <dgm:spPr/>
      <dgm:t>
        <a:bodyPr/>
        <a:lstStyle/>
        <a:p>
          <a:endParaRPr lang="en-US"/>
        </a:p>
      </dgm:t>
    </dgm:pt>
    <dgm:pt modelId="{703B5802-96CE-4FC9-B07D-C5E4C51E22E3}">
      <dgm:prSet/>
      <dgm:spPr/>
      <dgm:t>
        <a:bodyPr/>
        <a:lstStyle/>
        <a:p>
          <a:r>
            <a:rPr lang="pt-PT" b="1" i="0" baseline="0"/>
            <a:t>Tipo de fatores:</a:t>
          </a:r>
          <a:r>
            <a:rPr lang="pt-PT" b="0" i="0" baseline="0"/>
            <a:t> familiares e contextuais.</a:t>
          </a:r>
          <a:endParaRPr lang="en-US"/>
        </a:p>
      </dgm:t>
    </dgm:pt>
    <dgm:pt modelId="{265A715D-EB2F-4C50-A83C-C81A035AE77B}" type="parTrans" cxnId="{3EB5415E-5FDC-4970-A621-69F055FC4F2F}">
      <dgm:prSet/>
      <dgm:spPr/>
      <dgm:t>
        <a:bodyPr/>
        <a:lstStyle/>
        <a:p>
          <a:endParaRPr lang="en-US"/>
        </a:p>
      </dgm:t>
    </dgm:pt>
    <dgm:pt modelId="{C0C3A99B-9653-47E4-8B88-793F830BA01C}" type="sibTrans" cxnId="{3EB5415E-5FDC-4970-A621-69F055FC4F2F}">
      <dgm:prSet/>
      <dgm:spPr/>
      <dgm:t>
        <a:bodyPr/>
        <a:lstStyle/>
        <a:p>
          <a:endParaRPr lang="en-US"/>
        </a:p>
      </dgm:t>
    </dgm:pt>
    <dgm:pt modelId="{676FCDA6-4B94-454D-BD01-C60C4224CDA6}">
      <dgm:prSet/>
      <dgm:spPr/>
      <dgm:t>
        <a:bodyPr/>
        <a:lstStyle/>
        <a:p>
          <a:r>
            <a:rPr lang="pt-PT" b="1" i="0" baseline="0"/>
            <a:t>Intervenção possível:</a:t>
          </a:r>
          <a:r>
            <a:rPr lang="pt-PT" b="0" i="0" baseline="0"/>
            <a:t> tutoria com adulto de referência, ações de mediação de pares.</a:t>
          </a:r>
          <a:endParaRPr lang="en-US"/>
        </a:p>
      </dgm:t>
    </dgm:pt>
    <dgm:pt modelId="{CC61224D-001D-4B99-8B7E-F1345DBAC082}" type="parTrans" cxnId="{92AEA20A-9203-4127-AC71-CC38B84C94B3}">
      <dgm:prSet/>
      <dgm:spPr/>
      <dgm:t>
        <a:bodyPr/>
        <a:lstStyle/>
        <a:p>
          <a:endParaRPr lang="en-US"/>
        </a:p>
      </dgm:t>
    </dgm:pt>
    <dgm:pt modelId="{CC6D2AEC-C25C-4D89-94A5-87142C6A10F3}" type="sibTrans" cxnId="{92AEA20A-9203-4127-AC71-CC38B84C94B3}">
      <dgm:prSet/>
      <dgm:spPr/>
      <dgm:t>
        <a:bodyPr/>
        <a:lstStyle/>
        <a:p>
          <a:endParaRPr lang="en-US"/>
        </a:p>
      </dgm:t>
    </dgm:pt>
    <dgm:pt modelId="{5FDB0B6B-E57A-46E4-9C9C-2FB8855009B5}" type="pres">
      <dgm:prSet presAssocID="{B0E531D4-A5F6-4DFB-8B3B-DE636DB0CF3A}" presName="linear" presStyleCnt="0">
        <dgm:presLayoutVars>
          <dgm:animLvl val="lvl"/>
          <dgm:resizeHandles val="exact"/>
        </dgm:presLayoutVars>
      </dgm:prSet>
      <dgm:spPr/>
    </dgm:pt>
    <dgm:pt modelId="{A4A39DB0-B04A-43C1-AC74-83F5F42F4D1C}" type="pres">
      <dgm:prSet presAssocID="{1CDA8540-D439-4429-B606-631058FA96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66312F-D9F2-4DFD-97A5-E6F99C9B5B34}" type="pres">
      <dgm:prSet presAssocID="{21D60A2B-5712-4758-8FD5-DC0B081DA1AB}" presName="spacer" presStyleCnt="0"/>
      <dgm:spPr/>
    </dgm:pt>
    <dgm:pt modelId="{8F367E43-3E1D-4D98-B541-50547D7DA571}" type="pres">
      <dgm:prSet presAssocID="{CE612957-35F0-4651-A5C5-36E00F2747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F7D579-F34A-48E7-8E46-236811AD3D17}" type="pres">
      <dgm:prSet presAssocID="{19F97F8A-DC36-4361-B094-92536197BC9F}" presName="spacer" presStyleCnt="0"/>
      <dgm:spPr/>
    </dgm:pt>
    <dgm:pt modelId="{0D40795E-EB91-49CB-B531-0BBF5C296BA7}" type="pres">
      <dgm:prSet presAssocID="{703B5802-96CE-4FC9-B07D-C5E4C51E22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CC222B-8560-477A-90C6-4DB318E183F2}" type="pres">
      <dgm:prSet presAssocID="{C0C3A99B-9653-47E4-8B88-793F830BA01C}" presName="spacer" presStyleCnt="0"/>
      <dgm:spPr/>
    </dgm:pt>
    <dgm:pt modelId="{0400310C-1E98-451A-AE66-C55C30C0E7FB}" type="pres">
      <dgm:prSet presAssocID="{676FCDA6-4B94-454D-BD01-C60C4224CD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F1E904-6495-4E7D-9A4E-F49299D8615C}" type="presOf" srcId="{676FCDA6-4B94-454D-BD01-C60C4224CDA6}" destId="{0400310C-1E98-451A-AE66-C55C30C0E7FB}" srcOrd="0" destOrd="0" presId="urn:microsoft.com/office/officeart/2005/8/layout/vList2"/>
    <dgm:cxn modelId="{A8B47B0A-5A8E-493E-970B-F87385D1B480}" type="presOf" srcId="{B0E531D4-A5F6-4DFB-8B3B-DE636DB0CF3A}" destId="{5FDB0B6B-E57A-46E4-9C9C-2FB8855009B5}" srcOrd="0" destOrd="0" presId="urn:microsoft.com/office/officeart/2005/8/layout/vList2"/>
    <dgm:cxn modelId="{92AEA20A-9203-4127-AC71-CC38B84C94B3}" srcId="{B0E531D4-A5F6-4DFB-8B3B-DE636DB0CF3A}" destId="{676FCDA6-4B94-454D-BD01-C60C4224CDA6}" srcOrd="3" destOrd="0" parTransId="{CC61224D-001D-4B99-8B7E-F1345DBAC082}" sibTransId="{CC6D2AEC-C25C-4D89-94A5-87142C6A10F3}"/>
    <dgm:cxn modelId="{3EB5415E-5FDC-4970-A621-69F055FC4F2F}" srcId="{B0E531D4-A5F6-4DFB-8B3B-DE636DB0CF3A}" destId="{703B5802-96CE-4FC9-B07D-C5E4C51E22E3}" srcOrd="2" destOrd="0" parTransId="{265A715D-EB2F-4C50-A83C-C81A035AE77B}" sibTransId="{C0C3A99B-9653-47E4-8B88-793F830BA01C}"/>
    <dgm:cxn modelId="{B74CAB63-7723-45ED-B58C-468D9196C2A0}" type="presOf" srcId="{1CDA8540-D439-4429-B606-631058FA96A2}" destId="{A4A39DB0-B04A-43C1-AC74-83F5F42F4D1C}" srcOrd="0" destOrd="0" presId="urn:microsoft.com/office/officeart/2005/8/layout/vList2"/>
    <dgm:cxn modelId="{1E39CB45-707E-448E-A8A0-5167AF465102}" type="presOf" srcId="{703B5802-96CE-4FC9-B07D-C5E4C51E22E3}" destId="{0D40795E-EB91-49CB-B531-0BBF5C296BA7}" srcOrd="0" destOrd="0" presId="urn:microsoft.com/office/officeart/2005/8/layout/vList2"/>
    <dgm:cxn modelId="{18978C76-AA30-4E72-9A14-2A8DD3A6683F}" type="presOf" srcId="{CE612957-35F0-4651-A5C5-36E00F274740}" destId="{8F367E43-3E1D-4D98-B541-50547D7DA571}" srcOrd="0" destOrd="0" presId="urn:microsoft.com/office/officeart/2005/8/layout/vList2"/>
    <dgm:cxn modelId="{681EECB4-327D-48E7-800B-F9136791CC57}" srcId="{B0E531D4-A5F6-4DFB-8B3B-DE636DB0CF3A}" destId="{1CDA8540-D439-4429-B606-631058FA96A2}" srcOrd="0" destOrd="0" parTransId="{2DE6818F-AE5B-498D-8DA8-C70B2EE90555}" sibTransId="{21D60A2B-5712-4758-8FD5-DC0B081DA1AB}"/>
    <dgm:cxn modelId="{52594BBB-7148-4E4F-B98C-474744463A8F}" srcId="{B0E531D4-A5F6-4DFB-8B3B-DE636DB0CF3A}" destId="{CE612957-35F0-4651-A5C5-36E00F274740}" srcOrd="1" destOrd="0" parTransId="{EA7B9651-2D40-4BA8-AF9B-34933D57C56F}" sibTransId="{19F97F8A-DC36-4361-B094-92536197BC9F}"/>
    <dgm:cxn modelId="{3C3BCA5B-3AB8-4D7E-AE4B-6C0F4F096891}" type="presParOf" srcId="{5FDB0B6B-E57A-46E4-9C9C-2FB8855009B5}" destId="{A4A39DB0-B04A-43C1-AC74-83F5F42F4D1C}" srcOrd="0" destOrd="0" presId="urn:microsoft.com/office/officeart/2005/8/layout/vList2"/>
    <dgm:cxn modelId="{F642DB5A-9017-4DFF-B958-788A4ABCA66A}" type="presParOf" srcId="{5FDB0B6B-E57A-46E4-9C9C-2FB8855009B5}" destId="{2E66312F-D9F2-4DFD-97A5-E6F99C9B5B34}" srcOrd="1" destOrd="0" presId="urn:microsoft.com/office/officeart/2005/8/layout/vList2"/>
    <dgm:cxn modelId="{DC225CB3-3B81-4367-A22E-83BC2432E8C0}" type="presParOf" srcId="{5FDB0B6B-E57A-46E4-9C9C-2FB8855009B5}" destId="{8F367E43-3E1D-4D98-B541-50547D7DA571}" srcOrd="2" destOrd="0" presId="urn:microsoft.com/office/officeart/2005/8/layout/vList2"/>
    <dgm:cxn modelId="{1EAFA012-F66D-4AFF-BF2C-BA37A651C8D3}" type="presParOf" srcId="{5FDB0B6B-E57A-46E4-9C9C-2FB8855009B5}" destId="{E1F7D579-F34A-48E7-8E46-236811AD3D17}" srcOrd="3" destOrd="0" presId="urn:microsoft.com/office/officeart/2005/8/layout/vList2"/>
    <dgm:cxn modelId="{4AF3DF34-E0BD-474D-9847-B715F93C2579}" type="presParOf" srcId="{5FDB0B6B-E57A-46E4-9C9C-2FB8855009B5}" destId="{0D40795E-EB91-49CB-B531-0BBF5C296BA7}" srcOrd="4" destOrd="0" presId="urn:microsoft.com/office/officeart/2005/8/layout/vList2"/>
    <dgm:cxn modelId="{CF6ECF7F-053A-4D3D-BC79-7A825EEC495E}" type="presParOf" srcId="{5FDB0B6B-E57A-46E4-9C9C-2FB8855009B5}" destId="{19CC222B-8560-477A-90C6-4DB318E183F2}" srcOrd="5" destOrd="0" presId="urn:microsoft.com/office/officeart/2005/8/layout/vList2"/>
    <dgm:cxn modelId="{B88DB0E4-537E-4005-936F-4DC7435D08FA}" type="presParOf" srcId="{5FDB0B6B-E57A-46E4-9C9C-2FB8855009B5}" destId="{0400310C-1E98-451A-AE66-C55C30C0E7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D243C-77FB-4F55-BE67-A4768B7D08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42916E-02C9-4E75-8697-AFAB71CDE320}">
      <dgm:prSet/>
      <dgm:spPr/>
      <dgm:t>
        <a:bodyPr/>
        <a:lstStyle/>
        <a:p>
          <a:r>
            <a:rPr lang="pt-PT"/>
            <a:t>Que pequenas mudanças poderia fazer já amanhã na sua prática para aumentar o envolvimento dos seus alunos?</a:t>
          </a:r>
          <a:endParaRPr lang="en-US"/>
        </a:p>
      </dgm:t>
    </dgm:pt>
    <dgm:pt modelId="{2F54D487-AEB8-4F79-8CB2-5B34CDD64F29}" type="parTrans" cxnId="{8E5EF2C9-C6CD-4338-AA18-42BCEF4CD54E}">
      <dgm:prSet/>
      <dgm:spPr/>
      <dgm:t>
        <a:bodyPr/>
        <a:lstStyle/>
        <a:p>
          <a:endParaRPr lang="en-US"/>
        </a:p>
      </dgm:t>
    </dgm:pt>
    <dgm:pt modelId="{15F10CC0-C8C0-47E1-866E-DC3858209458}" type="sibTrans" cxnId="{8E5EF2C9-C6CD-4338-AA18-42BCEF4CD54E}">
      <dgm:prSet/>
      <dgm:spPr/>
      <dgm:t>
        <a:bodyPr/>
        <a:lstStyle/>
        <a:p>
          <a:endParaRPr lang="en-US"/>
        </a:p>
      </dgm:t>
    </dgm:pt>
    <dgm:pt modelId="{00E43AD8-7733-4A6F-998F-8CF48F5B3D05}">
      <dgm:prSet/>
      <dgm:spPr/>
      <dgm:t>
        <a:bodyPr/>
        <a:lstStyle/>
        <a:p>
          <a:r>
            <a:rPr lang="pt-PT"/>
            <a:t>Como percebe se um aluno está realmente envolvido? Que sinais costuma observar?</a:t>
          </a:r>
          <a:endParaRPr lang="en-US"/>
        </a:p>
      </dgm:t>
    </dgm:pt>
    <dgm:pt modelId="{BA918FAF-8A93-46A5-8133-3058415913B1}" type="parTrans" cxnId="{88B65F4B-BF3F-451E-96D4-8566B22E6268}">
      <dgm:prSet/>
      <dgm:spPr/>
      <dgm:t>
        <a:bodyPr/>
        <a:lstStyle/>
        <a:p>
          <a:endParaRPr lang="en-US"/>
        </a:p>
      </dgm:t>
    </dgm:pt>
    <dgm:pt modelId="{C3646E49-E8B6-4123-AF75-E7298A69AF23}" type="sibTrans" cxnId="{88B65F4B-BF3F-451E-96D4-8566B22E6268}">
      <dgm:prSet/>
      <dgm:spPr/>
      <dgm:t>
        <a:bodyPr/>
        <a:lstStyle/>
        <a:p>
          <a:endParaRPr lang="en-US"/>
        </a:p>
      </dgm:t>
    </dgm:pt>
    <dgm:pt modelId="{E5E31CB0-A6E3-413E-9431-A8199745EAC1}">
      <dgm:prSet/>
      <dgm:spPr/>
      <dgm:t>
        <a:bodyPr/>
        <a:lstStyle/>
        <a:p>
          <a:r>
            <a:rPr lang="pt-PT"/>
            <a:t>O que acontece quando um aluno começa a desengajar? Como costuma intervir?</a:t>
          </a:r>
          <a:endParaRPr lang="en-US"/>
        </a:p>
      </dgm:t>
    </dgm:pt>
    <dgm:pt modelId="{904C519F-DD61-49B9-86C2-8F42ECEE0BA1}" type="parTrans" cxnId="{38E1846A-C57F-45C2-90A0-531247491CCD}">
      <dgm:prSet/>
      <dgm:spPr/>
      <dgm:t>
        <a:bodyPr/>
        <a:lstStyle/>
        <a:p>
          <a:endParaRPr lang="en-US"/>
        </a:p>
      </dgm:t>
    </dgm:pt>
    <dgm:pt modelId="{463BDF86-FD86-4422-9487-64BED86C28ED}" type="sibTrans" cxnId="{38E1846A-C57F-45C2-90A0-531247491CCD}">
      <dgm:prSet/>
      <dgm:spPr/>
      <dgm:t>
        <a:bodyPr/>
        <a:lstStyle/>
        <a:p>
          <a:endParaRPr lang="en-US"/>
        </a:p>
      </dgm:t>
    </dgm:pt>
    <dgm:pt modelId="{06D9605A-1D2C-48BA-A24A-EC95173DD17F}">
      <dgm:prSet/>
      <dgm:spPr/>
      <dgm:t>
        <a:bodyPr/>
        <a:lstStyle/>
        <a:p>
          <a:r>
            <a:rPr lang="pt-PT"/>
            <a:t>Que espaço existe na sua escola para os alunos se sentirem ouvidos e valorizados?</a:t>
          </a:r>
          <a:endParaRPr lang="en-US"/>
        </a:p>
      </dgm:t>
    </dgm:pt>
    <dgm:pt modelId="{CC2391BD-11B0-4D4F-91C8-C87BB857910F}" type="parTrans" cxnId="{E43E8C85-04BB-40A6-A0C8-685ED780C7FD}">
      <dgm:prSet/>
      <dgm:spPr/>
      <dgm:t>
        <a:bodyPr/>
        <a:lstStyle/>
        <a:p>
          <a:endParaRPr lang="en-US"/>
        </a:p>
      </dgm:t>
    </dgm:pt>
    <dgm:pt modelId="{3E9DE49C-0010-4107-B803-B60C89146913}" type="sibTrans" cxnId="{E43E8C85-04BB-40A6-A0C8-685ED780C7FD}">
      <dgm:prSet/>
      <dgm:spPr/>
      <dgm:t>
        <a:bodyPr/>
        <a:lstStyle/>
        <a:p>
          <a:endParaRPr lang="en-US"/>
        </a:p>
      </dgm:t>
    </dgm:pt>
    <dgm:pt modelId="{29A5445A-7954-4E12-9299-6C4F2FA731C2}" type="pres">
      <dgm:prSet presAssocID="{533D243C-77FB-4F55-BE67-A4768B7D0893}" presName="diagram" presStyleCnt="0">
        <dgm:presLayoutVars>
          <dgm:dir/>
          <dgm:resizeHandles val="exact"/>
        </dgm:presLayoutVars>
      </dgm:prSet>
      <dgm:spPr/>
    </dgm:pt>
    <dgm:pt modelId="{E2B31B08-649F-405E-B3B7-FFE44D500F33}" type="pres">
      <dgm:prSet presAssocID="{FB42916E-02C9-4E75-8697-AFAB71CDE320}" presName="node" presStyleLbl="node1" presStyleIdx="0" presStyleCnt="4">
        <dgm:presLayoutVars>
          <dgm:bulletEnabled val="1"/>
        </dgm:presLayoutVars>
      </dgm:prSet>
      <dgm:spPr/>
    </dgm:pt>
    <dgm:pt modelId="{8816AD49-6789-451D-8BD5-939550B44FA2}" type="pres">
      <dgm:prSet presAssocID="{15F10CC0-C8C0-47E1-866E-DC3858209458}" presName="sibTrans" presStyleCnt="0"/>
      <dgm:spPr/>
    </dgm:pt>
    <dgm:pt modelId="{D0F706AC-8C32-4FB8-A076-0E91409F37A2}" type="pres">
      <dgm:prSet presAssocID="{00E43AD8-7733-4A6F-998F-8CF48F5B3D05}" presName="node" presStyleLbl="node1" presStyleIdx="1" presStyleCnt="4">
        <dgm:presLayoutVars>
          <dgm:bulletEnabled val="1"/>
        </dgm:presLayoutVars>
      </dgm:prSet>
      <dgm:spPr/>
    </dgm:pt>
    <dgm:pt modelId="{297EB32C-A94E-4F66-B255-77E71946C188}" type="pres">
      <dgm:prSet presAssocID="{C3646E49-E8B6-4123-AF75-E7298A69AF23}" presName="sibTrans" presStyleCnt="0"/>
      <dgm:spPr/>
    </dgm:pt>
    <dgm:pt modelId="{DD5E55F8-2418-4614-9446-4D7A6D0C13A3}" type="pres">
      <dgm:prSet presAssocID="{E5E31CB0-A6E3-413E-9431-A8199745EAC1}" presName="node" presStyleLbl="node1" presStyleIdx="2" presStyleCnt="4">
        <dgm:presLayoutVars>
          <dgm:bulletEnabled val="1"/>
        </dgm:presLayoutVars>
      </dgm:prSet>
      <dgm:spPr/>
    </dgm:pt>
    <dgm:pt modelId="{E75AFA61-85ED-443F-BF7B-90AE787C06B1}" type="pres">
      <dgm:prSet presAssocID="{463BDF86-FD86-4422-9487-64BED86C28ED}" presName="sibTrans" presStyleCnt="0"/>
      <dgm:spPr/>
    </dgm:pt>
    <dgm:pt modelId="{75FB6F39-26D5-4A81-814F-F2C8662AF725}" type="pres">
      <dgm:prSet presAssocID="{06D9605A-1D2C-48BA-A24A-EC95173DD17F}" presName="node" presStyleLbl="node1" presStyleIdx="3" presStyleCnt="4">
        <dgm:presLayoutVars>
          <dgm:bulletEnabled val="1"/>
        </dgm:presLayoutVars>
      </dgm:prSet>
      <dgm:spPr/>
    </dgm:pt>
  </dgm:ptLst>
  <dgm:cxnLst>
    <dgm:cxn modelId="{38E1846A-C57F-45C2-90A0-531247491CCD}" srcId="{533D243C-77FB-4F55-BE67-A4768B7D0893}" destId="{E5E31CB0-A6E3-413E-9431-A8199745EAC1}" srcOrd="2" destOrd="0" parTransId="{904C519F-DD61-49B9-86C2-8F42ECEE0BA1}" sibTransId="{463BDF86-FD86-4422-9487-64BED86C28ED}"/>
    <dgm:cxn modelId="{88B65F4B-BF3F-451E-96D4-8566B22E6268}" srcId="{533D243C-77FB-4F55-BE67-A4768B7D0893}" destId="{00E43AD8-7733-4A6F-998F-8CF48F5B3D05}" srcOrd="1" destOrd="0" parTransId="{BA918FAF-8A93-46A5-8133-3058415913B1}" sibTransId="{C3646E49-E8B6-4123-AF75-E7298A69AF23}"/>
    <dgm:cxn modelId="{A1BAC56F-A759-49BF-927A-1F68245B3282}" type="presOf" srcId="{00E43AD8-7733-4A6F-998F-8CF48F5B3D05}" destId="{D0F706AC-8C32-4FB8-A076-0E91409F37A2}" srcOrd="0" destOrd="0" presId="urn:microsoft.com/office/officeart/2005/8/layout/default"/>
    <dgm:cxn modelId="{83597C75-1EB0-4AC0-AED7-7526E8D2043C}" type="presOf" srcId="{E5E31CB0-A6E3-413E-9431-A8199745EAC1}" destId="{DD5E55F8-2418-4614-9446-4D7A6D0C13A3}" srcOrd="0" destOrd="0" presId="urn:microsoft.com/office/officeart/2005/8/layout/default"/>
    <dgm:cxn modelId="{E43E8C85-04BB-40A6-A0C8-685ED780C7FD}" srcId="{533D243C-77FB-4F55-BE67-A4768B7D0893}" destId="{06D9605A-1D2C-48BA-A24A-EC95173DD17F}" srcOrd="3" destOrd="0" parTransId="{CC2391BD-11B0-4D4F-91C8-C87BB857910F}" sibTransId="{3E9DE49C-0010-4107-B803-B60C89146913}"/>
    <dgm:cxn modelId="{AB8B69A0-37FA-4687-9DE5-5E9B31184EC8}" type="presOf" srcId="{06D9605A-1D2C-48BA-A24A-EC95173DD17F}" destId="{75FB6F39-26D5-4A81-814F-F2C8662AF725}" srcOrd="0" destOrd="0" presId="urn:microsoft.com/office/officeart/2005/8/layout/default"/>
    <dgm:cxn modelId="{8316AAA1-D8C9-414A-9C15-450AB3F2CCC2}" type="presOf" srcId="{533D243C-77FB-4F55-BE67-A4768B7D0893}" destId="{29A5445A-7954-4E12-9299-6C4F2FA731C2}" srcOrd="0" destOrd="0" presId="urn:microsoft.com/office/officeart/2005/8/layout/default"/>
    <dgm:cxn modelId="{8E5EF2C9-C6CD-4338-AA18-42BCEF4CD54E}" srcId="{533D243C-77FB-4F55-BE67-A4768B7D0893}" destId="{FB42916E-02C9-4E75-8697-AFAB71CDE320}" srcOrd="0" destOrd="0" parTransId="{2F54D487-AEB8-4F79-8CB2-5B34CDD64F29}" sibTransId="{15F10CC0-C8C0-47E1-866E-DC3858209458}"/>
    <dgm:cxn modelId="{2F0E21D7-AC16-41C8-9F7F-54E6A6254F73}" type="presOf" srcId="{FB42916E-02C9-4E75-8697-AFAB71CDE320}" destId="{E2B31B08-649F-405E-B3B7-FFE44D500F33}" srcOrd="0" destOrd="0" presId="urn:microsoft.com/office/officeart/2005/8/layout/default"/>
    <dgm:cxn modelId="{9DF620A5-E188-4F74-AEA9-FEE41C06ABE8}" type="presParOf" srcId="{29A5445A-7954-4E12-9299-6C4F2FA731C2}" destId="{E2B31B08-649F-405E-B3B7-FFE44D500F33}" srcOrd="0" destOrd="0" presId="urn:microsoft.com/office/officeart/2005/8/layout/default"/>
    <dgm:cxn modelId="{8029711B-EFB0-4B79-A6EF-038EF5B246CE}" type="presParOf" srcId="{29A5445A-7954-4E12-9299-6C4F2FA731C2}" destId="{8816AD49-6789-451D-8BD5-939550B44FA2}" srcOrd="1" destOrd="0" presId="urn:microsoft.com/office/officeart/2005/8/layout/default"/>
    <dgm:cxn modelId="{9CF16624-A0E1-4B69-A086-0868F9D7283E}" type="presParOf" srcId="{29A5445A-7954-4E12-9299-6C4F2FA731C2}" destId="{D0F706AC-8C32-4FB8-A076-0E91409F37A2}" srcOrd="2" destOrd="0" presId="urn:microsoft.com/office/officeart/2005/8/layout/default"/>
    <dgm:cxn modelId="{711D636A-E916-4FF3-AB94-2A027EE77872}" type="presParOf" srcId="{29A5445A-7954-4E12-9299-6C4F2FA731C2}" destId="{297EB32C-A94E-4F66-B255-77E71946C188}" srcOrd="3" destOrd="0" presId="urn:microsoft.com/office/officeart/2005/8/layout/default"/>
    <dgm:cxn modelId="{C123FD44-2195-4244-BAFE-6C05E9923EED}" type="presParOf" srcId="{29A5445A-7954-4E12-9299-6C4F2FA731C2}" destId="{DD5E55F8-2418-4614-9446-4D7A6D0C13A3}" srcOrd="4" destOrd="0" presId="urn:microsoft.com/office/officeart/2005/8/layout/default"/>
    <dgm:cxn modelId="{D8105BC5-46FE-4ECF-B453-45B1536A0022}" type="presParOf" srcId="{29A5445A-7954-4E12-9299-6C4F2FA731C2}" destId="{E75AFA61-85ED-443F-BF7B-90AE787C06B1}" srcOrd="5" destOrd="0" presId="urn:microsoft.com/office/officeart/2005/8/layout/default"/>
    <dgm:cxn modelId="{B99E8937-7487-4C57-A8B4-6F4BA54B087B}" type="presParOf" srcId="{29A5445A-7954-4E12-9299-6C4F2FA731C2}" destId="{75FB6F39-26D5-4A81-814F-F2C8662AF7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8E66F-2CA2-47D8-8731-43476631F2C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9852BA-0322-4643-88A6-E04EB4E40CFF}">
      <dgm:prSet/>
      <dgm:spPr/>
      <dgm:t>
        <a:bodyPr/>
        <a:lstStyle/>
        <a:p>
          <a:r>
            <a:rPr lang="pt-PT" b="1"/>
            <a:t>1. Tutorias entre pares (peer mentoring)</a:t>
          </a:r>
          <a:br>
            <a:rPr lang="pt-PT"/>
          </a:br>
          <a:r>
            <a:rPr lang="pt-PT"/>
            <a:t>Promover relações de apoio entre alunos mais velhos e mais novos pode aumentar o sentimento de pertença e motivação em ambos os grupos.</a:t>
          </a:r>
          <a:endParaRPr lang="en-US"/>
        </a:p>
      </dgm:t>
    </dgm:pt>
    <dgm:pt modelId="{4E6A46C7-1409-4150-9567-0BD54ADEB696}" type="parTrans" cxnId="{3BF23578-044E-468B-B256-73993DED7BD6}">
      <dgm:prSet/>
      <dgm:spPr/>
      <dgm:t>
        <a:bodyPr/>
        <a:lstStyle/>
        <a:p>
          <a:endParaRPr lang="en-US"/>
        </a:p>
      </dgm:t>
    </dgm:pt>
    <dgm:pt modelId="{F0EB1ACD-16C0-41AE-8EC8-A7C5B7A900BC}" type="sibTrans" cxnId="{3BF23578-044E-468B-B256-73993DED7BD6}">
      <dgm:prSet/>
      <dgm:spPr/>
      <dgm:t>
        <a:bodyPr/>
        <a:lstStyle/>
        <a:p>
          <a:endParaRPr lang="en-US"/>
        </a:p>
      </dgm:t>
    </dgm:pt>
    <dgm:pt modelId="{3231D715-C5E9-4644-BBEE-7A44C2315127}">
      <dgm:prSet/>
      <dgm:spPr/>
      <dgm:t>
        <a:bodyPr/>
        <a:lstStyle/>
        <a:p>
          <a:r>
            <a:rPr lang="pt-PT" b="1"/>
            <a:t>2. Aprendizagem baseada em projetos (Project-Based Learning)</a:t>
          </a:r>
          <a:br>
            <a:rPr lang="pt-PT"/>
          </a:br>
          <a:r>
            <a:rPr lang="pt-PT"/>
            <a:t>Permite aos alunos explorar temas significativos, promovendo o envolvimento cognitivo, emocional e agenciativo.</a:t>
          </a:r>
          <a:endParaRPr lang="en-US"/>
        </a:p>
      </dgm:t>
    </dgm:pt>
    <dgm:pt modelId="{5CF13166-7EB5-4D0E-8E24-5895598E483E}" type="parTrans" cxnId="{8FB17C39-61ED-428E-B1E8-954D926900B7}">
      <dgm:prSet/>
      <dgm:spPr/>
      <dgm:t>
        <a:bodyPr/>
        <a:lstStyle/>
        <a:p>
          <a:endParaRPr lang="en-US"/>
        </a:p>
      </dgm:t>
    </dgm:pt>
    <dgm:pt modelId="{42E6088A-D07C-4ED2-8A19-C37CE44898C6}" type="sibTrans" cxnId="{8FB17C39-61ED-428E-B1E8-954D926900B7}">
      <dgm:prSet/>
      <dgm:spPr/>
      <dgm:t>
        <a:bodyPr/>
        <a:lstStyle/>
        <a:p>
          <a:endParaRPr lang="en-US"/>
        </a:p>
      </dgm:t>
    </dgm:pt>
    <dgm:pt modelId="{5722DDC2-6EBA-4728-9EB6-8B8FED71E18D}">
      <dgm:prSet/>
      <dgm:spPr/>
      <dgm:t>
        <a:bodyPr/>
        <a:lstStyle/>
        <a:p>
          <a:r>
            <a:rPr lang="pt-PT" b="1"/>
            <a:t>3.Feedback formativo e regular</a:t>
          </a:r>
          <a:br>
            <a:rPr lang="pt-PT"/>
          </a:br>
          <a:r>
            <a:rPr lang="pt-PT"/>
            <a:t>Dar retorno frequente sobre o progresso dos alunos aumenta o seu envolvimento cognitivo e a perceção de eficácia.</a:t>
          </a:r>
          <a:endParaRPr lang="en-US"/>
        </a:p>
      </dgm:t>
    </dgm:pt>
    <dgm:pt modelId="{12B07562-0AF6-47B3-AD2D-34673ECB7FC6}" type="parTrans" cxnId="{913A7440-4ECF-4583-A957-373399B3ED17}">
      <dgm:prSet/>
      <dgm:spPr/>
      <dgm:t>
        <a:bodyPr/>
        <a:lstStyle/>
        <a:p>
          <a:endParaRPr lang="en-US"/>
        </a:p>
      </dgm:t>
    </dgm:pt>
    <dgm:pt modelId="{830135C1-ECC5-4F7C-8871-187395EF1A8A}" type="sibTrans" cxnId="{913A7440-4ECF-4583-A957-373399B3ED17}">
      <dgm:prSet/>
      <dgm:spPr/>
      <dgm:t>
        <a:bodyPr/>
        <a:lstStyle/>
        <a:p>
          <a:endParaRPr lang="en-US"/>
        </a:p>
      </dgm:t>
    </dgm:pt>
    <dgm:pt modelId="{8134F128-0596-43AF-B5BE-BF049FF0F01E}">
      <dgm:prSet/>
      <dgm:spPr/>
      <dgm:t>
        <a:bodyPr/>
        <a:lstStyle/>
        <a:p>
          <a:r>
            <a:rPr lang="pt-PT" b="1"/>
            <a:t>4. Rotinas de “check-in emocional”</a:t>
          </a:r>
          <a:br>
            <a:rPr lang="pt-PT"/>
          </a:br>
          <a:r>
            <a:rPr lang="pt-PT"/>
            <a:t>Usar escalas rápidas no início da aula (“Como te sentes hoje?”) permite ao professor adaptar a abordagem e demonstra interesse no bem-estar do aluno.</a:t>
          </a:r>
          <a:endParaRPr lang="en-US"/>
        </a:p>
      </dgm:t>
    </dgm:pt>
    <dgm:pt modelId="{C117BC3F-A3AE-4C83-B1EA-79B8B3C0A4F9}" type="parTrans" cxnId="{FEBAD3A3-746A-4D6C-A775-283FC50D6FA1}">
      <dgm:prSet/>
      <dgm:spPr/>
      <dgm:t>
        <a:bodyPr/>
        <a:lstStyle/>
        <a:p>
          <a:endParaRPr lang="en-US"/>
        </a:p>
      </dgm:t>
    </dgm:pt>
    <dgm:pt modelId="{11CB9349-8CB8-4E41-9BCE-01E8D28060A2}" type="sibTrans" cxnId="{FEBAD3A3-746A-4D6C-A775-283FC50D6FA1}">
      <dgm:prSet/>
      <dgm:spPr/>
      <dgm:t>
        <a:bodyPr/>
        <a:lstStyle/>
        <a:p>
          <a:endParaRPr lang="en-US"/>
        </a:p>
      </dgm:t>
    </dgm:pt>
    <dgm:pt modelId="{ACC81EBB-E09A-46E6-B371-D49A22308084}" type="pres">
      <dgm:prSet presAssocID="{A778E66F-2CA2-47D8-8731-43476631F2CA}" presName="vert0" presStyleCnt="0">
        <dgm:presLayoutVars>
          <dgm:dir/>
          <dgm:animOne val="branch"/>
          <dgm:animLvl val="lvl"/>
        </dgm:presLayoutVars>
      </dgm:prSet>
      <dgm:spPr/>
    </dgm:pt>
    <dgm:pt modelId="{CD31AFCB-614B-4842-B5CA-BB50196407BF}" type="pres">
      <dgm:prSet presAssocID="{999852BA-0322-4643-88A6-E04EB4E40CFF}" presName="thickLine" presStyleLbl="alignNode1" presStyleIdx="0" presStyleCnt="4"/>
      <dgm:spPr/>
    </dgm:pt>
    <dgm:pt modelId="{ECFAB647-3DA9-483D-AF38-D00F5E6F8351}" type="pres">
      <dgm:prSet presAssocID="{999852BA-0322-4643-88A6-E04EB4E40CFF}" presName="horz1" presStyleCnt="0"/>
      <dgm:spPr/>
    </dgm:pt>
    <dgm:pt modelId="{4A4C03F5-4537-41E4-A9AC-13AA5CC874B6}" type="pres">
      <dgm:prSet presAssocID="{999852BA-0322-4643-88A6-E04EB4E40CFF}" presName="tx1" presStyleLbl="revTx" presStyleIdx="0" presStyleCnt="4"/>
      <dgm:spPr/>
    </dgm:pt>
    <dgm:pt modelId="{5439061B-A0B6-4C51-9269-4F0C575FE6CF}" type="pres">
      <dgm:prSet presAssocID="{999852BA-0322-4643-88A6-E04EB4E40CFF}" presName="vert1" presStyleCnt="0"/>
      <dgm:spPr/>
    </dgm:pt>
    <dgm:pt modelId="{7B8F87B2-6C7F-43B3-843A-3A6455DE9D91}" type="pres">
      <dgm:prSet presAssocID="{3231D715-C5E9-4644-BBEE-7A44C2315127}" presName="thickLine" presStyleLbl="alignNode1" presStyleIdx="1" presStyleCnt="4"/>
      <dgm:spPr/>
    </dgm:pt>
    <dgm:pt modelId="{D5E94240-3212-4F0C-885D-B07681ED3B87}" type="pres">
      <dgm:prSet presAssocID="{3231D715-C5E9-4644-BBEE-7A44C2315127}" presName="horz1" presStyleCnt="0"/>
      <dgm:spPr/>
    </dgm:pt>
    <dgm:pt modelId="{11659E57-82D3-418F-8581-EC82A583F877}" type="pres">
      <dgm:prSet presAssocID="{3231D715-C5E9-4644-BBEE-7A44C2315127}" presName="tx1" presStyleLbl="revTx" presStyleIdx="1" presStyleCnt="4"/>
      <dgm:spPr/>
    </dgm:pt>
    <dgm:pt modelId="{CA7E8B3A-7681-4188-AD21-1CF45C087F2C}" type="pres">
      <dgm:prSet presAssocID="{3231D715-C5E9-4644-BBEE-7A44C2315127}" presName="vert1" presStyleCnt="0"/>
      <dgm:spPr/>
    </dgm:pt>
    <dgm:pt modelId="{3F68030B-4514-4968-95BA-14DC58A696C8}" type="pres">
      <dgm:prSet presAssocID="{5722DDC2-6EBA-4728-9EB6-8B8FED71E18D}" presName="thickLine" presStyleLbl="alignNode1" presStyleIdx="2" presStyleCnt="4"/>
      <dgm:spPr/>
    </dgm:pt>
    <dgm:pt modelId="{07108892-9386-46CF-85EC-CCEFF1A4F50E}" type="pres">
      <dgm:prSet presAssocID="{5722DDC2-6EBA-4728-9EB6-8B8FED71E18D}" presName="horz1" presStyleCnt="0"/>
      <dgm:spPr/>
    </dgm:pt>
    <dgm:pt modelId="{13DB71FF-BB5E-421B-84A7-B7D94BB2B56C}" type="pres">
      <dgm:prSet presAssocID="{5722DDC2-6EBA-4728-9EB6-8B8FED71E18D}" presName="tx1" presStyleLbl="revTx" presStyleIdx="2" presStyleCnt="4"/>
      <dgm:spPr/>
    </dgm:pt>
    <dgm:pt modelId="{BD3F69E7-21DE-4067-9A70-A38D2378313B}" type="pres">
      <dgm:prSet presAssocID="{5722DDC2-6EBA-4728-9EB6-8B8FED71E18D}" presName="vert1" presStyleCnt="0"/>
      <dgm:spPr/>
    </dgm:pt>
    <dgm:pt modelId="{693616BA-A3A1-4F45-9CB8-DAC1B7F9829A}" type="pres">
      <dgm:prSet presAssocID="{8134F128-0596-43AF-B5BE-BF049FF0F01E}" presName="thickLine" presStyleLbl="alignNode1" presStyleIdx="3" presStyleCnt="4"/>
      <dgm:spPr/>
    </dgm:pt>
    <dgm:pt modelId="{8FA42464-B856-46AA-9FA2-BE21479D15DA}" type="pres">
      <dgm:prSet presAssocID="{8134F128-0596-43AF-B5BE-BF049FF0F01E}" presName="horz1" presStyleCnt="0"/>
      <dgm:spPr/>
    </dgm:pt>
    <dgm:pt modelId="{12DB470B-E2C2-44DD-9AD5-5F7FE72B5EE1}" type="pres">
      <dgm:prSet presAssocID="{8134F128-0596-43AF-B5BE-BF049FF0F01E}" presName="tx1" presStyleLbl="revTx" presStyleIdx="3" presStyleCnt="4"/>
      <dgm:spPr/>
    </dgm:pt>
    <dgm:pt modelId="{671AF6E8-93ED-4A35-94CA-D17668F22FF2}" type="pres">
      <dgm:prSet presAssocID="{8134F128-0596-43AF-B5BE-BF049FF0F01E}" presName="vert1" presStyleCnt="0"/>
      <dgm:spPr/>
    </dgm:pt>
  </dgm:ptLst>
  <dgm:cxnLst>
    <dgm:cxn modelId="{765E0813-1631-4EBD-B71A-F381A7934B81}" type="presOf" srcId="{8134F128-0596-43AF-B5BE-BF049FF0F01E}" destId="{12DB470B-E2C2-44DD-9AD5-5F7FE72B5EE1}" srcOrd="0" destOrd="0" presId="urn:microsoft.com/office/officeart/2008/layout/LinedList"/>
    <dgm:cxn modelId="{4F018518-1CD0-4B8D-90DB-9F8091338F03}" type="presOf" srcId="{3231D715-C5E9-4644-BBEE-7A44C2315127}" destId="{11659E57-82D3-418F-8581-EC82A583F877}" srcOrd="0" destOrd="0" presId="urn:microsoft.com/office/officeart/2008/layout/LinedList"/>
    <dgm:cxn modelId="{8FB17C39-61ED-428E-B1E8-954D926900B7}" srcId="{A778E66F-2CA2-47D8-8731-43476631F2CA}" destId="{3231D715-C5E9-4644-BBEE-7A44C2315127}" srcOrd="1" destOrd="0" parTransId="{5CF13166-7EB5-4D0E-8E24-5895598E483E}" sibTransId="{42E6088A-D07C-4ED2-8A19-C37CE44898C6}"/>
    <dgm:cxn modelId="{913A7440-4ECF-4583-A957-373399B3ED17}" srcId="{A778E66F-2CA2-47D8-8731-43476631F2CA}" destId="{5722DDC2-6EBA-4728-9EB6-8B8FED71E18D}" srcOrd="2" destOrd="0" parTransId="{12B07562-0AF6-47B3-AD2D-34673ECB7FC6}" sibTransId="{830135C1-ECC5-4F7C-8871-187395EF1A8A}"/>
    <dgm:cxn modelId="{0D184175-7AFD-4D64-9AA9-C29003632F84}" type="presOf" srcId="{A778E66F-2CA2-47D8-8731-43476631F2CA}" destId="{ACC81EBB-E09A-46E6-B371-D49A22308084}" srcOrd="0" destOrd="0" presId="urn:microsoft.com/office/officeart/2008/layout/LinedList"/>
    <dgm:cxn modelId="{3BF23578-044E-468B-B256-73993DED7BD6}" srcId="{A778E66F-2CA2-47D8-8731-43476631F2CA}" destId="{999852BA-0322-4643-88A6-E04EB4E40CFF}" srcOrd="0" destOrd="0" parTransId="{4E6A46C7-1409-4150-9567-0BD54ADEB696}" sibTransId="{F0EB1ACD-16C0-41AE-8EC8-A7C5B7A900BC}"/>
    <dgm:cxn modelId="{85A4808E-2D0A-486E-AC82-F1B7DFD06E2A}" type="presOf" srcId="{999852BA-0322-4643-88A6-E04EB4E40CFF}" destId="{4A4C03F5-4537-41E4-A9AC-13AA5CC874B6}" srcOrd="0" destOrd="0" presId="urn:microsoft.com/office/officeart/2008/layout/LinedList"/>
    <dgm:cxn modelId="{FEBAD3A3-746A-4D6C-A775-283FC50D6FA1}" srcId="{A778E66F-2CA2-47D8-8731-43476631F2CA}" destId="{8134F128-0596-43AF-B5BE-BF049FF0F01E}" srcOrd="3" destOrd="0" parTransId="{C117BC3F-A3AE-4C83-B1EA-79B8B3C0A4F9}" sibTransId="{11CB9349-8CB8-4E41-9BCE-01E8D28060A2}"/>
    <dgm:cxn modelId="{5BEBD9C9-46E2-4581-8A01-63B1A28BA898}" type="presOf" srcId="{5722DDC2-6EBA-4728-9EB6-8B8FED71E18D}" destId="{13DB71FF-BB5E-421B-84A7-B7D94BB2B56C}" srcOrd="0" destOrd="0" presId="urn:microsoft.com/office/officeart/2008/layout/LinedList"/>
    <dgm:cxn modelId="{F925261D-23A9-40D1-AB64-DB38537F6B82}" type="presParOf" srcId="{ACC81EBB-E09A-46E6-B371-D49A22308084}" destId="{CD31AFCB-614B-4842-B5CA-BB50196407BF}" srcOrd="0" destOrd="0" presId="urn:microsoft.com/office/officeart/2008/layout/LinedList"/>
    <dgm:cxn modelId="{AF6EBD7B-0869-435E-8FB9-D798DE82C858}" type="presParOf" srcId="{ACC81EBB-E09A-46E6-B371-D49A22308084}" destId="{ECFAB647-3DA9-483D-AF38-D00F5E6F8351}" srcOrd="1" destOrd="0" presId="urn:microsoft.com/office/officeart/2008/layout/LinedList"/>
    <dgm:cxn modelId="{0B87F969-EF01-4ECB-94FB-1D572614F58A}" type="presParOf" srcId="{ECFAB647-3DA9-483D-AF38-D00F5E6F8351}" destId="{4A4C03F5-4537-41E4-A9AC-13AA5CC874B6}" srcOrd="0" destOrd="0" presId="urn:microsoft.com/office/officeart/2008/layout/LinedList"/>
    <dgm:cxn modelId="{9E4FF4DE-5EB0-4BBB-B81A-159367665081}" type="presParOf" srcId="{ECFAB647-3DA9-483D-AF38-D00F5E6F8351}" destId="{5439061B-A0B6-4C51-9269-4F0C575FE6CF}" srcOrd="1" destOrd="0" presId="urn:microsoft.com/office/officeart/2008/layout/LinedList"/>
    <dgm:cxn modelId="{0702BF66-4A3F-4A17-B19F-5AFC96946970}" type="presParOf" srcId="{ACC81EBB-E09A-46E6-B371-D49A22308084}" destId="{7B8F87B2-6C7F-43B3-843A-3A6455DE9D91}" srcOrd="2" destOrd="0" presId="urn:microsoft.com/office/officeart/2008/layout/LinedList"/>
    <dgm:cxn modelId="{F33FB0F6-5E35-44AC-9082-BD11DBA16F67}" type="presParOf" srcId="{ACC81EBB-E09A-46E6-B371-D49A22308084}" destId="{D5E94240-3212-4F0C-885D-B07681ED3B87}" srcOrd="3" destOrd="0" presId="urn:microsoft.com/office/officeart/2008/layout/LinedList"/>
    <dgm:cxn modelId="{CAB2A930-7B2D-4D91-B149-E375F9FFD51C}" type="presParOf" srcId="{D5E94240-3212-4F0C-885D-B07681ED3B87}" destId="{11659E57-82D3-418F-8581-EC82A583F877}" srcOrd="0" destOrd="0" presId="urn:microsoft.com/office/officeart/2008/layout/LinedList"/>
    <dgm:cxn modelId="{4CCCB375-C938-45AD-8BCA-19E64EC4C977}" type="presParOf" srcId="{D5E94240-3212-4F0C-885D-B07681ED3B87}" destId="{CA7E8B3A-7681-4188-AD21-1CF45C087F2C}" srcOrd="1" destOrd="0" presId="urn:microsoft.com/office/officeart/2008/layout/LinedList"/>
    <dgm:cxn modelId="{7C1B2742-D178-4332-A76C-CD5961B4A871}" type="presParOf" srcId="{ACC81EBB-E09A-46E6-B371-D49A22308084}" destId="{3F68030B-4514-4968-95BA-14DC58A696C8}" srcOrd="4" destOrd="0" presId="urn:microsoft.com/office/officeart/2008/layout/LinedList"/>
    <dgm:cxn modelId="{C6C4E998-A330-43B6-B90A-632DEA667962}" type="presParOf" srcId="{ACC81EBB-E09A-46E6-B371-D49A22308084}" destId="{07108892-9386-46CF-85EC-CCEFF1A4F50E}" srcOrd="5" destOrd="0" presId="urn:microsoft.com/office/officeart/2008/layout/LinedList"/>
    <dgm:cxn modelId="{FC4264AF-4363-4FF7-A6F7-E3DB790FBBB4}" type="presParOf" srcId="{07108892-9386-46CF-85EC-CCEFF1A4F50E}" destId="{13DB71FF-BB5E-421B-84A7-B7D94BB2B56C}" srcOrd="0" destOrd="0" presId="urn:microsoft.com/office/officeart/2008/layout/LinedList"/>
    <dgm:cxn modelId="{464B0FBD-D61F-48F2-82EB-CB1905F39D7F}" type="presParOf" srcId="{07108892-9386-46CF-85EC-CCEFF1A4F50E}" destId="{BD3F69E7-21DE-4067-9A70-A38D2378313B}" srcOrd="1" destOrd="0" presId="urn:microsoft.com/office/officeart/2008/layout/LinedList"/>
    <dgm:cxn modelId="{C9382651-A453-45AE-8FBF-42320FDD765F}" type="presParOf" srcId="{ACC81EBB-E09A-46E6-B371-D49A22308084}" destId="{693616BA-A3A1-4F45-9CB8-DAC1B7F9829A}" srcOrd="6" destOrd="0" presId="urn:microsoft.com/office/officeart/2008/layout/LinedList"/>
    <dgm:cxn modelId="{81CA8FDE-B735-4C00-AF61-4EE69273CA05}" type="presParOf" srcId="{ACC81EBB-E09A-46E6-B371-D49A22308084}" destId="{8FA42464-B856-46AA-9FA2-BE21479D15DA}" srcOrd="7" destOrd="0" presId="urn:microsoft.com/office/officeart/2008/layout/LinedList"/>
    <dgm:cxn modelId="{49DE48B2-2016-4E78-B9B9-6F3411FC94D7}" type="presParOf" srcId="{8FA42464-B856-46AA-9FA2-BE21479D15DA}" destId="{12DB470B-E2C2-44DD-9AD5-5F7FE72B5EE1}" srcOrd="0" destOrd="0" presId="urn:microsoft.com/office/officeart/2008/layout/LinedList"/>
    <dgm:cxn modelId="{8738F50B-2FA1-4910-92ED-A244F0ECFC35}" type="presParOf" srcId="{8FA42464-B856-46AA-9FA2-BE21479D15DA}" destId="{671AF6E8-93ED-4A35-94CA-D17668F22F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A3417E-073D-45C5-8706-3E45FA18E6E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0C35F9-5464-4795-BD31-854186DB0166}">
      <dgm:prSet/>
      <dgm:spPr/>
      <dgm:t>
        <a:bodyPr/>
        <a:lstStyle/>
        <a:p>
          <a:r>
            <a:rPr lang="pt-PT" b="1"/>
            <a:t>5. Voz do aluno na tomada de decisão</a:t>
          </a:r>
          <a:br>
            <a:rPr lang="pt-PT"/>
          </a:br>
          <a:r>
            <a:rPr lang="pt-PT"/>
            <a:t>Criar momentos de escuta ativa, como assembleias de turma ou sondagens sobre métodos e temas, potencia o envolvimento agenciativo.</a:t>
          </a:r>
          <a:endParaRPr lang="en-US"/>
        </a:p>
      </dgm:t>
    </dgm:pt>
    <dgm:pt modelId="{FB39D1DC-243C-4BDA-84B3-836E4D6E758B}" type="parTrans" cxnId="{214CF5D7-45D4-4B11-8F2E-CD881015F41A}">
      <dgm:prSet/>
      <dgm:spPr/>
      <dgm:t>
        <a:bodyPr/>
        <a:lstStyle/>
        <a:p>
          <a:endParaRPr lang="en-US"/>
        </a:p>
      </dgm:t>
    </dgm:pt>
    <dgm:pt modelId="{08795DA6-A3B8-4962-BBE2-02DCC70FB12C}" type="sibTrans" cxnId="{214CF5D7-45D4-4B11-8F2E-CD881015F41A}">
      <dgm:prSet/>
      <dgm:spPr/>
      <dgm:t>
        <a:bodyPr/>
        <a:lstStyle/>
        <a:p>
          <a:endParaRPr lang="en-US"/>
        </a:p>
      </dgm:t>
    </dgm:pt>
    <dgm:pt modelId="{A7C82854-5A79-450F-8BAF-85605647C905}">
      <dgm:prSet/>
      <dgm:spPr/>
      <dgm:t>
        <a:bodyPr/>
        <a:lstStyle/>
        <a:p>
          <a:r>
            <a:rPr lang="pt-PT" b="1"/>
            <a:t>6. Ligação com a comunidade</a:t>
          </a:r>
          <a:br>
            <a:rPr lang="pt-PT"/>
          </a:br>
          <a:r>
            <a:rPr lang="pt-PT"/>
            <a:t>Projetos de serviço comunitário ou parcerias locais aumentam a relevância da escola na vida dos alunos.</a:t>
          </a:r>
          <a:endParaRPr lang="en-US"/>
        </a:p>
      </dgm:t>
    </dgm:pt>
    <dgm:pt modelId="{5D548901-16FA-480E-A3AD-49C45AB5AD64}" type="parTrans" cxnId="{9831795F-CC50-42A9-A985-62CDAD85A1E8}">
      <dgm:prSet/>
      <dgm:spPr/>
      <dgm:t>
        <a:bodyPr/>
        <a:lstStyle/>
        <a:p>
          <a:endParaRPr lang="en-US"/>
        </a:p>
      </dgm:t>
    </dgm:pt>
    <dgm:pt modelId="{8CC2CA6B-C292-4DD0-AE5E-1F647574625C}" type="sibTrans" cxnId="{9831795F-CC50-42A9-A985-62CDAD85A1E8}">
      <dgm:prSet/>
      <dgm:spPr/>
      <dgm:t>
        <a:bodyPr/>
        <a:lstStyle/>
        <a:p>
          <a:endParaRPr lang="en-US"/>
        </a:p>
      </dgm:t>
    </dgm:pt>
    <dgm:pt modelId="{350E1EAB-DCA7-4D63-8051-39A0E937E7DF}">
      <dgm:prSet/>
      <dgm:spPr/>
      <dgm:t>
        <a:bodyPr/>
        <a:lstStyle/>
        <a:p>
          <a:r>
            <a:rPr lang="pt-PT" b="1"/>
            <a:t>7. Ambientes seguros e previsíveis</a:t>
          </a:r>
          <a:br>
            <a:rPr lang="pt-PT"/>
          </a:br>
          <a:r>
            <a:rPr lang="pt-PT"/>
            <a:t>Estabelecer normas claras, consistentes e acolhedoras favorece o envolvimento emocional.</a:t>
          </a:r>
          <a:endParaRPr lang="en-US"/>
        </a:p>
      </dgm:t>
    </dgm:pt>
    <dgm:pt modelId="{48FDA3BB-0CB3-46E6-99D7-4DB8BDD9347C}" type="parTrans" cxnId="{D702333D-B48E-432F-B685-4F75856E5B5A}">
      <dgm:prSet/>
      <dgm:spPr/>
      <dgm:t>
        <a:bodyPr/>
        <a:lstStyle/>
        <a:p>
          <a:endParaRPr lang="en-US"/>
        </a:p>
      </dgm:t>
    </dgm:pt>
    <dgm:pt modelId="{0C9CAF1E-646C-47DA-9D5C-986050947102}" type="sibTrans" cxnId="{D702333D-B48E-432F-B685-4F75856E5B5A}">
      <dgm:prSet/>
      <dgm:spPr/>
      <dgm:t>
        <a:bodyPr/>
        <a:lstStyle/>
        <a:p>
          <a:endParaRPr lang="en-US"/>
        </a:p>
      </dgm:t>
    </dgm:pt>
    <dgm:pt modelId="{9B6004AC-E167-49CB-BE8F-A93554A5909B}" type="pres">
      <dgm:prSet presAssocID="{C2A3417E-073D-45C5-8706-3E45FA18E6EE}" presName="vert0" presStyleCnt="0">
        <dgm:presLayoutVars>
          <dgm:dir/>
          <dgm:animOne val="branch"/>
          <dgm:animLvl val="lvl"/>
        </dgm:presLayoutVars>
      </dgm:prSet>
      <dgm:spPr/>
    </dgm:pt>
    <dgm:pt modelId="{3788A2D9-D41F-44E1-AFB4-E01B1B2B5946}" type="pres">
      <dgm:prSet presAssocID="{6B0C35F9-5464-4795-BD31-854186DB0166}" presName="thickLine" presStyleLbl="alignNode1" presStyleIdx="0" presStyleCnt="3"/>
      <dgm:spPr/>
    </dgm:pt>
    <dgm:pt modelId="{44215963-279C-4FEB-9332-933304E9ABB5}" type="pres">
      <dgm:prSet presAssocID="{6B0C35F9-5464-4795-BD31-854186DB0166}" presName="horz1" presStyleCnt="0"/>
      <dgm:spPr/>
    </dgm:pt>
    <dgm:pt modelId="{D48DE525-A5D9-4C99-8687-E24F8A9F2C67}" type="pres">
      <dgm:prSet presAssocID="{6B0C35F9-5464-4795-BD31-854186DB0166}" presName="tx1" presStyleLbl="revTx" presStyleIdx="0" presStyleCnt="3"/>
      <dgm:spPr/>
    </dgm:pt>
    <dgm:pt modelId="{7DD234C1-B5C4-4A38-A91F-6CA0E9CBE758}" type="pres">
      <dgm:prSet presAssocID="{6B0C35F9-5464-4795-BD31-854186DB0166}" presName="vert1" presStyleCnt="0"/>
      <dgm:spPr/>
    </dgm:pt>
    <dgm:pt modelId="{7BEDC188-E6C4-4DEF-9412-7324A473FD20}" type="pres">
      <dgm:prSet presAssocID="{A7C82854-5A79-450F-8BAF-85605647C905}" presName="thickLine" presStyleLbl="alignNode1" presStyleIdx="1" presStyleCnt="3"/>
      <dgm:spPr/>
    </dgm:pt>
    <dgm:pt modelId="{74D43EF9-E5AF-4062-8FEA-85C04E381B12}" type="pres">
      <dgm:prSet presAssocID="{A7C82854-5A79-450F-8BAF-85605647C905}" presName="horz1" presStyleCnt="0"/>
      <dgm:spPr/>
    </dgm:pt>
    <dgm:pt modelId="{39FC184C-D65F-4C95-83E8-620067F8D4C8}" type="pres">
      <dgm:prSet presAssocID="{A7C82854-5A79-450F-8BAF-85605647C905}" presName="tx1" presStyleLbl="revTx" presStyleIdx="1" presStyleCnt="3"/>
      <dgm:spPr/>
    </dgm:pt>
    <dgm:pt modelId="{483F3692-228E-4FEB-AF85-5F3E1538ADE6}" type="pres">
      <dgm:prSet presAssocID="{A7C82854-5A79-450F-8BAF-85605647C905}" presName="vert1" presStyleCnt="0"/>
      <dgm:spPr/>
    </dgm:pt>
    <dgm:pt modelId="{963B4462-D8C2-4C26-A76D-78E3FDCD1452}" type="pres">
      <dgm:prSet presAssocID="{350E1EAB-DCA7-4D63-8051-39A0E937E7DF}" presName="thickLine" presStyleLbl="alignNode1" presStyleIdx="2" presStyleCnt="3"/>
      <dgm:spPr/>
    </dgm:pt>
    <dgm:pt modelId="{9D7ADCD2-FDA5-40E3-BF9C-DC81648D12CB}" type="pres">
      <dgm:prSet presAssocID="{350E1EAB-DCA7-4D63-8051-39A0E937E7DF}" presName="horz1" presStyleCnt="0"/>
      <dgm:spPr/>
    </dgm:pt>
    <dgm:pt modelId="{FD422F22-F375-4B7B-BA27-408987963F86}" type="pres">
      <dgm:prSet presAssocID="{350E1EAB-DCA7-4D63-8051-39A0E937E7DF}" presName="tx1" presStyleLbl="revTx" presStyleIdx="2" presStyleCnt="3"/>
      <dgm:spPr/>
    </dgm:pt>
    <dgm:pt modelId="{9630C6E4-70DA-414D-AA0E-52B14B3639F3}" type="pres">
      <dgm:prSet presAssocID="{350E1EAB-DCA7-4D63-8051-39A0E937E7DF}" presName="vert1" presStyleCnt="0"/>
      <dgm:spPr/>
    </dgm:pt>
  </dgm:ptLst>
  <dgm:cxnLst>
    <dgm:cxn modelId="{425B7B0C-7946-403E-B995-ED0A81F9F899}" type="presOf" srcId="{A7C82854-5A79-450F-8BAF-85605647C905}" destId="{39FC184C-D65F-4C95-83E8-620067F8D4C8}" srcOrd="0" destOrd="0" presId="urn:microsoft.com/office/officeart/2008/layout/LinedList"/>
    <dgm:cxn modelId="{D702333D-B48E-432F-B685-4F75856E5B5A}" srcId="{C2A3417E-073D-45C5-8706-3E45FA18E6EE}" destId="{350E1EAB-DCA7-4D63-8051-39A0E937E7DF}" srcOrd="2" destOrd="0" parTransId="{48FDA3BB-0CB3-46E6-99D7-4DB8BDD9347C}" sibTransId="{0C9CAF1E-646C-47DA-9D5C-986050947102}"/>
    <dgm:cxn modelId="{9831795F-CC50-42A9-A985-62CDAD85A1E8}" srcId="{C2A3417E-073D-45C5-8706-3E45FA18E6EE}" destId="{A7C82854-5A79-450F-8BAF-85605647C905}" srcOrd="1" destOrd="0" parTransId="{5D548901-16FA-480E-A3AD-49C45AB5AD64}" sibTransId="{8CC2CA6B-C292-4DD0-AE5E-1F647574625C}"/>
    <dgm:cxn modelId="{C4884EA5-33AE-4459-8FFE-E6037F527456}" type="presOf" srcId="{350E1EAB-DCA7-4D63-8051-39A0E937E7DF}" destId="{FD422F22-F375-4B7B-BA27-408987963F86}" srcOrd="0" destOrd="0" presId="urn:microsoft.com/office/officeart/2008/layout/LinedList"/>
    <dgm:cxn modelId="{9D1164CF-76A4-4C1F-9135-1682E9D3FEA1}" type="presOf" srcId="{6B0C35F9-5464-4795-BD31-854186DB0166}" destId="{D48DE525-A5D9-4C99-8687-E24F8A9F2C67}" srcOrd="0" destOrd="0" presId="urn:microsoft.com/office/officeart/2008/layout/LinedList"/>
    <dgm:cxn modelId="{287A01D5-6986-49A7-AD9F-62131E9A3CB1}" type="presOf" srcId="{C2A3417E-073D-45C5-8706-3E45FA18E6EE}" destId="{9B6004AC-E167-49CB-BE8F-A93554A5909B}" srcOrd="0" destOrd="0" presId="urn:microsoft.com/office/officeart/2008/layout/LinedList"/>
    <dgm:cxn modelId="{214CF5D7-45D4-4B11-8F2E-CD881015F41A}" srcId="{C2A3417E-073D-45C5-8706-3E45FA18E6EE}" destId="{6B0C35F9-5464-4795-BD31-854186DB0166}" srcOrd="0" destOrd="0" parTransId="{FB39D1DC-243C-4BDA-84B3-836E4D6E758B}" sibTransId="{08795DA6-A3B8-4962-BBE2-02DCC70FB12C}"/>
    <dgm:cxn modelId="{E137F83D-93A5-4744-BC54-7D10236AE841}" type="presParOf" srcId="{9B6004AC-E167-49CB-BE8F-A93554A5909B}" destId="{3788A2D9-D41F-44E1-AFB4-E01B1B2B5946}" srcOrd="0" destOrd="0" presId="urn:microsoft.com/office/officeart/2008/layout/LinedList"/>
    <dgm:cxn modelId="{C04481FE-1203-46D1-BC22-6E145CAA1C9A}" type="presParOf" srcId="{9B6004AC-E167-49CB-BE8F-A93554A5909B}" destId="{44215963-279C-4FEB-9332-933304E9ABB5}" srcOrd="1" destOrd="0" presId="urn:microsoft.com/office/officeart/2008/layout/LinedList"/>
    <dgm:cxn modelId="{CDA296A9-EB24-4AC5-B481-BFD2842A6D76}" type="presParOf" srcId="{44215963-279C-4FEB-9332-933304E9ABB5}" destId="{D48DE525-A5D9-4C99-8687-E24F8A9F2C67}" srcOrd="0" destOrd="0" presId="urn:microsoft.com/office/officeart/2008/layout/LinedList"/>
    <dgm:cxn modelId="{8CFB3BB4-05D9-4613-8299-8D61D9324FBD}" type="presParOf" srcId="{44215963-279C-4FEB-9332-933304E9ABB5}" destId="{7DD234C1-B5C4-4A38-A91F-6CA0E9CBE758}" srcOrd="1" destOrd="0" presId="urn:microsoft.com/office/officeart/2008/layout/LinedList"/>
    <dgm:cxn modelId="{542B1FFC-D142-4A62-878F-CB7C2DCB2ABB}" type="presParOf" srcId="{9B6004AC-E167-49CB-BE8F-A93554A5909B}" destId="{7BEDC188-E6C4-4DEF-9412-7324A473FD20}" srcOrd="2" destOrd="0" presId="urn:microsoft.com/office/officeart/2008/layout/LinedList"/>
    <dgm:cxn modelId="{86B61CF2-6B93-4E26-8636-F7EED64F0258}" type="presParOf" srcId="{9B6004AC-E167-49CB-BE8F-A93554A5909B}" destId="{74D43EF9-E5AF-4062-8FEA-85C04E381B12}" srcOrd="3" destOrd="0" presId="urn:microsoft.com/office/officeart/2008/layout/LinedList"/>
    <dgm:cxn modelId="{1FA0D528-AA55-4CAD-A117-590542BAC947}" type="presParOf" srcId="{74D43EF9-E5AF-4062-8FEA-85C04E381B12}" destId="{39FC184C-D65F-4C95-83E8-620067F8D4C8}" srcOrd="0" destOrd="0" presId="urn:microsoft.com/office/officeart/2008/layout/LinedList"/>
    <dgm:cxn modelId="{D2832B21-AE59-4B31-81BD-CAC68F05E410}" type="presParOf" srcId="{74D43EF9-E5AF-4062-8FEA-85C04E381B12}" destId="{483F3692-228E-4FEB-AF85-5F3E1538ADE6}" srcOrd="1" destOrd="0" presId="urn:microsoft.com/office/officeart/2008/layout/LinedList"/>
    <dgm:cxn modelId="{C3A90302-5DA4-41C2-91D1-57A216662C95}" type="presParOf" srcId="{9B6004AC-E167-49CB-BE8F-A93554A5909B}" destId="{963B4462-D8C2-4C26-A76D-78E3FDCD1452}" srcOrd="4" destOrd="0" presId="urn:microsoft.com/office/officeart/2008/layout/LinedList"/>
    <dgm:cxn modelId="{C7D5C2DD-ECCB-466F-AA1C-C589C205937E}" type="presParOf" srcId="{9B6004AC-E167-49CB-BE8F-A93554A5909B}" destId="{9D7ADCD2-FDA5-40E3-BF9C-DC81648D12CB}" srcOrd="5" destOrd="0" presId="urn:microsoft.com/office/officeart/2008/layout/LinedList"/>
    <dgm:cxn modelId="{69F8177E-3854-40DF-AA4E-FDD08EDD7CD2}" type="presParOf" srcId="{9D7ADCD2-FDA5-40E3-BF9C-DC81648D12CB}" destId="{FD422F22-F375-4B7B-BA27-408987963F86}" srcOrd="0" destOrd="0" presId="urn:microsoft.com/office/officeart/2008/layout/LinedList"/>
    <dgm:cxn modelId="{C0FA59EE-7C7E-4DB8-B4EA-6D1E40D2704E}" type="presParOf" srcId="{9D7ADCD2-FDA5-40E3-BF9C-DC81648D12CB}" destId="{9630C6E4-70DA-414D-AA0E-52B14B3639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51F13E-6A77-46C7-B505-A4BF2AF86BE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B8CEB7-6623-4D01-9B2C-6E4DD0248D2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Para mudar uma escola, não precisamos apenas de recursos, mas de </a:t>
          </a:r>
          <a:r>
            <a:rPr lang="pt-PT" u="sng"/>
            <a:t>relações significativas. </a:t>
          </a:r>
          <a:endParaRPr lang="en-US"/>
        </a:p>
      </dgm:t>
    </dgm:pt>
    <dgm:pt modelId="{F93EA3B5-553E-441E-98FF-B020DEA91266}" type="parTrans" cxnId="{34E794AB-5D31-4E98-BF0B-A250D4469576}">
      <dgm:prSet/>
      <dgm:spPr/>
      <dgm:t>
        <a:bodyPr/>
        <a:lstStyle/>
        <a:p>
          <a:endParaRPr lang="en-US"/>
        </a:p>
      </dgm:t>
    </dgm:pt>
    <dgm:pt modelId="{F1C2624F-7719-421C-90D5-4F8C51C329B1}" type="sibTrans" cxnId="{34E794AB-5D31-4E98-BF0B-A250D4469576}">
      <dgm:prSet/>
      <dgm:spPr/>
      <dgm:t>
        <a:bodyPr/>
        <a:lstStyle/>
        <a:p>
          <a:endParaRPr lang="en-US"/>
        </a:p>
      </dgm:t>
    </dgm:pt>
    <dgm:pt modelId="{9E54E0D2-33DC-45A5-85D4-64D9E246261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Um aluno envolvido é aquele que sente que a escola também lhe pertence.</a:t>
          </a:r>
          <a:endParaRPr lang="en-US"/>
        </a:p>
      </dgm:t>
    </dgm:pt>
    <dgm:pt modelId="{0593806B-D9BE-496B-AF19-192E76BB4C45}" type="parTrans" cxnId="{460CB370-0B84-4495-BE54-48E01ADDFC3F}">
      <dgm:prSet/>
      <dgm:spPr/>
      <dgm:t>
        <a:bodyPr/>
        <a:lstStyle/>
        <a:p>
          <a:endParaRPr lang="en-US"/>
        </a:p>
      </dgm:t>
    </dgm:pt>
    <dgm:pt modelId="{A3FF9ADB-A09F-493B-928F-6262F3C28BEC}" type="sibTrans" cxnId="{460CB370-0B84-4495-BE54-48E01ADDFC3F}">
      <dgm:prSet/>
      <dgm:spPr/>
      <dgm:t>
        <a:bodyPr/>
        <a:lstStyle/>
        <a:p>
          <a:endParaRPr lang="en-US"/>
        </a:p>
      </dgm:t>
    </dgm:pt>
    <dgm:pt modelId="{D18AB771-84DC-4EA2-8A85-753208DAFD43}" type="pres">
      <dgm:prSet presAssocID="{C151F13E-6A77-46C7-B505-A4BF2AF86BEF}" presName="root" presStyleCnt="0">
        <dgm:presLayoutVars>
          <dgm:dir/>
          <dgm:resizeHandles val="exact"/>
        </dgm:presLayoutVars>
      </dgm:prSet>
      <dgm:spPr/>
    </dgm:pt>
    <dgm:pt modelId="{B2E66569-EF82-4578-A3AB-57E8E48835C5}" type="pres">
      <dgm:prSet presAssocID="{63B8CEB7-6623-4D01-9B2C-6E4DD0248D26}" presName="compNode" presStyleCnt="0"/>
      <dgm:spPr/>
    </dgm:pt>
    <dgm:pt modelId="{23B98AB1-831A-4D58-86E6-1F04C9E41B3E}" type="pres">
      <dgm:prSet presAssocID="{63B8CEB7-6623-4D01-9B2C-6E4DD0248D26}" presName="bgRect" presStyleLbl="bgShp" presStyleIdx="0" presStyleCnt="2"/>
      <dgm:spPr/>
    </dgm:pt>
    <dgm:pt modelId="{A3511AA4-A2A8-41AA-AFD5-A74285E61311}" type="pres">
      <dgm:prSet presAssocID="{63B8CEB7-6623-4D01-9B2C-6E4DD0248D2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FDDFFE4-0987-4DE6-9D14-7E18EDADBEE6}" type="pres">
      <dgm:prSet presAssocID="{63B8CEB7-6623-4D01-9B2C-6E4DD0248D26}" presName="spaceRect" presStyleCnt="0"/>
      <dgm:spPr/>
    </dgm:pt>
    <dgm:pt modelId="{F3C970B2-00FC-4520-9A56-49750EE9BB10}" type="pres">
      <dgm:prSet presAssocID="{63B8CEB7-6623-4D01-9B2C-6E4DD0248D26}" presName="parTx" presStyleLbl="revTx" presStyleIdx="0" presStyleCnt="2">
        <dgm:presLayoutVars>
          <dgm:chMax val="0"/>
          <dgm:chPref val="0"/>
        </dgm:presLayoutVars>
      </dgm:prSet>
      <dgm:spPr/>
    </dgm:pt>
    <dgm:pt modelId="{8FD128F8-911E-485A-A3AA-7CD239820CF8}" type="pres">
      <dgm:prSet presAssocID="{F1C2624F-7719-421C-90D5-4F8C51C329B1}" presName="sibTrans" presStyleCnt="0"/>
      <dgm:spPr/>
    </dgm:pt>
    <dgm:pt modelId="{4F22E182-3675-4E28-BA8E-ACE99A43D700}" type="pres">
      <dgm:prSet presAssocID="{9E54E0D2-33DC-45A5-85D4-64D9E2462616}" presName="compNode" presStyleCnt="0"/>
      <dgm:spPr/>
    </dgm:pt>
    <dgm:pt modelId="{E12790AD-448D-4836-8AC2-F5AA4D5DED90}" type="pres">
      <dgm:prSet presAssocID="{9E54E0D2-33DC-45A5-85D4-64D9E2462616}" presName="bgRect" presStyleLbl="bgShp" presStyleIdx="1" presStyleCnt="2"/>
      <dgm:spPr/>
    </dgm:pt>
    <dgm:pt modelId="{D6C1DBDB-B1B4-46DF-98A4-F56E12FBEE43}" type="pres">
      <dgm:prSet presAssocID="{9E54E0D2-33DC-45A5-85D4-64D9E2462616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s"/>
        </a:ext>
      </dgm:extLst>
    </dgm:pt>
    <dgm:pt modelId="{FC039DF5-034E-4518-B9A7-F7564280B20E}" type="pres">
      <dgm:prSet presAssocID="{9E54E0D2-33DC-45A5-85D4-64D9E2462616}" presName="spaceRect" presStyleCnt="0"/>
      <dgm:spPr/>
    </dgm:pt>
    <dgm:pt modelId="{936FC7DD-7FF3-4470-997E-3B85E288E177}" type="pres">
      <dgm:prSet presAssocID="{9E54E0D2-33DC-45A5-85D4-64D9E246261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C59A46D-38A1-4A97-BE40-2B5C9810D0B2}" type="presOf" srcId="{63B8CEB7-6623-4D01-9B2C-6E4DD0248D26}" destId="{F3C970B2-00FC-4520-9A56-49750EE9BB10}" srcOrd="0" destOrd="0" presId="urn:microsoft.com/office/officeart/2018/2/layout/IconVerticalSolidList"/>
    <dgm:cxn modelId="{460CB370-0B84-4495-BE54-48E01ADDFC3F}" srcId="{C151F13E-6A77-46C7-B505-A4BF2AF86BEF}" destId="{9E54E0D2-33DC-45A5-85D4-64D9E2462616}" srcOrd="1" destOrd="0" parTransId="{0593806B-D9BE-496B-AF19-192E76BB4C45}" sibTransId="{A3FF9ADB-A09F-493B-928F-6262F3C28BEC}"/>
    <dgm:cxn modelId="{B9C8437D-45D2-41FF-8A2D-DC0F09E7B013}" type="presOf" srcId="{9E54E0D2-33DC-45A5-85D4-64D9E2462616}" destId="{936FC7DD-7FF3-4470-997E-3B85E288E177}" srcOrd="0" destOrd="0" presId="urn:microsoft.com/office/officeart/2018/2/layout/IconVerticalSolidList"/>
    <dgm:cxn modelId="{34E794AB-5D31-4E98-BF0B-A250D4469576}" srcId="{C151F13E-6A77-46C7-B505-A4BF2AF86BEF}" destId="{63B8CEB7-6623-4D01-9B2C-6E4DD0248D26}" srcOrd="0" destOrd="0" parTransId="{F93EA3B5-553E-441E-98FF-B020DEA91266}" sibTransId="{F1C2624F-7719-421C-90D5-4F8C51C329B1}"/>
    <dgm:cxn modelId="{5C6EF2D2-6A48-474A-A411-BC8F27C7CB02}" type="presOf" srcId="{C151F13E-6A77-46C7-B505-A4BF2AF86BEF}" destId="{D18AB771-84DC-4EA2-8A85-753208DAFD43}" srcOrd="0" destOrd="0" presId="urn:microsoft.com/office/officeart/2018/2/layout/IconVerticalSolidList"/>
    <dgm:cxn modelId="{FA09CDC3-1DDC-4F4F-8519-9B25FF4272B2}" type="presParOf" srcId="{D18AB771-84DC-4EA2-8A85-753208DAFD43}" destId="{B2E66569-EF82-4578-A3AB-57E8E48835C5}" srcOrd="0" destOrd="0" presId="urn:microsoft.com/office/officeart/2018/2/layout/IconVerticalSolidList"/>
    <dgm:cxn modelId="{60AABB53-2741-4DCC-964D-CB9359B585CC}" type="presParOf" srcId="{B2E66569-EF82-4578-A3AB-57E8E48835C5}" destId="{23B98AB1-831A-4D58-86E6-1F04C9E41B3E}" srcOrd="0" destOrd="0" presId="urn:microsoft.com/office/officeart/2018/2/layout/IconVerticalSolidList"/>
    <dgm:cxn modelId="{BDC24F0F-7CD2-418E-B5C6-D9A5D094210E}" type="presParOf" srcId="{B2E66569-EF82-4578-A3AB-57E8E48835C5}" destId="{A3511AA4-A2A8-41AA-AFD5-A74285E61311}" srcOrd="1" destOrd="0" presId="urn:microsoft.com/office/officeart/2018/2/layout/IconVerticalSolidList"/>
    <dgm:cxn modelId="{2AEC8553-AFCA-4727-BCAE-FEBA3C79AC82}" type="presParOf" srcId="{B2E66569-EF82-4578-A3AB-57E8E48835C5}" destId="{4FDDFFE4-0987-4DE6-9D14-7E18EDADBEE6}" srcOrd="2" destOrd="0" presId="urn:microsoft.com/office/officeart/2018/2/layout/IconVerticalSolidList"/>
    <dgm:cxn modelId="{036E1968-6D62-4A4E-80BE-6CC2176D318C}" type="presParOf" srcId="{B2E66569-EF82-4578-A3AB-57E8E48835C5}" destId="{F3C970B2-00FC-4520-9A56-49750EE9BB10}" srcOrd="3" destOrd="0" presId="urn:microsoft.com/office/officeart/2018/2/layout/IconVerticalSolidList"/>
    <dgm:cxn modelId="{6FA1E073-4B38-4ADD-9271-D3751DA0C4C6}" type="presParOf" srcId="{D18AB771-84DC-4EA2-8A85-753208DAFD43}" destId="{8FD128F8-911E-485A-A3AA-7CD239820CF8}" srcOrd="1" destOrd="0" presId="urn:microsoft.com/office/officeart/2018/2/layout/IconVerticalSolidList"/>
    <dgm:cxn modelId="{958990A2-79B0-4F38-8522-FB07EFED4CAB}" type="presParOf" srcId="{D18AB771-84DC-4EA2-8A85-753208DAFD43}" destId="{4F22E182-3675-4E28-BA8E-ACE99A43D700}" srcOrd="2" destOrd="0" presId="urn:microsoft.com/office/officeart/2018/2/layout/IconVerticalSolidList"/>
    <dgm:cxn modelId="{D6E489BE-68BD-4406-81B7-94BBDD4DE32C}" type="presParOf" srcId="{4F22E182-3675-4E28-BA8E-ACE99A43D700}" destId="{E12790AD-448D-4836-8AC2-F5AA4D5DED90}" srcOrd="0" destOrd="0" presId="urn:microsoft.com/office/officeart/2018/2/layout/IconVerticalSolidList"/>
    <dgm:cxn modelId="{58F72748-F57C-49B9-955B-C1D62195D8CD}" type="presParOf" srcId="{4F22E182-3675-4E28-BA8E-ACE99A43D700}" destId="{D6C1DBDB-B1B4-46DF-98A4-F56E12FBEE43}" srcOrd="1" destOrd="0" presId="urn:microsoft.com/office/officeart/2018/2/layout/IconVerticalSolidList"/>
    <dgm:cxn modelId="{331E7C37-34DB-42CA-87B3-278B7E056A6E}" type="presParOf" srcId="{4F22E182-3675-4E28-BA8E-ACE99A43D700}" destId="{FC039DF5-034E-4518-B9A7-F7564280B20E}" srcOrd="2" destOrd="0" presId="urn:microsoft.com/office/officeart/2018/2/layout/IconVerticalSolidList"/>
    <dgm:cxn modelId="{8B2F0E1A-EF3B-4B93-959C-D0A8FEC3297B}" type="presParOf" srcId="{4F22E182-3675-4E28-BA8E-ACE99A43D700}" destId="{936FC7DD-7FF3-4470-997E-3B85E288E1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9A3B40-72A3-4756-8E69-83ECDFFED79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211D8-8201-4E96-BD5D-5DAE59D2FCD3}">
      <dgm:prSet/>
      <dgm:spPr/>
      <dgm:t>
        <a:bodyPr/>
        <a:lstStyle/>
        <a:p>
          <a:r>
            <a:rPr lang="pt-PT" b="1" dirty="0"/>
            <a:t>Emoções </a:t>
          </a:r>
          <a:r>
            <a:rPr lang="pt-PT" dirty="0"/>
            <a:t>– respostas automáticas e fisiológicas do corpo a um estímulo, um “programa de movimentos”  como, por exemplo, batimentos cardíacos acelerados, tensão muscular, suores.</a:t>
          </a:r>
          <a:endParaRPr lang="en-US" dirty="0"/>
        </a:p>
      </dgm:t>
    </dgm:pt>
    <dgm:pt modelId="{D2B1EBD0-B6D0-43D9-9AA7-80989C616819}" type="parTrans" cxnId="{768FAB90-B72B-4240-95EB-AB6AC4450C2D}">
      <dgm:prSet/>
      <dgm:spPr/>
      <dgm:t>
        <a:bodyPr/>
        <a:lstStyle/>
        <a:p>
          <a:endParaRPr lang="en-US"/>
        </a:p>
      </dgm:t>
    </dgm:pt>
    <dgm:pt modelId="{80E5B2C0-AB9A-4C04-98E3-741E02A27FB8}" type="sibTrans" cxnId="{768FAB90-B72B-4240-95EB-AB6AC4450C2D}">
      <dgm:prSet/>
      <dgm:spPr/>
      <dgm:t>
        <a:bodyPr/>
        <a:lstStyle/>
        <a:p>
          <a:endParaRPr lang="en-US"/>
        </a:p>
      </dgm:t>
    </dgm:pt>
    <dgm:pt modelId="{67C869C4-6404-4C7C-96EB-96A35777318D}">
      <dgm:prSet/>
      <dgm:spPr/>
      <dgm:t>
        <a:bodyPr/>
        <a:lstStyle/>
        <a:p>
          <a:pPr algn="l"/>
          <a:endParaRPr lang="pt-PT" dirty="0"/>
        </a:p>
        <a:p>
          <a:pPr algn="ctr"/>
          <a:r>
            <a:rPr lang="pt-PT" dirty="0"/>
            <a:t>VS</a:t>
          </a:r>
          <a:endParaRPr lang="en-US" dirty="0"/>
        </a:p>
      </dgm:t>
    </dgm:pt>
    <dgm:pt modelId="{CE356DAE-AFC8-4354-AB22-07550586C1AF}" type="parTrans" cxnId="{C3AFF8F5-860C-42ED-9C82-A392ACCACD21}">
      <dgm:prSet/>
      <dgm:spPr/>
      <dgm:t>
        <a:bodyPr/>
        <a:lstStyle/>
        <a:p>
          <a:endParaRPr lang="en-US"/>
        </a:p>
      </dgm:t>
    </dgm:pt>
    <dgm:pt modelId="{7A76BDB1-3E12-49CE-AC88-FF188CA6DA84}" type="sibTrans" cxnId="{C3AFF8F5-860C-42ED-9C82-A392ACCACD21}">
      <dgm:prSet/>
      <dgm:spPr/>
      <dgm:t>
        <a:bodyPr/>
        <a:lstStyle/>
        <a:p>
          <a:endParaRPr lang="en-US"/>
        </a:p>
      </dgm:t>
    </dgm:pt>
    <dgm:pt modelId="{BDE259D4-3A4A-46E2-9C0E-1096DE8D4AA7}">
      <dgm:prSet/>
      <dgm:spPr/>
      <dgm:t>
        <a:bodyPr/>
        <a:lstStyle/>
        <a:p>
          <a:r>
            <a:rPr lang="pt-PT" b="1" dirty="0"/>
            <a:t>Sentimentos</a:t>
          </a:r>
          <a:r>
            <a:rPr lang="pt-PT" dirty="0"/>
            <a:t> – interpretação mental e a consciências das alterações corporais. É a experiência subjetiva de ter uma emoção.</a:t>
          </a:r>
          <a:endParaRPr lang="en-US" dirty="0"/>
        </a:p>
      </dgm:t>
    </dgm:pt>
    <dgm:pt modelId="{811CC499-2D7A-4150-939F-8BA9D71C8560}" type="parTrans" cxnId="{B81ADF67-CD8C-414B-9FB9-BC25975ED246}">
      <dgm:prSet/>
      <dgm:spPr/>
      <dgm:t>
        <a:bodyPr/>
        <a:lstStyle/>
        <a:p>
          <a:endParaRPr lang="en-US"/>
        </a:p>
      </dgm:t>
    </dgm:pt>
    <dgm:pt modelId="{28238A24-59E2-40FE-B21B-BD9F97F205F6}" type="sibTrans" cxnId="{B81ADF67-CD8C-414B-9FB9-BC25975ED246}">
      <dgm:prSet/>
      <dgm:spPr/>
      <dgm:t>
        <a:bodyPr/>
        <a:lstStyle/>
        <a:p>
          <a:endParaRPr lang="en-US"/>
        </a:p>
      </dgm:t>
    </dgm:pt>
    <dgm:pt modelId="{891F61AA-FAC8-40A5-87BF-AD8B92CC1B11}" type="pres">
      <dgm:prSet presAssocID="{829A3B40-72A3-4756-8E69-83ECDFFED798}" presName="vert0" presStyleCnt="0">
        <dgm:presLayoutVars>
          <dgm:dir/>
          <dgm:animOne val="branch"/>
          <dgm:animLvl val="lvl"/>
        </dgm:presLayoutVars>
      </dgm:prSet>
      <dgm:spPr/>
    </dgm:pt>
    <dgm:pt modelId="{321F7530-12A3-4F95-9384-EB319D65A73F}" type="pres">
      <dgm:prSet presAssocID="{1CD211D8-8201-4E96-BD5D-5DAE59D2FCD3}" presName="thickLine" presStyleLbl="alignNode1" presStyleIdx="0" presStyleCnt="3"/>
      <dgm:spPr/>
    </dgm:pt>
    <dgm:pt modelId="{BD4EBF20-3B28-4743-85A2-04700C2C290E}" type="pres">
      <dgm:prSet presAssocID="{1CD211D8-8201-4E96-BD5D-5DAE59D2FCD3}" presName="horz1" presStyleCnt="0"/>
      <dgm:spPr/>
    </dgm:pt>
    <dgm:pt modelId="{E84C4AB0-CE0B-4D77-AC61-B9FE84D2FC8D}" type="pres">
      <dgm:prSet presAssocID="{1CD211D8-8201-4E96-BD5D-5DAE59D2FCD3}" presName="tx1" presStyleLbl="revTx" presStyleIdx="0" presStyleCnt="3"/>
      <dgm:spPr/>
    </dgm:pt>
    <dgm:pt modelId="{2F190389-7A66-42D0-920F-91406853F9FE}" type="pres">
      <dgm:prSet presAssocID="{1CD211D8-8201-4E96-BD5D-5DAE59D2FCD3}" presName="vert1" presStyleCnt="0"/>
      <dgm:spPr/>
    </dgm:pt>
    <dgm:pt modelId="{EB0B7475-668D-4BB8-9520-BF4E81989195}" type="pres">
      <dgm:prSet presAssocID="{67C869C4-6404-4C7C-96EB-96A35777318D}" presName="thickLine" presStyleLbl="alignNode1" presStyleIdx="1" presStyleCnt="3"/>
      <dgm:spPr/>
    </dgm:pt>
    <dgm:pt modelId="{C98A8A2A-F834-48D3-BDF7-7359FE9964D1}" type="pres">
      <dgm:prSet presAssocID="{67C869C4-6404-4C7C-96EB-96A35777318D}" presName="horz1" presStyleCnt="0"/>
      <dgm:spPr/>
    </dgm:pt>
    <dgm:pt modelId="{07677582-4297-41CD-AAEF-5FE3F24890C9}" type="pres">
      <dgm:prSet presAssocID="{67C869C4-6404-4C7C-96EB-96A35777318D}" presName="tx1" presStyleLbl="revTx" presStyleIdx="1" presStyleCnt="3"/>
      <dgm:spPr/>
    </dgm:pt>
    <dgm:pt modelId="{058D5EA3-399F-4686-9320-E67EE606C242}" type="pres">
      <dgm:prSet presAssocID="{67C869C4-6404-4C7C-96EB-96A35777318D}" presName="vert1" presStyleCnt="0"/>
      <dgm:spPr/>
    </dgm:pt>
    <dgm:pt modelId="{C18FC8D6-E357-4F66-9220-B4F6EC1E97B6}" type="pres">
      <dgm:prSet presAssocID="{BDE259D4-3A4A-46E2-9C0E-1096DE8D4AA7}" presName="thickLine" presStyleLbl="alignNode1" presStyleIdx="2" presStyleCnt="3"/>
      <dgm:spPr/>
    </dgm:pt>
    <dgm:pt modelId="{49A5E9AF-7DA0-4AF4-9C8C-43E9F50F9A2A}" type="pres">
      <dgm:prSet presAssocID="{BDE259D4-3A4A-46E2-9C0E-1096DE8D4AA7}" presName="horz1" presStyleCnt="0"/>
      <dgm:spPr/>
    </dgm:pt>
    <dgm:pt modelId="{CEC7EBB4-B7FF-45B4-A3BE-117E29BBF955}" type="pres">
      <dgm:prSet presAssocID="{BDE259D4-3A4A-46E2-9C0E-1096DE8D4AA7}" presName="tx1" presStyleLbl="revTx" presStyleIdx="2" presStyleCnt="3"/>
      <dgm:spPr/>
    </dgm:pt>
    <dgm:pt modelId="{58D19C9F-FAA2-4A1C-8D66-B86254262000}" type="pres">
      <dgm:prSet presAssocID="{BDE259D4-3A4A-46E2-9C0E-1096DE8D4AA7}" presName="vert1" presStyleCnt="0"/>
      <dgm:spPr/>
    </dgm:pt>
  </dgm:ptLst>
  <dgm:cxnLst>
    <dgm:cxn modelId="{FD6D9303-146A-4809-BF26-F01492D43EA1}" type="presOf" srcId="{1CD211D8-8201-4E96-BD5D-5DAE59D2FCD3}" destId="{E84C4AB0-CE0B-4D77-AC61-B9FE84D2FC8D}" srcOrd="0" destOrd="0" presId="urn:microsoft.com/office/officeart/2008/layout/LinedList"/>
    <dgm:cxn modelId="{2627F031-AB48-4289-8776-1FEFD645080D}" type="presOf" srcId="{BDE259D4-3A4A-46E2-9C0E-1096DE8D4AA7}" destId="{CEC7EBB4-B7FF-45B4-A3BE-117E29BBF955}" srcOrd="0" destOrd="0" presId="urn:microsoft.com/office/officeart/2008/layout/LinedList"/>
    <dgm:cxn modelId="{B81ADF67-CD8C-414B-9FB9-BC25975ED246}" srcId="{829A3B40-72A3-4756-8E69-83ECDFFED798}" destId="{BDE259D4-3A4A-46E2-9C0E-1096DE8D4AA7}" srcOrd="2" destOrd="0" parTransId="{811CC499-2D7A-4150-939F-8BA9D71C8560}" sibTransId="{28238A24-59E2-40FE-B21B-BD9F97F205F6}"/>
    <dgm:cxn modelId="{DF4FEF8D-6976-4E76-AE99-B5A421D22225}" type="presOf" srcId="{67C869C4-6404-4C7C-96EB-96A35777318D}" destId="{07677582-4297-41CD-AAEF-5FE3F24890C9}" srcOrd="0" destOrd="0" presId="urn:microsoft.com/office/officeart/2008/layout/LinedList"/>
    <dgm:cxn modelId="{768FAB90-B72B-4240-95EB-AB6AC4450C2D}" srcId="{829A3B40-72A3-4756-8E69-83ECDFFED798}" destId="{1CD211D8-8201-4E96-BD5D-5DAE59D2FCD3}" srcOrd="0" destOrd="0" parTransId="{D2B1EBD0-B6D0-43D9-9AA7-80989C616819}" sibTransId="{80E5B2C0-AB9A-4C04-98E3-741E02A27FB8}"/>
    <dgm:cxn modelId="{EEFF3BBC-A3AC-4A82-AF08-A40068EC08E6}" type="presOf" srcId="{829A3B40-72A3-4756-8E69-83ECDFFED798}" destId="{891F61AA-FAC8-40A5-87BF-AD8B92CC1B11}" srcOrd="0" destOrd="0" presId="urn:microsoft.com/office/officeart/2008/layout/LinedList"/>
    <dgm:cxn modelId="{C3AFF8F5-860C-42ED-9C82-A392ACCACD21}" srcId="{829A3B40-72A3-4756-8E69-83ECDFFED798}" destId="{67C869C4-6404-4C7C-96EB-96A35777318D}" srcOrd="1" destOrd="0" parTransId="{CE356DAE-AFC8-4354-AB22-07550586C1AF}" sibTransId="{7A76BDB1-3E12-49CE-AC88-FF188CA6DA84}"/>
    <dgm:cxn modelId="{BAE58F80-990F-471F-A490-08BDF31ACD63}" type="presParOf" srcId="{891F61AA-FAC8-40A5-87BF-AD8B92CC1B11}" destId="{321F7530-12A3-4F95-9384-EB319D65A73F}" srcOrd="0" destOrd="0" presId="urn:microsoft.com/office/officeart/2008/layout/LinedList"/>
    <dgm:cxn modelId="{D29B1A8B-879A-45DE-98A9-CE152E3B2A86}" type="presParOf" srcId="{891F61AA-FAC8-40A5-87BF-AD8B92CC1B11}" destId="{BD4EBF20-3B28-4743-85A2-04700C2C290E}" srcOrd="1" destOrd="0" presId="urn:microsoft.com/office/officeart/2008/layout/LinedList"/>
    <dgm:cxn modelId="{AA77F235-7ABB-440C-9A4C-93A34C19DAA9}" type="presParOf" srcId="{BD4EBF20-3B28-4743-85A2-04700C2C290E}" destId="{E84C4AB0-CE0B-4D77-AC61-B9FE84D2FC8D}" srcOrd="0" destOrd="0" presId="urn:microsoft.com/office/officeart/2008/layout/LinedList"/>
    <dgm:cxn modelId="{61AE269F-2D0F-44E2-AB47-5FCFC35F70D0}" type="presParOf" srcId="{BD4EBF20-3B28-4743-85A2-04700C2C290E}" destId="{2F190389-7A66-42D0-920F-91406853F9FE}" srcOrd="1" destOrd="0" presId="urn:microsoft.com/office/officeart/2008/layout/LinedList"/>
    <dgm:cxn modelId="{1058267B-BCC0-4423-8D19-B3DE6B58AD51}" type="presParOf" srcId="{891F61AA-FAC8-40A5-87BF-AD8B92CC1B11}" destId="{EB0B7475-668D-4BB8-9520-BF4E81989195}" srcOrd="2" destOrd="0" presId="urn:microsoft.com/office/officeart/2008/layout/LinedList"/>
    <dgm:cxn modelId="{F4411B17-C8B3-4557-AB15-A70EB52AEBFB}" type="presParOf" srcId="{891F61AA-FAC8-40A5-87BF-AD8B92CC1B11}" destId="{C98A8A2A-F834-48D3-BDF7-7359FE9964D1}" srcOrd="3" destOrd="0" presId="urn:microsoft.com/office/officeart/2008/layout/LinedList"/>
    <dgm:cxn modelId="{E475D467-617E-4CCA-972D-7CC79F653680}" type="presParOf" srcId="{C98A8A2A-F834-48D3-BDF7-7359FE9964D1}" destId="{07677582-4297-41CD-AAEF-5FE3F24890C9}" srcOrd="0" destOrd="0" presId="urn:microsoft.com/office/officeart/2008/layout/LinedList"/>
    <dgm:cxn modelId="{A3DDA25A-0582-4EE6-8AA3-D18A93E0D509}" type="presParOf" srcId="{C98A8A2A-F834-48D3-BDF7-7359FE9964D1}" destId="{058D5EA3-399F-4686-9320-E67EE606C242}" srcOrd="1" destOrd="0" presId="urn:microsoft.com/office/officeart/2008/layout/LinedList"/>
    <dgm:cxn modelId="{4574FC8E-7D4E-4644-A3DE-EA336256977A}" type="presParOf" srcId="{891F61AA-FAC8-40A5-87BF-AD8B92CC1B11}" destId="{C18FC8D6-E357-4F66-9220-B4F6EC1E97B6}" srcOrd="4" destOrd="0" presId="urn:microsoft.com/office/officeart/2008/layout/LinedList"/>
    <dgm:cxn modelId="{ACD5EFD6-CF87-4CBF-8DCA-FC964390C1C0}" type="presParOf" srcId="{891F61AA-FAC8-40A5-87BF-AD8B92CC1B11}" destId="{49A5E9AF-7DA0-4AF4-9C8C-43E9F50F9A2A}" srcOrd="5" destOrd="0" presId="urn:microsoft.com/office/officeart/2008/layout/LinedList"/>
    <dgm:cxn modelId="{5CDEF096-DEF7-4563-8DDE-95CC45F834AE}" type="presParOf" srcId="{49A5E9AF-7DA0-4AF4-9C8C-43E9F50F9A2A}" destId="{CEC7EBB4-B7FF-45B4-A3BE-117E29BBF955}" srcOrd="0" destOrd="0" presId="urn:microsoft.com/office/officeart/2008/layout/LinedList"/>
    <dgm:cxn modelId="{3C59D6EB-1AE7-4218-B460-F7BDA1FDDD97}" type="presParOf" srcId="{49A5E9AF-7DA0-4AF4-9C8C-43E9F50F9A2A}" destId="{58D19C9F-FAA2-4A1C-8D66-B862542620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EC88E-3982-4955-A3AB-F9B8C20BC638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AF740-7E3D-4A96-AF85-2B315EB13A7F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7D8E7-056E-4D2C-A388-625A839F218A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O envolvimento escolar é um construto multifacetado que descreve o grau de participação e ligação dos alunos à escola, aos professores, aos colegas e ao processo de aprendizagem. </a:t>
          </a:r>
          <a:endParaRPr lang="en-US" sz="2000" kern="1200"/>
        </a:p>
      </dsp:txBody>
      <dsp:txXfrm>
        <a:off x="1249101" y="462"/>
        <a:ext cx="8809298" cy="1081473"/>
      </dsp:txXfrm>
    </dsp:sp>
    <dsp:sp modelId="{2D48F7ED-BA34-4147-B9BA-FDC698355303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080EB-2762-43BB-A532-A9F4BC7832B9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80118-0C1C-4E70-9DBE-12303A4EC26F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Esta participação manifesta-se em várias dimensões interligadas, com impacto direto no sucesso académico, na motivação e no bem-estar geral dos alunos.</a:t>
          </a:r>
          <a:endParaRPr lang="en-US" sz="2000" kern="1200"/>
        </a:p>
      </dsp:txBody>
      <dsp:txXfrm>
        <a:off x="1249101" y="1352303"/>
        <a:ext cx="8809298" cy="1081473"/>
      </dsp:txXfrm>
    </dsp:sp>
    <dsp:sp modelId="{88B0DED9-2F79-4E53-B639-DFFAB20682A3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F75A8-20A6-4BA3-8EA2-FCE5C26B3BB2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AFAE-C2A3-4E29-9FA4-B8EF58218D0D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Estas dimensões ajudam-nos a compreender melhor </a:t>
          </a:r>
          <a:r>
            <a:rPr lang="pt-PT" sz="2000" b="1" kern="1200"/>
            <a:t>como e por que razão os alunos se conectam ou se afastam da escola</a:t>
          </a:r>
          <a:r>
            <a:rPr lang="pt-PT" sz="2000" kern="1200"/>
            <a:t>, permitindo aos educadores ajustar as suas práticas de forma mais eficaz.</a:t>
          </a:r>
          <a:endParaRPr lang="en-US" sz="2000" kern="1200"/>
        </a:p>
      </dsp:txBody>
      <dsp:txXfrm>
        <a:off x="1249101" y="2704144"/>
        <a:ext cx="8809298" cy="10814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67ADE-1F59-4247-9461-5FB4FD23B1EB}">
      <dsp:nvSpPr>
        <dsp:cNvPr id="0" name=""/>
        <dsp:cNvSpPr/>
      </dsp:nvSpPr>
      <dsp:spPr>
        <a:xfrm>
          <a:off x="0" y="1669"/>
          <a:ext cx="10058399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44CB-5830-482F-B823-9856B92093AD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37D2B-F0EC-41D3-AA3C-D7B2099A0EB4}">
      <dsp:nvSpPr>
        <dsp:cNvPr id="0" name=""/>
        <dsp:cNvSpPr/>
      </dsp:nvSpPr>
      <dsp:spPr>
        <a:xfrm>
          <a:off x="977499" y="16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1. As emoções precedem a razão. </a:t>
          </a:r>
          <a:r>
            <a:rPr lang="pt-PT" sz="1400" kern="1200" dirty="0"/>
            <a:t>Damásio demonstrou, através de estudos com pacientes com lesões cerebrais, que a ausência de emoção compromete gravemente a </a:t>
          </a:r>
          <a:r>
            <a:rPr lang="pt-PT" sz="1400" u="sng" kern="1200" dirty="0"/>
            <a:t>tomada de decisões</a:t>
          </a:r>
          <a:r>
            <a:rPr lang="pt-PT" sz="1400" kern="1200" dirty="0"/>
            <a:t>, mesmo quando a capacidade lógica permanece intacta. </a:t>
          </a:r>
          <a:endParaRPr lang="en-US" sz="1400" b="1" kern="1200" dirty="0"/>
        </a:p>
      </dsp:txBody>
      <dsp:txXfrm>
        <a:off x="977499" y="1669"/>
        <a:ext cx="9080900" cy="846320"/>
      </dsp:txXfrm>
    </dsp:sp>
    <dsp:sp modelId="{EA6EEDFB-84D4-46B2-90D3-7E1830BAB639}">
      <dsp:nvSpPr>
        <dsp:cNvPr id="0" name=""/>
        <dsp:cNvSpPr/>
      </dsp:nvSpPr>
      <dsp:spPr>
        <a:xfrm>
          <a:off x="0" y="1059569"/>
          <a:ext cx="10058399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D84FB-A238-4773-9ADE-2714A789302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A1F88-DF59-4569-8B9C-98417AE09D16}">
      <dsp:nvSpPr>
        <dsp:cNvPr id="0" name=""/>
        <dsp:cNvSpPr/>
      </dsp:nvSpPr>
      <dsp:spPr>
        <a:xfrm>
          <a:off x="977499" y="10595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2. As emoções guiam a racionalidade. </a:t>
          </a:r>
          <a:r>
            <a:rPr lang="pt-PT" sz="1400" kern="1200" dirty="0"/>
            <a:t>Em vez de atrapalharem, as emoções ajudam-nos a avaliar riscos, priorizar informações e fazer escolhas mais adequadas. </a:t>
          </a:r>
          <a:endParaRPr lang="en-US" sz="1400" b="1" kern="1200" dirty="0"/>
        </a:p>
      </dsp:txBody>
      <dsp:txXfrm>
        <a:off x="977499" y="1059569"/>
        <a:ext cx="9080900" cy="846320"/>
      </dsp:txXfrm>
    </dsp:sp>
    <dsp:sp modelId="{7BB2BCFE-D385-4A8A-BDE7-5E5F0588DA14}">
      <dsp:nvSpPr>
        <dsp:cNvPr id="0" name=""/>
        <dsp:cNvSpPr/>
      </dsp:nvSpPr>
      <dsp:spPr>
        <a:xfrm>
          <a:off x="0" y="2117470"/>
          <a:ext cx="10058399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1196E-25B5-4AF5-98B5-CD8E9C1B6A75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BF85E-CBD9-483B-80D1-74E6E90C6709}">
      <dsp:nvSpPr>
        <dsp:cNvPr id="0" name=""/>
        <dsp:cNvSpPr/>
      </dsp:nvSpPr>
      <dsp:spPr>
        <a:xfrm>
          <a:off x="977499" y="21174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3. O corpo e o cérebro estão interligados</a:t>
          </a:r>
          <a:r>
            <a:rPr lang="pt-PT" sz="1400" kern="1200" dirty="0"/>
            <a:t>. As emoções têm manifestações físicas (</a:t>
          </a:r>
          <a:r>
            <a:rPr lang="pt-PT" sz="1400" kern="1200" dirty="0" err="1"/>
            <a:t>ex</a:t>
          </a:r>
          <a:r>
            <a:rPr lang="pt-PT" sz="1400" kern="1200" dirty="0"/>
            <a:t>: batimento cardíaco, tensão muscular), que são interpretadas pelo cérebro — esse processo é fundamental para gerar sentimentos e orientar comportamentos. </a:t>
          </a:r>
          <a:endParaRPr lang="en-US" sz="1400" kern="1200" dirty="0"/>
        </a:p>
      </dsp:txBody>
      <dsp:txXfrm>
        <a:off x="977499" y="2117470"/>
        <a:ext cx="9080900" cy="846320"/>
      </dsp:txXfrm>
    </dsp:sp>
    <dsp:sp modelId="{32CF69FF-AEF1-4636-89B2-006CA98200E5}">
      <dsp:nvSpPr>
        <dsp:cNvPr id="0" name=""/>
        <dsp:cNvSpPr/>
      </dsp:nvSpPr>
      <dsp:spPr>
        <a:xfrm>
          <a:off x="0" y="3175370"/>
          <a:ext cx="10058399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FACB-FBFD-4136-9A9B-667DCB683E42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F8DD-A68C-4818-B229-15BDD1CC0E01}">
      <dsp:nvSpPr>
        <dsp:cNvPr id="0" name=""/>
        <dsp:cNvSpPr/>
      </dsp:nvSpPr>
      <dsp:spPr>
        <a:xfrm>
          <a:off x="977499" y="31753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4. Importância na educação. </a:t>
          </a:r>
          <a:r>
            <a:rPr lang="pt-PT" sz="1400" kern="1200" dirty="0"/>
            <a:t>Damásio defende que a escola deve valorizar não só o desenvolvimento cognitivo, mas também o emocional, pois ambos estão interligados no processo de aprendizagem. </a:t>
          </a:r>
          <a:endParaRPr lang="en-US" sz="1400" kern="1200" dirty="0"/>
        </a:p>
      </dsp:txBody>
      <dsp:txXfrm>
        <a:off x="977499" y="3175370"/>
        <a:ext cx="9080900" cy="846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A5C85-1927-4650-99FF-B7E201DB0AB6}">
      <dsp:nvSpPr>
        <dsp:cNvPr id="0" name=""/>
        <dsp:cNvSpPr/>
      </dsp:nvSpPr>
      <dsp:spPr>
        <a:xfrm>
          <a:off x="0" y="4741"/>
          <a:ext cx="10321986" cy="966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1F744-D656-4E9C-9CB0-8733221D6143}">
      <dsp:nvSpPr>
        <dsp:cNvPr id="0" name=""/>
        <dsp:cNvSpPr/>
      </dsp:nvSpPr>
      <dsp:spPr>
        <a:xfrm>
          <a:off x="292353" y="222194"/>
          <a:ext cx="532071" cy="53155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FBE62-A747-4155-A5CA-79C3DAFD04E6}">
      <dsp:nvSpPr>
        <dsp:cNvPr id="0" name=""/>
        <dsp:cNvSpPr/>
      </dsp:nvSpPr>
      <dsp:spPr>
        <a:xfrm>
          <a:off x="1116778" y="4741"/>
          <a:ext cx="8651893" cy="96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83" tIns="102383" rIns="102383" bIns="1023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Os programas de </a:t>
          </a:r>
          <a:r>
            <a:rPr lang="pt-PT" sz="2000" b="1" kern="1200" dirty="0"/>
            <a:t>Aprendizagem Social e Emocional (ASE) </a:t>
          </a:r>
          <a:r>
            <a:rPr lang="pt-PT" sz="2000" kern="1200" dirty="0"/>
            <a:t>em contexto escolar surgem, assim, como um dos quadros de referência para a promoção da saúde mental neste espaço. </a:t>
          </a:r>
          <a:endParaRPr lang="en-US" sz="2000" kern="1200" dirty="0"/>
        </a:p>
      </dsp:txBody>
      <dsp:txXfrm>
        <a:off x="1116778" y="4741"/>
        <a:ext cx="8651893" cy="967402"/>
      </dsp:txXfrm>
    </dsp:sp>
    <dsp:sp modelId="{EAD6048E-2D53-4127-A2E4-69FE94EFA80D}">
      <dsp:nvSpPr>
        <dsp:cNvPr id="0" name=""/>
        <dsp:cNvSpPr/>
      </dsp:nvSpPr>
      <dsp:spPr>
        <a:xfrm>
          <a:off x="0" y="1181312"/>
          <a:ext cx="10321986" cy="966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5D252-8E0A-4BEE-86E9-23114C1CBEE1}">
      <dsp:nvSpPr>
        <dsp:cNvPr id="0" name=""/>
        <dsp:cNvSpPr/>
      </dsp:nvSpPr>
      <dsp:spPr>
        <a:xfrm>
          <a:off x="292353" y="1398765"/>
          <a:ext cx="532071" cy="53155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79FDC-F859-415F-8789-71C260F16DA8}">
      <dsp:nvSpPr>
        <dsp:cNvPr id="0" name=""/>
        <dsp:cNvSpPr/>
      </dsp:nvSpPr>
      <dsp:spPr>
        <a:xfrm>
          <a:off x="1116778" y="1181312"/>
          <a:ext cx="8651893" cy="96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83" tIns="102383" rIns="102383" bIns="1023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Nesta perspetiva, as competências SEL são um constructo multidimensional e interativo, incluindo fatores cognitivos, interpessoais, emocionais e sociais.</a:t>
          </a:r>
          <a:endParaRPr lang="en-US" sz="2000" kern="1200" dirty="0"/>
        </a:p>
      </dsp:txBody>
      <dsp:txXfrm>
        <a:off x="1116778" y="1181312"/>
        <a:ext cx="8651893" cy="967402"/>
      </dsp:txXfrm>
    </dsp:sp>
    <dsp:sp modelId="{66DB9ADD-CE88-407A-9FA8-255E18FE52C6}">
      <dsp:nvSpPr>
        <dsp:cNvPr id="0" name=""/>
        <dsp:cNvSpPr/>
      </dsp:nvSpPr>
      <dsp:spPr>
        <a:xfrm>
          <a:off x="0" y="2357883"/>
          <a:ext cx="10321986" cy="966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B0938-CCC7-430D-A042-BE0E1B19977E}">
      <dsp:nvSpPr>
        <dsp:cNvPr id="0" name=""/>
        <dsp:cNvSpPr/>
      </dsp:nvSpPr>
      <dsp:spPr>
        <a:xfrm>
          <a:off x="292353" y="2575336"/>
          <a:ext cx="532071" cy="53155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F9406-1933-460F-8070-077964DF155C}">
      <dsp:nvSpPr>
        <dsp:cNvPr id="0" name=""/>
        <dsp:cNvSpPr/>
      </dsp:nvSpPr>
      <dsp:spPr>
        <a:xfrm>
          <a:off x="1116778" y="2357883"/>
          <a:ext cx="8651893" cy="96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83" tIns="102383" rIns="102383" bIns="1023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A aplicabilidade desta tipologia de projetos promove ganhos, particularmente no que à saúde mental de toda a comunidade educativa se refere.</a:t>
          </a:r>
          <a:endParaRPr lang="en-US" sz="2000" kern="1200"/>
        </a:p>
      </dsp:txBody>
      <dsp:txXfrm>
        <a:off x="1116778" y="2357883"/>
        <a:ext cx="8651893" cy="967402"/>
      </dsp:txXfrm>
    </dsp:sp>
    <dsp:sp modelId="{0639BCD2-186A-405D-8863-3FE5B451F155}">
      <dsp:nvSpPr>
        <dsp:cNvPr id="0" name=""/>
        <dsp:cNvSpPr/>
      </dsp:nvSpPr>
      <dsp:spPr>
        <a:xfrm>
          <a:off x="0" y="3534453"/>
          <a:ext cx="10321986" cy="966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8E3E4-779F-4522-93D0-C763C3EF4B54}">
      <dsp:nvSpPr>
        <dsp:cNvPr id="0" name=""/>
        <dsp:cNvSpPr/>
      </dsp:nvSpPr>
      <dsp:spPr>
        <a:xfrm>
          <a:off x="292353" y="3751907"/>
          <a:ext cx="532071" cy="53155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E6BF-4529-4DCA-8F51-1986810F8018}">
      <dsp:nvSpPr>
        <dsp:cNvPr id="0" name=""/>
        <dsp:cNvSpPr/>
      </dsp:nvSpPr>
      <dsp:spPr>
        <a:xfrm>
          <a:off x="1116778" y="3534453"/>
          <a:ext cx="8651893" cy="96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83" tIns="102383" rIns="102383" bIns="1023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A ASE promove a igualdade e a excelência educacional através de parcerias autênticas entre família e comunidade para estabelecer ambientes de aprendizagem e experiências que apresentam relacionamentos de confiança e colaboração, currículo e instrução rigorosos e significativos e avaliação contínua. </a:t>
          </a:r>
          <a:endParaRPr lang="en-US" sz="2000" kern="1200" dirty="0"/>
        </a:p>
      </dsp:txBody>
      <dsp:txXfrm>
        <a:off x="1116778" y="3534453"/>
        <a:ext cx="8651893" cy="967402"/>
      </dsp:txXfrm>
    </dsp:sp>
    <dsp:sp modelId="{C9DE9BEE-2644-488A-A47A-F1123F0C29C4}">
      <dsp:nvSpPr>
        <dsp:cNvPr id="0" name=""/>
        <dsp:cNvSpPr/>
      </dsp:nvSpPr>
      <dsp:spPr>
        <a:xfrm>
          <a:off x="0" y="4711024"/>
          <a:ext cx="10321986" cy="966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8AFF5-CA7F-4CF3-9E12-0D12ED7326C1}">
      <dsp:nvSpPr>
        <dsp:cNvPr id="0" name=""/>
        <dsp:cNvSpPr/>
      </dsp:nvSpPr>
      <dsp:spPr>
        <a:xfrm>
          <a:off x="292353" y="4928477"/>
          <a:ext cx="532071" cy="53155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C1F89-06E0-44B5-BB87-873CA1BCB242}">
      <dsp:nvSpPr>
        <dsp:cNvPr id="0" name=""/>
        <dsp:cNvSpPr/>
      </dsp:nvSpPr>
      <dsp:spPr>
        <a:xfrm>
          <a:off x="1116778" y="4711024"/>
          <a:ext cx="8651893" cy="96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83" tIns="102383" rIns="102383" bIns="1023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A ASE pode ajudar a abordar várias formas de desigualdade e capacitar jovens e adultos a cocriar escolas prósperas e contribuir para comunidades seguras, saudáveis e justas. </a:t>
          </a:r>
          <a:endParaRPr lang="en-US" sz="2000" kern="1200" dirty="0"/>
        </a:p>
      </dsp:txBody>
      <dsp:txXfrm>
        <a:off x="1116778" y="4711024"/>
        <a:ext cx="8651893" cy="9674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70E4-BEE0-4CB1-AA59-D99195D3B8BA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FDF49-9C10-4E82-AEC2-D39B48C0BC4C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envolvimento dos alunos com a escola</a:t>
          </a:r>
          <a:endParaRPr lang="en-US" sz="1800" kern="1200"/>
        </a:p>
      </dsp:txBody>
      <dsp:txXfrm>
        <a:off x="366939" y="1196774"/>
        <a:ext cx="2723696" cy="1691139"/>
      </dsp:txXfrm>
    </dsp:sp>
    <dsp:sp modelId="{83A1F710-6AB5-4459-83BF-9FD93B6B84C8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03B27-1C4B-439B-87D7-06D2D0EA1AF3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competências sócio emocionais </a:t>
          </a:r>
          <a:endParaRPr lang="en-US" sz="1800" kern="1200"/>
        </a:p>
      </dsp:txBody>
      <dsp:txXfrm>
        <a:off x="3824513" y="1196774"/>
        <a:ext cx="2723696" cy="1691139"/>
      </dsp:txXfrm>
    </dsp:sp>
    <dsp:sp modelId="{802182B0-A764-49CE-A064-2592231D3C29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F72B1-975F-44C8-AE61-41B07CE6A893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bem-estar</a:t>
          </a:r>
          <a:endParaRPr lang="en-US" sz="1800" kern="1200" dirty="0"/>
        </a:p>
      </dsp:txBody>
      <dsp:txXfrm>
        <a:off x="7282089" y="1196774"/>
        <a:ext cx="2723696" cy="16911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3F00-E2C8-4ECC-97BE-79BF59836A60}">
      <dsp:nvSpPr>
        <dsp:cNvPr id="0" name=""/>
        <dsp:cNvSpPr/>
      </dsp:nvSpPr>
      <dsp:spPr>
        <a:xfrm>
          <a:off x="0" y="75230"/>
          <a:ext cx="6797675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1. Envolvimento dos alunos com a escola</a:t>
          </a:r>
          <a:endParaRPr lang="en-US" sz="2200" kern="1200"/>
        </a:p>
      </dsp:txBody>
      <dsp:txXfrm>
        <a:off x="25759" y="100989"/>
        <a:ext cx="6746157" cy="476152"/>
      </dsp:txXfrm>
    </dsp:sp>
    <dsp:sp modelId="{8A0EBB17-49A2-482E-93ED-774B950B8700}">
      <dsp:nvSpPr>
        <dsp:cNvPr id="0" name=""/>
        <dsp:cNvSpPr/>
      </dsp:nvSpPr>
      <dsp:spPr>
        <a:xfrm>
          <a:off x="0" y="602901"/>
          <a:ext cx="6797675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 dirty="0"/>
            <a:t>Alunos engajados participam ativamente das aulas, interagem com professores e colegas e desenvolvem um sentido de pertença à escola.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 dirty="0"/>
            <a:t>Esse envolvimento melhora o desempenho académico e reduz comportamentos de risco, como evasão escolar.</a:t>
          </a:r>
          <a:endParaRPr lang="en-US" sz="1700" kern="1200" dirty="0"/>
        </a:p>
      </dsp:txBody>
      <dsp:txXfrm>
        <a:off x="0" y="602901"/>
        <a:ext cx="6797675" cy="1070190"/>
      </dsp:txXfrm>
    </dsp:sp>
    <dsp:sp modelId="{B64FC12E-77DC-4CB4-973D-6745F938439C}">
      <dsp:nvSpPr>
        <dsp:cNvPr id="0" name=""/>
        <dsp:cNvSpPr/>
      </dsp:nvSpPr>
      <dsp:spPr>
        <a:xfrm>
          <a:off x="0" y="1673091"/>
          <a:ext cx="6797675" cy="52767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2. Competências Socioemocionais</a:t>
          </a:r>
          <a:endParaRPr lang="en-US" sz="2200" kern="1200"/>
        </a:p>
      </dsp:txBody>
      <dsp:txXfrm>
        <a:off x="25759" y="1698850"/>
        <a:ext cx="6746157" cy="476152"/>
      </dsp:txXfrm>
    </dsp:sp>
    <dsp:sp modelId="{CE60668D-6840-4916-9166-7DD9C640A384}">
      <dsp:nvSpPr>
        <dsp:cNvPr id="0" name=""/>
        <dsp:cNvSpPr/>
      </dsp:nvSpPr>
      <dsp:spPr>
        <a:xfrm>
          <a:off x="0" y="2200761"/>
          <a:ext cx="6797675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/>
            <a:t>O desenvolvimento de habilidades como empatia, autorregulação emocional e resolução de conflitos fortalece as relações interpessoais e o controle sobre desafios escolares.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 dirty="0"/>
            <a:t>Alunos com boas competências </a:t>
          </a:r>
          <a:r>
            <a:rPr lang="pt-PT" sz="1700" kern="1200" dirty="0" err="1"/>
            <a:t>socioemocionais</a:t>
          </a:r>
          <a:r>
            <a:rPr lang="pt-PT" sz="1700" kern="1200" dirty="0"/>
            <a:t> tendem sentir-se mais motivados e preparados para aprender, aumentando, assim, o seu envolvimento com a escola.</a:t>
          </a:r>
          <a:endParaRPr lang="en-US" sz="1700" kern="1200" dirty="0"/>
        </a:p>
      </dsp:txBody>
      <dsp:txXfrm>
        <a:off x="0" y="2200761"/>
        <a:ext cx="6797675" cy="1548360"/>
      </dsp:txXfrm>
    </dsp:sp>
    <dsp:sp modelId="{16F10750-FBAF-4FC2-9CBB-487CB365D93A}">
      <dsp:nvSpPr>
        <dsp:cNvPr id="0" name=""/>
        <dsp:cNvSpPr/>
      </dsp:nvSpPr>
      <dsp:spPr>
        <a:xfrm>
          <a:off x="0" y="3749121"/>
          <a:ext cx="6797675" cy="52767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3. Bem-estar</a:t>
          </a:r>
          <a:endParaRPr lang="en-US" sz="2200" kern="1200"/>
        </a:p>
      </dsp:txBody>
      <dsp:txXfrm>
        <a:off x="25759" y="3774880"/>
        <a:ext cx="6746157" cy="476152"/>
      </dsp:txXfrm>
    </dsp:sp>
    <dsp:sp modelId="{FBFFD157-CAA6-409A-A45C-CE9CB6F0662C}">
      <dsp:nvSpPr>
        <dsp:cNvPr id="0" name=""/>
        <dsp:cNvSpPr/>
      </dsp:nvSpPr>
      <dsp:spPr>
        <a:xfrm>
          <a:off x="0" y="4276791"/>
          <a:ext cx="6797675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 dirty="0"/>
            <a:t>Quando os alunos se sentem emocionalmente seguros e apoiados, a sua saúde mental melhora, reduzindo a ansiedade e stress.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700" kern="1200" dirty="0"/>
            <a:t>O bem-estar favorece a disposição para aprender, fortalecendo o vínculo com a escola e permitindo que o aluno desenvolva plenamente as suas competências </a:t>
          </a:r>
          <a:r>
            <a:rPr lang="pt-PT" sz="1700" kern="1200" dirty="0" err="1"/>
            <a:t>socioemocionais</a:t>
          </a:r>
          <a:r>
            <a:rPr lang="pt-PT" sz="1700" kern="1200" dirty="0"/>
            <a:t>.</a:t>
          </a:r>
          <a:endParaRPr lang="en-US" sz="1700" kern="1200" dirty="0"/>
        </a:p>
      </dsp:txBody>
      <dsp:txXfrm>
        <a:off x="0" y="4276791"/>
        <a:ext cx="6797675" cy="129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9BBE9-9F8F-4263-B22B-F61E193414A3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A81E5-F83A-41A1-921F-57C86B6B713C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As quatro dimensões estão </a:t>
          </a:r>
          <a:r>
            <a:rPr lang="pt-PT" sz="1800" b="1" kern="1200"/>
            <a:t>interligadas</a:t>
          </a:r>
          <a:r>
            <a:rPr lang="pt-PT" sz="1800" kern="1200"/>
            <a:t>: um aluno emocionalmente envolvido tende a envolver-se mais comportamental e cognitivamente.</a:t>
          </a:r>
          <a:endParaRPr lang="en-US" sz="1800" kern="1200"/>
        </a:p>
      </dsp:txBody>
      <dsp:txXfrm>
        <a:off x="366939" y="1196774"/>
        <a:ext cx="2723696" cy="1691139"/>
      </dsp:txXfrm>
    </dsp:sp>
    <dsp:sp modelId="{BB261EFB-98BC-4F12-A23A-72F9B1458AF2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17DE4-7A2F-4466-A60E-27B9DC45A13F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Os professores podem </a:t>
          </a:r>
          <a:r>
            <a:rPr lang="pt-PT" sz="1800" b="1" kern="1200"/>
            <a:t>observar comportamentos e atitudes</a:t>
          </a:r>
          <a:r>
            <a:rPr lang="pt-PT" sz="1800" kern="1200"/>
            <a:t> para identificar níveis de envolvimento nas diferentes dimensões.</a:t>
          </a:r>
          <a:endParaRPr lang="en-US" sz="1800" kern="1200"/>
        </a:p>
      </dsp:txBody>
      <dsp:txXfrm>
        <a:off x="3824513" y="1196774"/>
        <a:ext cx="2723696" cy="1691139"/>
      </dsp:txXfrm>
    </dsp:sp>
    <dsp:sp modelId="{6641994B-9876-4C7C-9026-07DA77D76840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96BE8-D2C6-4A43-AABF-A205C65AA152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O modelo multidimensional permite </a:t>
          </a:r>
          <a:r>
            <a:rPr lang="pt-PT" sz="1800" b="1" kern="1200"/>
            <a:t>intervenções mais precisas</a:t>
          </a:r>
          <a:r>
            <a:rPr lang="pt-PT" sz="1800" kern="1200"/>
            <a:t>, consoante a dimensão mais fragilizada.</a:t>
          </a:r>
          <a:endParaRPr lang="en-US" sz="1800" kern="1200"/>
        </a:p>
      </dsp:txBody>
      <dsp:txXfrm>
        <a:off x="7282089" y="1196774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6FDEF-9578-4F3D-AD70-9F5B516E3D67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A326D-9491-4D58-A007-16563FAE3AD0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/>
            <a:t>🎥 </a:t>
          </a:r>
          <a:r>
            <a:rPr lang="en-US" sz="2600" u="sng" kern="1200" dirty="0">
              <a:hlinkClick xmlns:r="http://schemas.openxmlformats.org/officeDocument/2006/relationships" r:id="rId1"/>
            </a:rPr>
            <a:t>Rita Pierson: Every kid needs a champion | TED Talk</a:t>
          </a:r>
          <a:endParaRPr lang="en-US" sz="2600" kern="1200" dirty="0"/>
        </a:p>
      </dsp:txBody>
      <dsp:txXfrm>
        <a:off x="0" y="0"/>
        <a:ext cx="6797675" cy="1412477"/>
      </dsp:txXfrm>
    </dsp:sp>
    <dsp:sp modelId="{FE2723BA-F898-43D0-A08B-826428082C7B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ECD64-20AD-4BCE-AA79-6CA8A0021BD0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b="1" u="sng" kern="1200"/>
            <a:t>Questões :</a:t>
          </a:r>
          <a:endParaRPr lang="en-US" sz="2600" kern="1200"/>
        </a:p>
      </dsp:txBody>
      <dsp:txXfrm>
        <a:off x="0" y="1412477"/>
        <a:ext cx="6797675" cy="1412477"/>
      </dsp:txXfrm>
    </dsp:sp>
    <dsp:sp modelId="{495FF9F7-9F33-471E-A770-1F110A10A1FD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B6EDE-707E-40AF-BE59-CA4BA5617729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b="0" i="0" kern="1200" baseline="0" dirty="0"/>
            <a:t>1. Que dimensões do envolvimento conseguimos identificar?</a:t>
          </a:r>
          <a:endParaRPr lang="en-US" sz="2600" kern="1200" dirty="0"/>
        </a:p>
      </dsp:txBody>
      <dsp:txXfrm>
        <a:off x="0" y="2824955"/>
        <a:ext cx="6797675" cy="1412477"/>
      </dsp:txXfrm>
    </dsp:sp>
    <dsp:sp modelId="{867A5763-F1F9-45CF-AD2F-3FD996E799B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1738-1B53-4E2E-B967-B6934AE0065C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b="0" i="0" kern="1200" baseline="0" dirty="0"/>
            <a:t>2. Que impacto tem o professor no envolvimento emocional e </a:t>
          </a:r>
          <a:r>
            <a:rPr lang="pt-PT" sz="2600" b="0" i="0" kern="1200" baseline="0" dirty="0" err="1"/>
            <a:t>agenciativo</a:t>
          </a:r>
          <a:r>
            <a:rPr lang="pt-PT" sz="2600" b="0" i="0" kern="1200" baseline="0" dirty="0"/>
            <a:t> dos alunos e a sua influencia na relação com a escola?</a:t>
          </a:r>
          <a:endParaRPr lang="en-US" sz="2600" kern="1200" dirty="0"/>
        </a:p>
      </dsp:txBody>
      <dsp:txXfrm>
        <a:off x="0" y="4237433"/>
        <a:ext cx="6797675" cy="141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9DB0-B04A-43C1-AC74-83F5F42F4D1C}">
      <dsp:nvSpPr>
        <dsp:cNvPr id="0" name=""/>
        <dsp:cNvSpPr/>
      </dsp:nvSpPr>
      <dsp:spPr>
        <a:xfrm>
          <a:off x="0" y="476316"/>
          <a:ext cx="6797675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kern="1200" baseline="0"/>
            <a:t>Antecedentes identificados:</a:t>
          </a:r>
          <a:r>
            <a:rPr lang="pt-PT" sz="2800" b="0" i="0" kern="1200" baseline="0"/>
            <a:t> ausência de suporte familiar, clima relacional negativo.</a:t>
          </a:r>
          <a:endParaRPr lang="en-US" sz="2800" kern="1200"/>
        </a:p>
      </dsp:txBody>
      <dsp:txXfrm>
        <a:off x="54373" y="530689"/>
        <a:ext cx="6688929" cy="1005094"/>
      </dsp:txXfrm>
    </dsp:sp>
    <dsp:sp modelId="{8F367E43-3E1D-4D98-B541-50547D7DA571}">
      <dsp:nvSpPr>
        <dsp:cNvPr id="0" name=""/>
        <dsp:cNvSpPr/>
      </dsp:nvSpPr>
      <dsp:spPr>
        <a:xfrm>
          <a:off x="0" y="1670796"/>
          <a:ext cx="6797675" cy="111384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kern="1200" baseline="0"/>
            <a:t>Consequentes visíveis:</a:t>
          </a:r>
          <a:r>
            <a:rPr lang="pt-PT" sz="2800" b="0" i="0" kern="1200" baseline="0"/>
            <a:t> desmotivação, absentismo.</a:t>
          </a:r>
          <a:endParaRPr lang="en-US" sz="2800" kern="1200"/>
        </a:p>
      </dsp:txBody>
      <dsp:txXfrm>
        <a:off x="54373" y="1725169"/>
        <a:ext cx="6688929" cy="1005094"/>
      </dsp:txXfrm>
    </dsp:sp>
    <dsp:sp modelId="{0D40795E-EB91-49CB-B531-0BBF5C296BA7}">
      <dsp:nvSpPr>
        <dsp:cNvPr id="0" name=""/>
        <dsp:cNvSpPr/>
      </dsp:nvSpPr>
      <dsp:spPr>
        <a:xfrm>
          <a:off x="0" y="2865276"/>
          <a:ext cx="6797675" cy="111384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kern="1200" baseline="0"/>
            <a:t>Tipo de fatores:</a:t>
          </a:r>
          <a:r>
            <a:rPr lang="pt-PT" sz="2800" b="0" i="0" kern="1200" baseline="0"/>
            <a:t> familiares e contextuais.</a:t>
          </a:r>
          <a:endParaRPr lang="en-US" sz="2800" kern="1200"/>
        </a:p>
      </dsp:txBody>
      <dsp:txXfrm>
        <a:off x="54373" y="2919649"/>
        <a:ext cx="6688929" cy="1005094"/>
      </dsp:txXfrm>
    </dsp:sp>
    <dsp:sp modelId="{0400310C-1E98-451A-AE66-C55C30C0E7FB}">
      <dsp:nvSpPr>
        <dsp:cNvPr id="0" name=""/>
        <dsp:cNvSpPr/>
      </dsp:nvSpPr>
      <dsp:spPr>
        <a:xfrm>
          <a:off x="0" y="4059756"/>
          <a:ext cx="6797675" cy="11138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kern="1200" baseline="0"/>
            <a:t>Intervenção possível:</a:t>
          </a:r>
          <a:r>
            <a:rPr lang="pt-PT" sz="2800" b="0" i="0" kern="1200" baseline="0"/>
            <a:t> tutoria com adulto de referência, ações de mediação de pares.</a:t>
          </a:r>
          <a:endParaRPr lang="en-US" sz="2800" kern="1200"/>
        </a:p>
      </dsp:txBody>
      <dsp:txXfrm>
        <a:off x="54373" y="4114129"/>
        <a:ext cx="6688929" cy="100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31B08-649F-405E-B3B7-FFE44D500F33}">
      <dsp:nvSpPr>
        <dsp:cNvPr id="0" name=""/>
        <dsp:cNvSpPr/>
      </dsp:nvSpPr>
      <dsp:spPr>
        <a:xfrm>
          <a:off x="829" y="721427"/>
          <a:ext cx="3236197" cy="194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Que pequenas mudanças poderia fazer já amanhã na sua prática para aumentar o envolvimento dos seus alunos?</a:t>
          </a:r>
          <a:endParaRPr lang="en-US" sz="2200" kern="1200"/>
        </a:p>
      </dsp:txBody>
      <dsp:txXfrm>
        <a:off x="829" y="721427"/>
        <a:ext cx="3236197" cy="1941718"/>
      </dsp:txXfrm>
    </dsp:sp>
    <dsp:sp modelId="{D0F706AC-8C32-4FB8-A076-0E91409F37A2}">
      <dsp:nvSpPr>
        <dsp:cNvPr id="0" name=""/>
        <dsp:cNvSpPr/>
      </dsp:nvSpPr>
      <dsp:spPr>
        <a:xfrm>
          <a:off x="3560647" y="721427"/>
          <a:ext cx="3236197" cy="1941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Como percebe se um aluno está realmente envolvido? Que sinais costuma observar?</a:t>
          </a:r>
          <a:endParaRPr lang="en-US" sz="2200" kern="1200"/>
        </a:p>
      </dsp:txBody>
      <dsp:txXfrm>
        <a:off x="3560647" y="721427"/>
        <a:ext cx="3236197" cy="1941718"/>
      </dsp:txXfrm>
    </dsp:sp>
    <dsp:sp modelId="{DD5E55F8-2418-4614-9446-4D7A6D0C13A3}">
      <dsp:nvSpPr>
        <dsp:cNvPr id="0" name=""/>
        <dsp:cNvSpPr/>
      </dsp:nvSpPr>
      <dsp:spPr>
        <a:xfrm>
          <a:off x="829" y="2986765"/>
          <a:ext cx="3236197" cy="194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O que acontece quando um aluno começa a desengajar? Como costuma intervir?</a:t>
          </a:r>
          <a:endParaRPr lang="en-US" sz="2200" kern="1200"/>
        </a:p>
      </dsp:txBody>
      <dsp:txXfrm>
        <a:off x="829" y="2986765"/>
        <a:ext cx="3236197" cy="1941718"/>
      </dsp:txXfrm>
    </dsp:sp>
    <dsp:sp modelId="{75FB6F39-26D5-4A81-814F-F2C8662AF725}">
      <dsp:nvSpPr>
        <dsp:cNvPr id="0" name=""/>
        <dsp:cNvSpPr/>
      </dsp:nvSpPr>
      <dsp:spPr>
        <a:xfrm>
          <a:off x="3560647" y="2986765"/>
          <a:ext cx="3236197" cy="194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Que espaço existe na sua escola para os alunos se sentirem ouvidos e valorizados?</a:t>
          </a:r>
          <a:endParaRPr lang="en-US" sz="2200" kern="1200"/>
        </a:p>
      </dsp:txBody>
      <dsp:txXfrm>
        <a:off x="3560647" y="2986765"/>
        <a:ext cx="3236197" cy="1941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AFCB-614B-4842-B5CA-BB50196407BF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C03F5-4537-41E4-A9AC-13AA5CC874B6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1. Tutorias entre pares (peer mentoring)</a:t>
          </a:r>
          <a:br>
            <a:rPr lang="pt-PT" sz="2000" kern="1200"/>
          </a:br>
          <a:r>
            <a:rPr lang="pt-PT" sz="2000" kern="1200"/>
            <a:t>Promover relações de apoio entre alunos mais velhos e mais novos pode aumentar o sentimento de pertença e motivação em ambos os grupos.</a:t>
          </a:r>
          <a:endParaRPr lang="en-US" sz="2000" kern="1200"/>
        </a:p>
      </dsp:txBody>
      <dsp:txXfrm>
        <a:off x="0" y="0"/>
        <a:ext cx="6797675" cy="1412477"/>
      </dsp:txXfrm>
    </dsp:sp>
    <dsp:sp modelId="{7B8F87B2-6C7F-43B3-843A-3A6455DE9D91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59E57-82D3-418F-8581-EC82A583F877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2. Aprendizagem baseada em projetos (Project-Based Learning)</a:t>
          </a:r>
          <a:br>
            <a:rPr lang="pt-PT" sz="2000" kern="1200"/>
          </a:br>
          <a:r>
            <a:rPr lang="pt-PT" sz="2000" kern="1200"/>
            <a:t>Permite aos alunos explorar temas significativos, promovendo o envolvimento cognitivo, emocional e agenciativo.</a:t>
          </a:r>
          <a:endParaRPr lang="en-US" sz="2000" kern="1200"/>
        </a:p>
      </dsp:txBody>
      <dsp:txXfrm>
        <a:off x="0" y="1412477"/>
        <a:ext cx="6797675" cy="1412477"/>
      </dsp:txXfrm>
    </dsp:sp>
    <dsp:sp modelId="{3F68030B-4514-4968-95BA-14DC58A696C8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71FF-BB5E-421B-84A7-B7D94BB2B56C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3.Feedback formativo e regular</a:t>
          </a:r>
          <a:br>
            <a:rPr lang="pt-PT" sz="2000" kern="1200"/>
          </a:br>
          <a:r>
            <a:rPr lang="pt-PT" sz="2000" kern="1200"/>
            <a:t>Dar retorno frequente sobre o progresso dos alunos aumenta o seu envolvimento cognitivo e a perceção de eficácia.</a:t>
          </a:r>
          <a:endParaRPr lang="en-US" sz="2000" kern="1200"/>
        </a:p>
      </dsp:txBody>
      <dsp:txXfrm>
        <a:off x="0" y="2824955"/>
        <a:ext cx="6797675" cy="1412477"/>
      </dsp:txXfrm>
    </dsp:sp>
    <dsp:sp modelId="{693616BA-A3A1-4F45-9CB8-DAC1B7F9829A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470B-E2C2-44DD-9AD5-5F7FE72B5EE1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4. Rotinas de “check-in emocional”</a:t>
          </a:r>
          <a:br>
            <a:rPr lang="pt-PT" sz="2000" kern="1200"/>
          </a:br>
          <a:r>
            <a:rPr lang="pt-PT" sz="2000" kern="1200"/>
            <a:t>Usar escalas rápidas no início da aula (“Como te sentes hoje?”) permite ao professor adaptar a abordagem e demonstra interesse no bem-estar do aluno.</a:t>
          </a:r>
          <a:endParaRPr lang="en-US" sz="2000" kern="1200"/>
        </a:p>
      </dsp:txBody>
      <dsp:txXfrm>
        <a:off x="0" y="4237433"/>
        <a:ext cx="6797675" cy="1412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A2D9-D41F-44E1-AFB4-E01B1B2B5946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DE525-A5D9-4C99-8687-E24F8A9F2C67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5. Voz do aluno na tomada de decisão</a:t>
          </a:r>
          <a:br>
            <a:rPr lang="pt-PT" sz="2500" kern="1200"/>
          </a:br>
          <a:r>
            <a:rPr lang="pt-PT" sz="2500" kern="1200"/>
            <a:t>Criar momentos de escuta ativa, como assembleias de turma ou sondagens sobre métodos e temas, potencia o envolvimento agenciativo.</a:t>
          </a:r>
          <a:endParaRPr lang="en-US" sz="2500" kern="1200"/>
        </a:p>
      </dsp:txBody>
      <dsp:txXfrm>
        <a:off x="0" y="2758"/>
        <a:ext cx="6797675" cy="1881464"/>
      </dsp:txXfrm>
    </dsp:sp>
    <dsp:sp modelId="{7BEDC188-E6C4-4DEF-9412-7324A473FD20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C184C-D65F-4C95-83E8-620067F8D4C8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6. Ligação com a comunidade</a:t>
          </a:r>
          <a:br>
            <a:rPr lang="pt-PT" sz="2500" kern="1200"/>
          </a:br>
          <a:r>
            <a:rPr lang="pt-PT" sz="2500" kern="1200"/>
            <a:t>Projetos de serviço comunitário ou parcerias locais aumentam a relevância da escola na vida dos alunos.</a:t>
          </a:r>
          <a:endParaRPr lang="en-US" sz="2500" kern="1200"/>
        </a:p>
      </dsp:txBody>
      <dsp:txXfrm>
        <a:off x="0" y="1884223"/>
        <a:ext cx="6797675" cy="1881464"/>
      </dsp:txXfrm>
    </dsp:sp>
    <dsp:sp modelId="{963B4462-D8C2-4C26-A76D-78E3FDCD1452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2F22-F375-4B7B-BA27-408987963F86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7. Ambientes seguros e previsíveis</a:t>
          </a:r>
          <a:br>
            <a:rPr lang="pt-PT" sz="2500" kern="1200"/>
          </a:br>
          <a:r>
            <a:rPr lang="pt-PT" sz="2500" kern="1200"/>
            <a:t>Estabelecer normas claras, consistentes e acolhedoras favorece o envolvimento emocional.</a:t>
          </a:r>
          <a:endParaRPr lang="en-US" sz="2500" kern="1200"/>
        </a:p>
      </dsp:txBody>
      <dsp:txXfrm>
        <a:off x="0" y="3765688"/>
        <a:ext cx="6797675" cy="1881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8AB1-831A-4D58-86E6-1F04C9E41B3E}">
      <dsp:nvSpPr>
        <dsp:cNvPr id="0" name=""/>
        <dsp:cNvSpPr/>
      </dsp:nvSpPr>
      <dsp:spPr>
        <a:xfrm>
          <a:off x="0" y="615237"/>
          <a:ext cx="10058399" cy="11358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11AA4-A2A8-41AA-AFD5-A74285E61311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970B2-00FC-4520-9A56-49750EE9BB10}">
      <dsp:nvSpPr>
        <dsp:cNvPr id="0" name=""/>
        <dsp:cNvSpPr/>
      </dsp:nvSpPr>
      <dsp:spPr>
        <a:xfrm>
          <a:off x="1311876" y="615237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/>
            <a:t>Para mudar uma escola, não precisamos apenas de recursos, mas de </a:t>
          </a:r>
          <a:r>
            <a:rPr lang="pt-PT" sz="2500" u="sng" kern="1200"/>
            <a:t>relações significativas. </a:t>
          </a:r>
          <a:endParaRPr lang="en-US" sz="2500" kern="1200"/>
        </a:p>
      </dsp:txBody>
      <dsp:txXfrm>
        <a:off x="1311876" y="615237"/>
        <a:ext cx="8746523" cy="1135824"/>
      </dsp:txXfrm>
    </dsp:sp>
    <dsp:sp modelId="{E12790AD-448D-4836-8AC2-F5AA4D5DED90}">
      <dsp:nvSpPr>
        <dsp:cNvPr id="0" name=""/>
        <dsp:cNvSpPr/>
      </dsp:nvSpPr>
      <dsp:spPr>
        <a:xfrm>
          <a:off x="0" y="2035018"/>
          <a:ext cx="10058399" cy="11358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1DBDB-B1B4-46DF-98A4-F56E12FBEE43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FC7DD-7FF3-4470-997E-3B85E288E177}">
      <dsp:nvSpPr>
        <dsp:cNvPr id="0" name=""/>
        <dsp:cNvSpPr/>
      </dsp:nvSpPr>
      <dsp:spPr>
        <a:xfrm>
          <a:off x="1311876" y="2035018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/>
            <a:t>Um aluno envolvido é aquele que sente que a escola também lhe pertence.</a:t>
          </a:r>
          <a:endParaRPr lang="en-US" sz="2500" kern="1200"/>
        </a:p>
      </dsp:txBody>
      <dsp:txXfrm>
        <a:off x="1311876" y="2035018"/>
        <a:ext cx="8746523" cy="1135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7530-12A3-4F95-9384-EB319D65A73F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C4AB0-CE0B-4D77-AC61-B9FE84D2FC8D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b="1" kern="1200" dirty="0"/>
            <a:t>Emoções </a:t>
          </a:r>
          <a:r>
            <a:rPr lang="pt-PT" sz="2700" kern="1200" dirty="0"/>
            <a:t>– respostas automáticas e fisiológicas do corpo a um estímulo, um “programa de movimentos”  como, por exemplo, batimentos cardíacos acelerados, tensão muscular, suores.</a:t>
          </a:r>
          <a:endParaRPr lang="en-US" sz="2700" kern="1200" dirty="0"/>
        </a:p>
      </dsp:txBody>
      <dsp:txXfrm>
        <a:off x="0" y="2758"/>
        <a:ext cx="6797675" cy="1881464"/>
      </dsp:txXfrm>
    </dsp:sp>
    <dsp:sp modelId="{EB0B7475-668D-4BB8-9520-BF4E81989195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77582-4297-41CD-AAEF-5FE3F24890C9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/>
            <a:t>VS</a:t>
          </a:r>
          <a:endParaRPr lang="en-US" sz="2700" kern="1200" dirty="0"/>
        </a:p>
      </dsp:txBody>
      <dsp:txXfrm>
        <a:off x="0" y="1884223"/>
        <a:ext cx="6797675" cy="1881464"/>
      </dsp:txXfrm>
    </dsp:sp>
    <dsp:sp modelId="{C18FC8D6-E357-4F66-9220-B4F6EC1E97B6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7EBB4-B7FF-45B4-A3BE-117E29BBF955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b="1" kern="1200" dirty="0"/>
            <a:t>Sentimentos</a:t>
          </a:r>
          <a:r>
            <a:rPr lang="pt-PT" sz="2700" kern="1200" dirty="0"/>
            <a:t> – interpretação mental e a consciências das alterações corporais. É a experiência subjetiva de ter uma emoção.</a:t>
          </a:r>
          <a:endParaRPr lang="en-US" sz="2700" kern="1200" dirty="0"/>
        </a:p>
      </dsp:txBody>
      <dsp:txXfrm>
        <a:off x="0" y="3765688"/>
        <a:ext cx="6797675" cy="18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72A8C02-E573-4680-908E-774024972EDF}" type="datetimeFigureOut">
              <a:rPr lang="pt-PT" smtClean="0"/>
              <a:pPr/>
              <a:t>14/05/2026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F28976-D0B4-4109-8A75-54975AED8C65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11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976-D0B4-4109-8A75-54975AED8C65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2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8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954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205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16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0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88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256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932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21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63BA78-BB5D-41C4-90F3-6A91950D5CF3}" type="datetimeFigureOut">
              <a:rPr lang="pt-PT" smtClean="0"/>
              <a:t>14/05/2026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F833BA-4044-4A76-B9A0-DE4E3E7797A1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WpsPiXuTI" TargetMode="External"/><Relationship Id="rId2" Type="http://schemas.openxmlformats.org/officeDocument/2006/relationships/hyperlink" Target="https://www.youtube.com/watch?v=-ro2ACOxdC4&amp;t=381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tnershipforchildren.org.uk/uploads/Files/PDFs/Parents%20Guides/Zippys_Friends_English_Parents_Guide_2019.pdf?utm_source=chatgpt.com" TargetMode="External"/><Relationship Id="rId2" Type="http://schemas.openxmlformats.org/officeDocument/2006/relationships/hyperlink" Target="https://www.partnershipforchildren.org.uk/what-we-do/programmes-for-schools/zippys-friends/?utm_source=chatgpt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guide.casel.org/uploads/sites/2/2019/09/2020.10.22_School-Guide-Essentials.pdf?utm_source=chatgpt.com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lerapproach.org/wp-content/uploads/2021/08/SAMPLE_RULER_Elementary_Teaching_Guide.pdf?utm_source=chatgpt.com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sprogram.com/support-materials?utm_source=chatgpt.com" TargetMode="External"/><Relationship Id="rId2" Type="http://schemas.openxmlformats.org/officeDocument/2006/relationships/hyperlink" Target="https://content.pathsprogram.com/paths-current-users/502005-D-4c2c-DP-OT-EG.pdf?utm_source=chatgpt.com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ondstep.org/early-learning-curriculum?utm_source=chatgpt.com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sbwsdstor.blob.core.windows.net/docs/a20049e9-2b15-4b08-9176-fd7fcea0e976_MindUp%20Curriculum%20Resources.pdf?utm_source=chatgpt.com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ydney_jensen_how_can_we_support_the_emotional_well_being_of_teachers?subtitle=pt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cidadania.dge.mec.pt/sites/default/files/pdfs/manual-para-promocao-de-competencias-socioemocionais-em-meio-escolar.pdf" TargetMode="External"/><Relationship Id="rId2" Type="http://schemas.openxmlformats.org/officeDocument/2006/relationships/hyperlink" Target="https://case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ositorio-aberto.up.pt/bitstream/10216/126171/2/385410.pdf" TargetMode="External"/><Relationship Id="rId4" Type="http://schemas.openxmlformats.org/officeDocument/2006/relationships/hyperlink" Target="https://cidadania.dge.mec.pt/saude/prevencao-da-violencia-em-meio-escolar/competencias-socioemocionais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sprogram.com/" TargetMode="External"/><Relationship Id="rId7" Type="http://schemas.openxmlformats.org/officeDocument/2006/relationships/hyperlink" Target="https://www.ordemdospsicologos.pt/ficheiros/programas_prevencao/norzs0wn-ser-capaz-manual-final.pdf" TargetMode="External"/><Relationship Id="rId2" Type="http://schemas.openxmlformats.org/officeDocument/2006/relationships/hyperlink" Target="https://www.encontrarse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dup.org/" TargetMode="External"/><Relationship Id="rId5" Type="http://schemas.openxmlformats.org/officeDocument/2006/relationships/hyperlink" Target="https://www.secondstep.org/" TargetMode="External"/><Relationship Id="rId4" Type="http://schemas.openxmlformats.org/officeDocument/2006/relationships/hyperlink" Target="https://www.rulerapproac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1687C-57E1-A40E-358A-D05DD2EA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sz="3400" b="1" dirty="0"/>
              <a:t>7ª Edição | ENVOLVIMENTO DOS ALUNOS NA ESCOLA E DESENVOLVIMENTO DE COMPETÊNCIAS SOCIOEMOCIONAIS EM CRIANÇAS E JOVENS - 15H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1C4D8B-B70C-08E9-3B1B-A04AA60F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pt-PT" dirty="0"/>
              <a:t>FORMADORA: Tânia Sousa – Acreditada pelo CCPCFC </a:t>
            </a:r>
          </a:p>
          <a:p>
            <a:pPr lvl="8"/>
            <a:r>
              <a:rPr lang="pt-PT" b="1" dirty="0"/>
              <a:t>Psicóloga Clínica e da Saúde e Escolar</a:t>
            </a:r>
          </a:p>
          <a:p>
            <a:r>
              <a:rPr lang="pt-PT" dirty="0"/>
              <a:t>                           </a:t>
            </a:r>
          </a:p>
        </p:txBody>
      </p:sp>
      <p:pic>
        <p:nvPicPr>
          <p:cNvPr id="7" name="Imagem 6" descr="Uma imagem com logótipo, círculo, Tipo de letra, Gráficos&#10;&#10;Os conteúdos gerados por IA poderão estar incorretos.">
            <a:extLst>
              <a:ext uri="{FF2B5EF4-FFF2-40B4-BE49-F238E27FC236}">
                <a16:creationId xmlns:a16="http://schemas.microsoft.com/office/drawing/2014/main" id="{1FF182D7-2AE4-300B-6267-F5617F5C1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43A21-2F6B-B01B-0D91-879B6C5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/>
              <a:t> 2. Envolvimento Emocional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5288DA-F6D6-B32F-2A90-04233CBE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417320"/>
            <a:ext cx="10058400" cy="4023360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pt-PT" dirty="0"/>
            </a:br>
            <a:r>
              <a:rPr lang="pt-PT" dirty="0"/>
              <a:t>Relaciona-se com os </a:t>
            </a:r>
            <a:r>
              <a:rPr lang="pt-PT" u="sng" dirty="0"/>
              <a:t>sentimentos</a:t>
            </a:r>
            <a:r>
              <a:rPr lang="pt-PT" dirty="0"/>
              <a:t> dos alunos em relação à escola, professores, colegas e ao próprio processo de aprendizagem.</a:t>
            </a:r>
          </a:p>
          <a:p>
            <a:pPr>
              <a:buNone/>
            </a:pPr>
            <a:r>
              <a:rPr lang="pt-PT" b="1" dirty="0"/>
              <a:t>Indicadores positivos: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Sentimento de pertença à comunidade escolar.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Relações positivas com professores e pares.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Interesse e entusiasmo pela escola.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None/>
            </a:pPr>
            <a:r>
              <a:rPr lang="pt-PT" b="1" dirty="0"/>
              <a:t>Indicadores de </a:t>
            </a:r>
            <a:r>
              <a:rPr lang="pt-PT" b="1" dirty="0" err="1"/>
              <a:t>desengajamento</a:t>
            </a:r>
            <a:r>
              <a:rPr lang="pt-PT" b="1" dirty="0"/>
              <a:t>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Sentimentos de exclusão ou rejeição.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Indiferença, ansiedade ou frustração.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Baixa autoestima escolar.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01481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572A3-8EB2-79A7-EF92-F2B09C1A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🔹 </a:t>
            </a:r>
            <a:r>
              <a:rPr lang="en-US" b="1" dirty="0" err="1"/>
              <a:t>Autorregulação</a:t>
            </a:r>
            <a:r>
              <a:rPr lang="en-US" b="1" dirty="0"/>
              <a:t> </a:t>
            </a:r>
            <a:r>
              <a:rPr lang="en-US" b="1" dirty="0" err="1"/>
              <a:t>Emocional</a:t>
            </a:r>
            <a:r>
              <a:rPr lang="en-US" b="1" dirty="0"/>
              <a:t> &amp; </a:t>
            </a:r>
            <a:r>
              <a:rPr lang="en-US" b="1" dirty="0" err="1"/>
              <a:t>Neurociência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Damasio, A. (1999). </a:t>
            </a:r>
            <a:r>
              <a:rPr lang="en-US" i="1" dirty="0"/>
              <a:t>The Feeling of What Happens: Body and Emotion in the Making of Consciousness</a:t>
            </a:r>
            <a:r>
              <a:rPr lang="en-US" dirty="0"/>
              <a:t>. Harcourt.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Siegel, D. J. (2010). </a:t>
            </a:r>
            <a:r>
              <a:rPr lang="en-US" i="1" dirty="0"/>
              <a:t>The Whole-Brain Child: 12 Revolutionary Strategies to Nurture Your Child’s Developing Mind</a:t>
            </a:r>
            <a:r>
              <a:rPr lang="en-US" dirty="0"/>
              <a:t>. Bantam Books.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Gross, J. J. (2002). </a:t>
            </a:r>
            <a:r>
              <a:rPr lang="en-US" i="1" dirty="0"/>
              <a:t>Emotion regulation: Affective, cognitive, and social consequences</a:t>
            </a:r>
            <a:r>
              <a:rPr lang="en-US" dirty="0"/>
              <a:t>. Psychophysiology, 39(3), 281–291.</a:t>
            </a:r>
          </a:p>
          <a:p>
            <a:pPr>
              <a:buNone/>
            </a:pPr>
            <a:r>
              <a:rPr lang="en-US" b="1" dirty="0"/>
              <a:t>🔹 </a:t>
            </a:r>
            <a:r>
              <a:rPr lang="en-US" b="1" dirty="0" err="1"/>
              <a:t>Documentos</a:t>
            </a:r>
            <a:r>
              <a:rPr lang="en-US" b="1" dirty="0"/>
              <a:t> </a:t>
            </a:r>
            <a:r>
              <a:rPr lang="en-US" b="1" dirty="0" err="1"/>
              <a:t>Internacionais</a:t>
            </a:r>
            <a:r>
              <a:rPr lang="en-US" b="1" dirty="0"/>
              <a:t> &amp; </a:t>
            </a:r>
            <a:r>
              <a:rPr lang="en-US" b="1" dirty="0" err="1"/>
              <a:t>Relatórios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OECD (2015). </a:t>
            </a:r>
            <a:r>
              <a:rPr lang="en-US" i="1" dirty="0"/>
              <a:t>Skills for Social Progress: The Power of Social and Emotional Skills</a:t>
            </a:r>
            <a:r>
              <a:rPr lang="en-US" dirty="0"/>
              <a:t>. OECD Publishing.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UNESCO (2021). </a:t>
            </a:r>
            <a:r>
              <a:rPr lang="en-US" i="1" dirty="0"/>
              <a:t>Social and Emotional Learning in the Context of the 2030 Agenda for Sustainable Development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https://unesdoc.unesco.org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Collaborative for Academic, Social, and Emotional Learning. (2013). </a:t>
            </a:r>
            <a:r>
              <a:rPr lang="en-US" i="1" dirty="0"/>
              <a:t>Effective Social and Emotional Learning Programs – Preschool and Elementary School Edition</a:t>
            </a:r>
            <a:r>
              <a:rPr lang="en-US" dirty="0"/>
              <a:t>. CASEL.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364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AC98C-4DF6-42E7-FCCC-A94BF006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/>
              <a:t>3. Envolvimento Cognitivo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3E0CBE-75F3-A296-A810-82B2E396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556367"/>
            <a:ext cx="10058400" cy="4023360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pt-PT" dirty="0"/>
            </a:br>
            <a:r>
              <a:rPr lang="pt-PT" dirty="0"/>
              <a:t>Refere-se ao esforço intelectual, ao uso de </a:t>
            </a:r>
            <a:r>
              <a:rPr lang="pt-PT" u="sng" dirty="0"/>
              <a:t>estratégias de aprendizagem </a:t>
            </a:r>
            <a:r>
              <a:rPr lang="pt-PT" dirty="0"/>
              <a:t>e ao investimento mental que o aluno faz para aprender.</a:t>
            </a:r>
          </a:p>
          <a:p>
            <a:pPr>
              <a:buNone/>
            </a:pPr>
            <a:r>
              <a:rPr lang="pt-PT" b="1" dirty="0"/>
              <a:t>Indicadores positivos: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Curiosidade e vontade de aprender.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Persistência na resolução de problemas.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Uso de estratégias metacognitivas e autorregulação.</a:t>
            </a:r>
          </a:p>
          <a:p>
            <a:pPr>
              <a:buNone/>
            </a:pPr>
            <a:r>
              <a:rPr lang="pt-PT" b="1" dirty="0"/>
              <a:t>Indicadores de </a:t>
            </a:r>
            <a:r>
              <a:rPr lang="pt-PT" b="1" dirty="0" err="1"/>
              <a:t>desengajamento</a:t>
            </a:r>
            <a:r>
              <a:rPr lang="pt-PT" b="1" dirty="0"/>
              <a:t>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Dificuldade em concentrar-se ou pensar criticamente.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Falta de esforço ou pensamento superficial.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Dependência excessiva do professor.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760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A39F0-CA3A-A3AD-D130-EC7353DE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/>
              <a:t>4. Envolvimento </a:t>
            </a:r>
            <a:r>
              <a:rPr lang="pt-PT" sz="3200" b="1" dirty="0" err="1"/>
              <a:t>Agenciativo</a:t>
            </a:r>
            <a:r>
              <a:rPr lang="pt-PT" sz="3200" b="1" dirty="0"/>
              <a:t> (Veiga, 2013)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DE4D2-0CE5-9120-7459-7719A3CE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29045"/>
            <a:ext cx="10058400" cy="4485618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pt-PT" dirty="0"/>
            </a:br>
            <a:r>
              <a:rPr lang="pt-PT" dirty="0"/>
              <a:t>Diz respeito à capacidade do aluno de </a:t>
            </a:r>
            <a:r>
              <a:rPr lang="pt-PT" u="sng" dirty="0"/>
              <a:t>participar ativamente </a:t>
            </a:r>
            <a:r>
              <a:rPr lang="pt-PT" dirty="0"/>
              <a:t>nas</a:t>
            </a:r>
            <a:r>
              <a:rPr lang="pt-PT" u="sng" dirty="0"/>
              <a:t> decisões </a:t>
            </a:r>
            <a:r>
              <a:rPr lang="pt-PT" dirty="0"/>
              <a:t>sobre a sua própria aprendizagem e vida escolar.</a:t>
            </a:r>
          </a:p>
          <a:p>
            <a:pPr>
              <a:buNone/>
            </a:pPr>
            <a:r>
              <a:rPr lang="pt-PT" b="1" dirty="0"/>
              <a:t>Indicadores positivos: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Capacidade de autoavaliação e definição de metas.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Participação em órgãos representativos (ex. associação de estudantes).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Proatividade em projetos escolares.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None/>
            </a:pPr>
            <a:r>
              <a:rPr lang="pt-PT" b="1" dirty="0"/>
              <a:t>Indicadores de </a:t>
            </a:r>
            <a:r>
              <a:rPr lang="pt-PT" b="1" dirty="0" err="1"/>
              <a:t>desengajamento</a:t>
            </a:r>
            <a:r>
              <a:rPr lang="pt-PT" b="1" dirty="0"/>
              <a:t>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Desinteresse por iniciativas escolares.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Passividade na construção do percurso educativo.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Falta de sentimento de controlo ou influência.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589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09EC6-20EC-16D1-B336-03982E6C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b="1"/>
              <a:t>Notas Metodológicas</a:t>
            </a:r>
            <a:br>
              <a:rPr lang="pt-PT" b="1" dirty="0"/>
            </a:br>
            <a:endParaRPr lang="pt-PT" dirty="0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C31754D6-B2A5-9CF3-DDF7-7BDE8A87D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92583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29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C26851-1264-F50D-3ECE-8EE32F94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300" dirty="0">
                <a:solidFill>
                  <a:srgbClr val="FFFFFF"/>
                </a:solidFill>
              </a:rPr>
              <a:t>🎥</a:t>
            </a:r>
            <a:r>
              <a:rPr lang="pt-PT" sz="3300" b="1" dirty="0">
                <a:solidFill>
                  <a:srgbClr val="FFFFFF"/>
                </a:solidFill>
              </a:rPr>
              <a:t>Visionamento do vídeo "</a:t>
            </a:r>
            <a:r>
              <a:rPr lang="pt-PT" sz="3300" b="1" dirty="0" err="1">
                <a:solidFill>
                  <a:srgbClr val="FFFFFF"/>
                </a:solidFill>
              </a:rPr>
              <a:t>Every</a:t>
            </a:r>
            <a:r>
              <a:rPr lang="pt-PT" sz="3300" b="1" dirty="0">
                <a:solidFill>
                  <a:srgbClr val="FFFFFF"/>
                </a:solidFill>
              </a:rPr>
              <a:t> Kid </a:t>
            </a:r>
            <a:r>
              <a:rPr lang="pt-PT" sz="3300" b="1" dirty="0" err="1">
                <a:solidFill>
                  <a:srgbClr val="FFFFFF"/>
                </a:solidFill>
              </a:rPr>
              <a:t>Needs</a:t>
            </a:r>
            <a:r>
              <a:rPr lang="pt-PT" sz="3300" b="1" dirty="0">
                <a:solidFill>
                  <a:srgbClr val="FFFFFF"/>
                </a:solidFill>
              </a:rPr>
              <a:t> a </a:t>
            </a:r>
            <a:r>
              <a:rPr lang="pt-PT" sz="3300" b="1" dirty="0" err="1">
                <a:solidFill>
                  <a:srgbClr val="FFFFFF"/>
                </a:solidFill>
              </a:rPr>
              <a:t>Champion</a:t>
            </a:r>
            <a:r>
              <a:rPr lang="pt-PT" sz="3300" b="1" dirty="0">
                <a:solidFill>
                  <a:srgbClr val="FFFFFF"/>
                </a:solidFill>
              </a:rPr>
              <a:t>" (Rita </a:t>
            </a:r>
            <a:r>
              <a:rPr lang="pt-PT" sz="3300" b="1" dirty="0" err="1">
                <a:solidFill>
                  <a:srgbClr val="FFFFFF"/>
                </a:solidFill>
              </a:rPr>
              <a:t>Pierson</a:t>
            </a:r>
            <a:r>
              <a:rPr lang="pt-PT" sz="3300" b="1" dirty="0">
                <a:solidFill>
                  <a:srgbClr val="FFFFFF"/>
                </a:solidFill>
              </a:rPr>
              <a:t> - TED </a:t>
            </a:r>
            <a:r>
              <a:rPr lang="pt-PT" sz="3300" b="1" dirty="0" err="1">
                <a:solidFill>
                  <a:srgbClr val="FFFFFF"/>
                </a:solidFill>
              </a:rPr>
              <a:t>Talk</a:t>
            </a:r>
            <a:r>
              <a:rPr lang="pt-PT" sz="3300" b="1" dirty="0">
                <a:solidFill>
                  <a:srgbClr val="FFFFFF"/>
                </a:solidFill>
              </a:rPr>
              <a:t>) e </a:t>
            </a:r>
            <a:r>
              <a:rPr lang="pt-PT" sz="3300" b="1" dirty="0" err="1">
                <a:solidFill>
                  <a:srgbClr val="FFFFFF"/>
                </a:solidFill>
              </a:rPr>
              <a:t>debriefing</a:t>
            </a:r>
            <a:br>
              <a:rPr lang="pt-PT" sz="3300" dirty="0">
                <a:solidFill>
                  <a:srgbClr val="FFFFFF"/>
                </a:solidFill>
              </a:rPr>
            </a:br>
            <a:endParaRPr lang="pt-PT" sz="33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335A41F-64D6-AF29-4E33-CF7B09FE2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1653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43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11136C-9F48-118F-38BB-C8B75432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>
                <a:solidFill>
                  <a:srgbClr val="FFFFFF"/>
                </a:solidFill>
              </a:rPr>
              <a:t>🎥 Conclusões - debriefing do vídeo</a:t>
            </a:r>
            <a:br>
              <a:rPr lang="pt-PT" sz="3600" b="1">
                <a:solidFill>
                  <a:srgbClr val="FFFFFF"/>
                </a:solidFill>
              </a:rPr>
            </a:br>
            <a:endParaRPr lang="pt-PT" sz="360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1EF0ED-0958-F452-20B7-4229AAC8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PT" b="1" dirty="0"/>
              <a:t>1. Que dimensões do envolvimento conseguimos identificar?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Emocional</a:t>
            </a:r>
            <a:r>
              <a:rPr lang="pt-PT" dirty="0"/>
              <a:t>: É a dimensão mais evidente. Rita </a:t>
            </a:r>
            <a:r>
              <a:rPr lang="pt-PT" dirty="0" err="1"/>
              <a:t>Pierson</a:t>
            </a:r>
            <a:r>
              <a:rPr lang="pt-PT" dirty="0"/>
              <a:t> destaca a </a:t>
            </a:r>
            <a:r>
              <a:rPr lang="pt-PT" u="sng" dirty="0"/>
              <a:t>importância das relações humanas </a:t>
            </a:r>
            <a:r>
              <a:rPr lang="pt-PT" dirty="0"/>
              <a:t>e da </a:t>
            </a:r>
            <a:r>
              <a:rPr lang="pt-PT" u="sng" dirty="0"/>
              <a:t>empatia na aprendizagem</a:t>
            </a:r>
            <a:r>
              <a:rPr lang="pt-PT" dirty="0"/>
              <a:t>. A sua mensagem reforça o papel do afeto, da conexão e da confiança no vínculo com a escola.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 err="1"/>
              <a:t>Agenciativa</a:t>
            </a:r>
            <a:r>
              <a:rPr lang="pt-PT" dirty="0"/>
              <a:t>: Ao incentivar os alunos a acreditarem em si próprios e ao mostrar que cada um tem valor, a professora estimula a </a:t>
            </a:r>
            <a:r>
              <a:rPr lang="pt-PT" u="sng" dirty="0"/>
              <a:t>autonomia</a:t>
            </a:r>
            <a:r>
              <a:rPr lang="pt-PT" dirty="0"/>
              <a:t>, a </a:t>
            </a:r>
            <a:r>
              <a:rPr lang="pt-PT" u="sng" dirty="0"/>
              <a:t>autoestima</a:t>
            </a:r>
            <a:r>
              <a:rPr lang="pt-PT" dirty="0"/>
              <a:t> e a </a:t>
            </a:r>
            <a:r>
              <a:rPr lang="pt-PT" u="sng" dirty="0"/>
              <a:t>capacidade de os alunos tomarem iniciativa</a:t>
            </a:r>
            <a:r>
              <a:rPr lang="pt-PT" dirty="0"/>
              <a:t> no seu percurso.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Comportamental</a:t>
            </a:r>
            <a:r>
              <a:rPr lang="pt-PT" dirty="0"/>
              <a:t>: Indiretamente, a sua abordagem promove </a:t>
            </a:r>
            <a:r>
              <a:rPr lang="pt-PT" u="sng" dirty="0"/>
              <a:t>comportamentos mais positivos </a:t>
            </a:r>
            <a:r>
              <a:rPr lang="pt-PT" dirty="0"/>
              <a:t>— os alunos sentem-se mais motivados a participar e a respeitar as rotinas escolares porque se sentem valorizados.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Cognitiva</a:t>
            </a:r>
            <a:r>
              <a:rPr lang="pt-PT" dirty="0"/>
              <a:t>: A ligação emocional com os alunos favorece o seu </a:t>
            </a:r>
            <a:r>
              <a:rPr lang="pt-PT" u="sng" dirty="0"/>
              <a:t>esforço e persistência nas aprendizagens</a:t>
            </a:r>
            <a:r>
              <a:rPr lang="pt-PT" dirty="0"/>
              <a:t>, mesmo quando enfrentam dificuldades.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10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EB7DDB-8B4E-9ED3-81FA-79F3C484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🎥 Conclusões - </a:t>
            </a:r>
            <a:r>
              <a:rPr lang="pt-PT" sz="3600" b="1" dirty="0" err="1">
                <a:solidFill>
                  <a:srgbClr val="FFFFFF"/>
                </a:solidFill>
              </a:rPr>
              <a:t>debriefing</a:t>
            </a:r>
            <a:r>
              <a:rPr lang="pt-PT" sz="3600" b="1" dirty="0">
                <a:solidFill>
                  <a:srgbClr val="FFFFFF"/>
                </a:solidFill>
              </a:rPr>
              <a:t> do vídeo</a:t>
            </a: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7C14D1-B0D7-93B1-92C7-A70EB2DAB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PT" b="1"/>
              <a:t>2. Que impacto tem o professor no envolvimento emocional e </a:t>
            </a:r>
            <a:r>
              <a:rPr lang="pt-PT" b="1" err="1"/>
              <a:t>agenciativo</a:t>
            </a:r>
            <a:r>
              <a:rPr lang="pt-PT" b="1"/>
              <a:t> dos alunos?</a:t>
            </a:r>
            <a:endParaRPr lang="pt-PT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professor é um </a:t>
            </a:r>
            <a:r>
              <a:rPr lang="pt-PT" b="1" dirty="0"/>
              <a:t>agente fundamental</a:t>
            </a:r>
            <a:r>
              <a:rPr lang="pt-PT" dirty="0"/>
              <a:t> para criar relações de confiança, aceitação e segurança emocional.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Quando os alunos sentem que o professor acredita neles e se preocupa com o seu bem-estar, </a:t>
            </a:r>
            <a:r>
              <a:rPr lang="pt-PT" b="1" dirty="0"/>
              <a:t>sentem-se motivados a envolver-se mais profundamente</a:t>
            </a:r>
            <a:r>
              <a:rPr lang="pt-PT" dirty="0"/>
              <a:t> com a aprendizagem.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Professores que reconhecem as emoções dos alunos e que os fazem sentir valorizados potenciam o </a:t>
            </a:r>
            <a:r>
              <a:rPr lang="pt-PT" b="1" dirty="0"/>
              <a:t>empoderamento pessoal e académico</a:t>
            </a:r>
            <a:r>
              <a:rPr lang="pt-PT" dirty="0"/>
              <a:t>, reforçando o envolvimento </a:t>
            </a:r>
            <a:r>
              <a:rPr lang="pt-PT" dirty="0" err="1"/>
              <a:t>agenciativo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 mensagem principal de Rita </a:t>
            </a:r>
            <a:r>
              <a:rPr lang="pt-PT" dirty="0" err="1"/>
              <a:t>Pierson</a:t>
            </a:r>
            <a:r>
              <a:rPr lang="pt-PT" dirty="0"/>
              <a:t> — </a:t>
            </a:r>
            <a:r>
              <a:rPr lang="pt-PT" i="1" dirty="0"/>
              <a:t>“As crianças não aprendem com quem não gostam”</a:t>
            </a:r>
            <a:r>
              <a:rPr lang="pt-PT" dirty="0"/>
              <a:t> — mostra como </a:t>
            </a:r>
            <a:r>
              <a:rPr lang="pt-PT" b="1" dirty="0"/>
              <a:t>a relação afetuosa é um pré-requisito para o envolvimento profundo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670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AC422-18E0-CDCE-E542-E3FEB9A9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Antecedentes e Consequentes do envolvimento dos alunos com a escola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96F524-5DBF-46FC-1ED8-D78DE253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sz="2400" b="1" u="sng" dirty="0"/>
              <a:t>Antecedentes do Envolvimento Escolar</a:t>
            </a:r>
          </a:p>
          <a:p>
            <a:pPr>
              <a:buNone/>
            </a:pPr>
            <a:endParaRPr lang="pt-PT" b="1" dirty="0"/>
          </a:p>
          <a:p>
            <a:r>
              <a:rPr lang="pt-PT" dirty="0"/>
              <a:t>São os fatores que </a:t>
            </a:r>
            <a:r>
              <a:rPr lang="pt-PT" b="1" dirty="0"/>
              <a:t>influenciam ou determinam</a:t>
            </a:r>
            <a:r>
              <a:rPr lang="pt-PT" dirty="0"/>
              <a:t> o nível de envolvimento dos alunos com a escola. Podem ser divididos em três grandes grupos:</a:t>
            </a:r>
          </a:p>
          <a:p>
            <a:endParaRPr lang="pt-PT" dirty="0"/>
          </a:p>
          <a:p>
            <a:r>
              <a:rPr lang="pt-PT" dirty="0"/>
              <a:t>a) </a:t>
            </a:r>
            <a:r>
              <a:rPr lang="pt-PT" b="1" dirty="0"/>
              <a:t>Fatores Individuais</a:t>
            </a:r>
          </a:p>
          <a:p>
            <a:r>
              <a:rPr lang="pt-PT" dirty="0"/>
              <a:t>b) </a:t>
            </a:r>
            <a:r>
              <a:rPr lang="pt-PT" b="1" dirty="0"/>
              <a:t>Fatores Contextuais Escolares</a:t>
            </a:r>
          </a:p>
          <a:p>
            <a:r>
              <a:rPr lang="pt-PT" dirty="0"/>
              <a:t>c) </a:t>
            </a:r>
            <a:r>
              <a:rPr lang="pt-PT" b="1" dirty="0"/>
              <a:t>Fatores Socioculturais e Familiares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915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30FE5-DD65-D520-1F0F-D4557E1D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D2D3E7-C7C8-24F8-78C2-92346F88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pt-PT" b="1" dirty="0"/>
              <a:t>Fatores Individuais</a:t>
            </a:r>
          </a:p>
          <a:p>
            <a:pPr marL="0" indent="0"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Motivação intrínseca</a:t>
            </a:r>
            <a:r>
              <a:rPr lang="pt-PT" dirty="0"/>
              <a:t> (</a:t>
            </a:r>
            <a:r>
              <a:rPr lang="pt-PT" dirty="0" err="1"/>
              <a:t>Ryan</a:t>
            </a:r>
            <a:r>
              <a:rPr lang="pt-PT" dirty="0"/>
              <a:t> &amp; </a:t>
            </a:r>
            <a:r>
              <a:rPr lang="pt-PT" dirty="0" err="1"/>
              <a:t>Deci</a:t>
            </a:r>
            <a:r>
              <a:rPr lang="pt-PT" dirty="0"/>
              <a:t>, 2000): os alunos mais motivados internamente tendem a envolver-se mais ativamente.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Autoeficácia</a:t>
            </a:r>
            <a:r>
              <a:rPr lang="pt-PT" dirty="0"/>
              <a:t> (</a:t>
            </a:r>
            <a:r>
              <a:rPr lang="pt-PT" dirty="0" err="1"/>
              <a:t>Bandura</a:t>
            </a:r>
            <a:r>
              <a:rPr lang="pt-PT" dirty="0"/>
              <a:t>, 1997): crença nas próprias capacidades influencia o investimento na aprendizagem.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Estilos de aprendizagem</a:t>
            </a:r>
            <a:r>
              <a:rPr lang="pt-PT" dirty="0"/>
              <a:t> e </a:t>
            </a:r>
            <a:r>
              <a:rPr lang="pt-PT" b="1" dirty="0"/>
              <a:t>metas pessoais</a:t>
            </a:r>
            <a:r>
              <a:rPr lang="pt-PT" dirty="0"/>
              <a:t>: objetivos de domínio favorecem o envolvimento cognitivo.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319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B41F8-540E-C30E-2BAE-420BF194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9989AB-F3A7-56E5-680C-733EBA35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b) Fatores Contextuais Escolares</a:t>
            </a:r>
          </a:p>
          <a:p>
            <a:pPr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Clima escolar positivo</a:t>
            </a:r>
            <a:r>
              <a:rPr lang="pt-PT" dirty="0"/>
              <a:t>: segurança, relações interpessoais saudáveis e valorização do aluno.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Relação aluno-professor</a:t>
            </a:r>
            <a:r>
              <a:rPr lang="pt-PT" dirty="0"/>
              <a:t>: relações de confiança e empatia são preditores significativos do envolvimento (</a:t>
            </a:r>
            <a:r>
              <a:rPr lang="pt-PT" dirty="0" err="1"/>
              <a:t>Pianta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Práticas pedagógicas motivadoras</a:t>
            </a:r>
            <a:r>
              <a:rPr lang="pt-PT" dirty="0"/>
              <a:t>: uso de metodologias ativas, diferenciação pedagógica e feedback formativo.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61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39DE6D-38CA-53F5-AB8B-6D24EE33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Objetivos a atingir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9EA627-7464-5C01-5BC2-CC070BBC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1400" dirty="0">
                <a:solidFill>
                  <a:schemeClr val="accent1"/>
                </a:solidFill>
              </a:rPr>
              <a:t>1.      </a:t>
            </a:r>
            <a:r>
              <a:rPr lang="pt-PT" sz="1400" dirty="0"/>
              <a:t>Identificar a relação entre o envolvimento dos alunos com a escola e os fatores contextuais e individuais. 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Motivar os docentes a identificarem o grau de envolvimento e aprendizagem dos seus alunos 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3. Identificar aspetos modificáveis que contribuem para qualidade dos ambientes de aprendizagem, gestão de sala de aula, e relação professor-aluno. 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Apreender o enquadramento teórico em que assenta uma sala de aula pró-social. 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Refletir sobre a importância da interligação entre o ensino de competências académicas, sociais e emocionais. 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Sensibilizar os docentes para a aprendizagem </a:t>
            </a:r>
            <a:r>
              <a:rPr lang="pt-PT" sz="1400" dirty="0" err="1"/>
              <a:t>socioemocional</a:t>
            </a:r>
            <a:r>
              <a:rPr lang="pt-PT" sz="1400" dirty="0"/>
              <a:t> e as estratégias conscientes de autorregulação emocional.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Relacionar as competências cognitivas com o treino intencional da atenção, das emoções e o desempenho académico.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Apoiar os docentes a reconhecerem em si e nos alunos dificuldades no relacionamento intrapessoal e interpessoal e fornecer -lhes ferramentas para autorregulação consciente.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Conhecer alguns programas de promoção de competências </a:t>
            </a:r>
            <a:r>
              <a:rPr lang="pt-PT" sz="1400" dirty="0" err="1"/>
              <a:t>socioemocionais</a:t>
            </a:r>
            <a:r>
              <a:rPr lang="pt-PT" sz="1400" dirty="0"/>
              <a:t> cientificamente atestados no contexto educativo.</a:t>
            </a:r>
          </a:p>
          <a:p>
            <a:pPr marL="342900" indent="-342900">
              <a:buAutoNum type="arabicPeriod" startAt="2"/>
            </a:pPr>
            <a:r>
              <a:rPr lang="pt-PT" sz="1400" dirty="0"/>
              <a:t>Realizar exercícios práticos, com projeção pedagógica.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09892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0BD14-129D-64EC-D8CF-6322A746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D03B23-29EB-5228-33BB-91EC87DC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c) Fatores Socioculturais e Familiares</a:t>
            </a:r>
          </a:p>
          <a:p>
            <a:pPr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Suporte parental</a:t>
            </a:r>
            <a:r>
              <a:rPr lang="pt-PT" dirty="0"/>
              <a:t>: envolvimento dos pais na vida escolar e altas expectativas são potenciadores de envolvimento.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Condições socioeconómicas</a:t>
            </a:r>
            <a:r>
              <a:rPr lang="pt-PT" dirty="0"/>
              <a:t>: podem afetar o acesso e o tipo de suporte que os alunos recebem.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Influência dos pares</a:t>
            </a:r>
            <a:r>
              <a:rPr lang="pt-PT" dirty="0"/>
              <a:t>: relações positivas com colegas promovem o envolvimento emocional e comportamental.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794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BD45-1BED-5439-6511-57D020A4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PT" sz="4800" b="1" u="sng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CF6C26-417F-DF9A-03C8-319FF155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400" b="1" u="sng" dirty="0"/>
              <a:t>Consequentes do Envolvimento Escolar</a:t>
            </a:r>
          </a:p>
          <a:p>
            <a:endParaRPr lang="pt-PT" dirty="0"/>
          </a:p>
          <a:p>
            <a:r>
              <a:rPr lang="pt-PT" dirty="0"/>
              <a:t>O envolvimento escolar é um fator </a:t>
            </a:r>
            <a:r>
              <a:rPr lang="pt-PT" b="1" dirty="0"/>
              <a:t>protetor e preditor positivo</a:t>
            </a:r>
            <a:r>
              <a:rPr lang="pt-PT" dirty="0"/>
              <a:t> de múltiplos resultados no percurso educativo. Entre os principais efeitos:</a:t>
            </a:r>
          </a:p>
          <a:p>
            <a:endParaRPr lang="pt-PT" dirty="0"/>
          </a:p>
          <a:p>
            <a:pPr marL="457200" indent="-457200">
              <a:buAutoNum type="alphaLcParenR"/>
            </a:pPr>
            <a:r>
              <a:rPr lang="pt-PT" b="1" dirty="0"/>
              <a:t>Académicos</a:t>
            </a:r>
          </a:p>
          <a:p>
            <a:pPr marL="457200" indent="-457200">
              <a:buAutoNum type="alphaLcParenR"/>
            </a:pPr>
            <a:r>
              <a:rPr lang="pt-PT" b="1" dirty="0"/>
              <a:t>Comportamentais e Psicológicos</a:t>
            </a:r>
          </a:p>
          <a:p>
            <a:pPr marL="457200" indent="-457200">
              <a:buAutoNum type="alphaLcParenR"/>
            </a:pPr>
            <a:r>
              <a:rPr lang="pt-PT" b="1" dirty="0"/>
              <a:t>A longo Prazo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010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53064-8F65-63D7-368B-BAD99D1E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9E594D-0E75-413C-E175-A60CAF66A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pt-PT" b="1" dirty="0"/>
              <a:t>Académicos</a:t>
            </a:r>
          </a:p>
          <a:p>
            <a:pPr marL="0" indent="0"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Melhoria do desempenho escolar</a:t>
            </a:r>
            <a:r>
              <a:rPr lang="pt-PT" dirty="0"/>
              <a:t>: o envolvimento está associado a melhores resultados e persistência na aprendizagem (</a:t>
            </a:r>
            <a:r>
              <a:rPr lang="pt-PT" dirty="0" err="1"/>
              <a:t>Fredricks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2004).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Redução do absentismo e abandono</a:t>
            </a:r>
            <a:r>
              <a:rPr lang="pt-PT" dirty="0"/>
              <a:t>: alunos envolvidos faltam menos e têm maior compromisso com a escola.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418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ABD7D-DEF8-977B-494F-45814DFD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3F1023A-8740-A1AC-3108-BF9FF5DB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b) Comportamentais e Psicológicos</a:t>
            </a:r>
          </a:p>
          <a:p>
            <a:pPr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Menor indisciplina e comportamentos de risco</a:t>
            </a:r>
            <a:r>
              <a:rPr lang="pt-PT" dirty="0"/>
              <a:t>: maior alinhamento com normas escolares.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Bem-estar emocional</a:t>
            </a:r>
            <a:r>
              <a:rPr lang="pt-PT" dirty="0"/>
              <a:t>: sentimentos de pertença e autoeficácia aumentam a satisfação escolar.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Autonomia e autorregulação</a:t>
            </a:r>
            <a:r>
              <a:rPr lang="pt-PT" dirty="0"/>
              <a:t>: alunos envolvidos desenvolvem competências para gerir o seu próprio percurso.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04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1CFE6-5210-0EE4-3B90-2F3C31AC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670D85-9311-0450-C710-8E6B7A18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c) A Longo Prazo</a:t>
            </a:r>
          </a:p>
          <a:p>
            <a:pPr>
              <a:buNone/>
            </a:pP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Sucesso na transição para o ensino superior ou vida ativa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Maior participação cívica e social</a:t>
            </a:r>
            <a:r>
              <a:rPr lang="pt-PT" dirty="0"/>
              <a:t>: sentimento de agência e responsabilidade.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46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641CF856-2FA3-209C-EFA4-C11C7EA28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169189"/>
              </p:ext>
            </p:extLst>
          </p:nvPr>
        </p:nvGraphicFramePr>
        <p:xfrm>
          <a:off x="943356" y="1450803"/>
          <a:ext cx="10337294" cy="3949990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</a:tblPr>
              <a:tblGrid>
                <a:gridCol w="2513244">
                  <a:extLst>
                    <a:ext uri="{9D8B030D-6E8A-4147-A177-3AD203B41FA5}">
                      <a16:colId xmlns:a16="http://schemas.microsoft.com/office/drawing/2014/main" val="3858958132"/>
                    </a:ext>
                  </a:extLst>
                </a:gridCol>
                <a:gridCol w="2967156">
                  <a:extLst>
                    <a:ext uri="{9D8B030D-6E8A-4147-A177-3AD203B41FA5}">
                      <a16:colId xmlns:a16="http://schemas.microsoft.com/office/drawing/2014/main" val="1356713918"/>
                    </a:ext>
                  </a:extLst>
                </a:gridCol>
                <a:gridCol w="2114200">
                  <a:extLst>
                    <a:ext uri="{9D8B030D-6E8A-4147-A177-3AD203B41FA5}">
                      <a16:colId xmlns:a16="http://schemas.microsoft.com/office/drawing/2014/main" val="2302864076"/>
                    </a:ext>
                  </a:extLst>
                </a:gridCol>
                <a:gridCol w="2742694">
                  <a:extLst>
                    <a:ext uri="{9D8B030D-6E8A-4147-A177-3AD203B41FA5}">
                      <a16:colId xmlns:a16="http://schemas.microsoft.com/office/drawing/2014/main" val="773862639"/>
                    </a:ext>
                  </a:extLst>
                </a:gridCol>
              </a:tblGrid>
              <a:tr h="843842"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Antecedentes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Exemplos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Consequentes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Exemplos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4211"/>
                  </a:ext>
                </a:extLst>
              </a:tr>
              <a:tr h="843842"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Individuais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Motivação, autoestima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Académicos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Sucesso escolar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00437"/>
                  </a:ext>
                </a:extLst>
              </a:tr>
              <a:tr h="1131153"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Contextuais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Relação com professores, clima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Psicológicos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Bem-estar, pertença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79404"/>
                  </a:ext>
                </a:extLst>
              </a:tr>
              <a:tr h="1131153"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Familiares/Sociais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Apoio parental, pares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A longo prazo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900" cap="none" spc="0">
                          <a:solidFill>
                            <a:schemeClr val="tx1"/>
                          </a:solidFill>
                        </a:rPr>
                        <a:t>Integração social e profissional</a:t>
                      </a:r>
                    </a:p>
                  </a:txBody>
                  <a:tcPr marL="165858" marR="236941" marT="143656" marB="3554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5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74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CA2F59-3685-6344-21C6-A62D8AB2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494429" cy="5646208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rgbClr val="FFFFFF"/>
                </a:solidFill>
              </a:rPr>
              <a:t>💬 </a:t>
            </a:r>
            <a:r>
              <a:rPr lang="pt-PT" sz="3600" b="1" dirty="0">
                <a:solidFill>
                  <a:srgbClr val="FFFFFF"/>
                </a:solidFill>
              </a:rPr>
              <a:t>Caso Prático:</a:t>
            </a:r>
            <a:br>
              <a:rPr lang="pt-PT" sz="3600" dirty="0">
                <a:solidFill>
                  <a:srgbClr val="FFFFFF"/>
                </a:solidFill>
              </a:rPr>
            </a:b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C96AC8-096C-E1DC-D70A-5D2A3022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pt-PT" b="1" dirty="0"/>
              <a:t>“A Mariana, aluna do 8.º ano, tem vindo a faltar às aulas com frequência. Apesar de ser aplicada, mostra sinais de desmotivação. Em casa, os pais estão frequentemente ausentes e a sua turma tem apresentado conflitos constantes entre colegas.”</a:t>
            </a:r>
          </a:p>
          <a:p>
            <a:pPr marL="0" indent="0">
              <a:buNone/>
            </a:pPr>
            <a:endParaRPr lang="pt-PT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Identificar os fatores antecedentes (o que influenciou o envolvimento ou </a:t>
            </a:r>
            <a:r>
              <a:rPr lang="pt-PT" dirty="0" err="1"/>
              <a:t>desengajamento</a:t>
            </a:r>
            <a:r>
              <a:rPr lang="pt-PT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Prever ou analisar os consequentes (resultados ou comportamentos visíveis).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Classificar os fatores (individuais, contextuais, familiares).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Lançar sugestões de intervenção (como potenciar o envolvimento no caso dado).</a:t>
            </a:r>
          </a:p>
        </p:txBody>
      </p:sp>
    </p:spTree>
    <p:extLst>
      <p:ext uri="{BB962C8B-B14F-4D97-AF65-F5344CB8AC3E}">
        <p14:creationId xmlns:p14="http://schemas.microsoft.com/office/powerpoint/2010/main" val="119497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2EF644-A717-B9BB-0114-541FC278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600">
                <a:solidFill>
                  <a:srgbClr val="FFFFFF"/>
                </a:solidFill>
              </a:rPr>
              <a:t>Resolução do caso prático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1D856BC-C99A-8FB4-947C-1DEE636F6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53996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3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B7A77-BB34-39DF-9F37-D86A9661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Estratégias para estimular o envolvimento do aluno com a escola a nível de diferentes variáveis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1E8A7DC-41CE-8EBF-545A-09BEAE7D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sz="2400" dirty="0"/>
              <a:t>O envolvimento escolar é sensível a um conjunto de práticas e decisões pedagógicas. </a:t>
            </a:r>
          </a:p>
          <a:p>
            <a:pPr algn="just"/>
            <a:r>
              <a:rPr lang="pt-PT" sz="2400" dirty="0"/>
              <a:t>A investigação indica que o envolvimento pode ser estimulado através de estratégias alinhadas com diferentes </a:t>
            </a:r>
            <a:r>
              <a:rPr lang="pt-PT" sz="2400" b="1" dirty="0"/>
              <a:t>variáveis-chave</a:t>
            </a:r>
            <a:r>
              <a:rPr lang="pt-PT" sz="2400" dirty="0"/>
              <a:t>: </a:t>
            </a:r>
          </a:p>
          <a:p>
            <a:endParaRPr lang="pt-P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/>
              <a:t>Pessoais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/>
              <a:t>Pedagógicas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/>
              <a:t>Relacionais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/>
              <a:t>Organizacionais.</a:t>
            </a:r>
          </a:p>
        </p:txBody>
      </p:sp>
    </p:spTree>
    <p:extLst>
      <p:ext uri="{BB962C8B-B14F-4D97-AF65-F5344CB8AC3E}">
        <p14:creationId xmlns:p14="http://schemas.microsoft.com/office/powerpoint/2010/main" val="168078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C0B96-BA67-F4AD-410C-40734659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97AC8E7-6CF8-B399-C534-8320EBBD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2800" b="1" u="sng" dirty="0"/>
              <a:t>1. Variáveis Pessoais do Aluno</a:t>
            </a:r>
          </a:p>
          <a:p>
            <a:pPr>
              <a:buNone/>
            </a:pPr>
            <a:r>
              <a:rPr lang="pt-PT" b="1" dirty="0"/>
              <a:t>Objetivo:</a:t>
            </a:r>
            <a:r>
              <a:rPr lang="pt-PT" dirty="0"/>
              <a:t> Desenvolver a motivação, autoestima e sentido de competência dos alunos.</a:t>
            </a:r>
          </a:p>
          <a:p>
            <a:pPr>
              <a:buNone/>
            </a:pPr>
            <a:r>
              <a:rPr lang="pt-PT" b="1" dirty="0"/>
              <a:t>Estratégias: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Estabelecimento de </a:t>
            </a:r>
            <a:r>
              <a:rPr lang="pt-PT" b="1" dirty="0"/>
              <a:t>metas realistas e alcançáveis</a:t>
            </a:r>
            <a:r>
              <a:rPr lang="pt-PT" dirty="0"/>
              <a:t> com os alunos.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Feedback construtivo e frequente</a:t>
            </a:r>
            <a:r>
              <a:rPr lang="pt-PT" dirty="0"/>
              <a:t>, orientado para o esforço e não apenas para o resultado.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Práticas de </a:t>
            </a:r>
            <a:r>
              <a:rPr lang="pt-PT" b="1" dirty="0"/>
              <a:t>autorregulação da aprendizagem</a:t>
            </a:r>
            <a:r>
              <a:rPr lang="pt-PT" dirty="0"/>
              <a:t>, como autoavaliações e reflexão sobre o progresso.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Atividades que promovam a </a:t>
            </a:r>
            <a:r>
              <a:rPr lang="pt-PT" b="1" dirty="0"/>
              <a:t>identidade e voz do aluno</a:t>
            </a:r>
            <a:r>
              <a:rPr lang="pt-PT" dirty="0"/>
              <a:t>: projetos pessoais, portfólios, clubes escolares.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738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B1E511-C6C6-0519-CE3B-FA1CA6BE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9" y="605896"/>
            <a:ext cx="3766879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Conteúdos da 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E075F60-B16B-A542-78BD-04DA9C2C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pt-PT" dirty="0"/>
              <a:t>1. Apresentação da ação: programa, desenvolvimento e avaliação.</a:t>
            </a:r>
          </a:p>
          <a:p>
            <a:r>
              <a:rPr lang="pt-PT" dirty="0"/>
              <a:t>1.1. Exploração da plataforma do Centro de Formação.</a:t>
            </a:r>
          </a:p>
          <a:p>
            <a:r>
              <a:rPr lang="pt-PT" b="1" dirty="0"/>
              <a:t>1.2. Envolvimento dos alunos com a escola: definição do conceito.</a:t>
            </a:r>
          </a:p>
          <a:p>
            <a:r>
              <a:rPr lang="pt-PT" dirty="0"/>
              <a:t>1.3. Dimensões do envolvimento do aluno com a escola.</a:t>
            </a:r>
          </a:p>
          <a:p>
            <a:r>
              <a:rPr lang="pt-PT" b="1" dirty="0"/>
              <a:t>2. Antecedentes e consequentes do envolvimento dos alunos com a escola.</a:t>
            </a:r>
          </a:p>
          <a:p>
            <a:r>
              <a:rPr lang="pt-PT" dirty="0"/>
              <a:t>2.1 Estratégias para estimular o envolvimento do aluno com a escola a nível de diferentes variáveis</a:t>
            </a:r>
          </a:p>
        </p:txBody>
      </p:sp>
    </p:spTree>
    <p:extLst>
      <p:ext uri="{BB962C8B-B14F-4D97-AF65-F5344CB8AC3E}">
        <p14:creationId xmlns:p14="http://schemas.microsoft.com/office/powerpoint/2010/main" val="159907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3EF5C-40D1-1F15-0CDE-6B532E28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682B3E-E0AD-5523-AC6B-E50E3CC5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sz="2800" b="1" u="sng" dirty="0"/>
              <a:t>2. Variáveis Pedagógicas</a:t>
            </a:r>
          </a:p>
          <a:p>
            <a:pPr>
              <a:buNone/>
            </a:pPr>
            <a:r>
              <a:rPr lang="pt-PT" b="1" dirty="0"/>
              <a:t>Objetivo:</a:t>
            </a:r>
            <a:r>
              <a:rPr lang="pt-PT" dirty="0"/>
              <a:t> Tornar as aprendizagens mais significativas, interativas e desafiantes.</a:t>
            </a:r>
          </a:p>
          <a:p>
            <a:pPr>
              <a:buNone/>
            </a:pPr>
            <a:r>
              <a:rPr lang="pt-PT" b="1" dirty="0"/>
              <a:t>Estratégias: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Aprendizagem baseada em projetos (ABP)</a:t>
            </a:r>
            <a:r>
              <a:rPr lang="pt-PT" dirty="0"/>
              <a:t>: promove envolvimento cognitivo, colaboração e resolução de problemas reais.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 err="1"/>
              <a:t>Gamificação</a:t>
            </a:r>
            <a:r>
              <a:rPr lang="pt-PT" dirty="0"/>
              <a:t>: uso de mecânicas de jogo para motivar e envolver (</a:t>
            </a:r>
            <a:r>
              <a:rPr lang="pt-PT" dirty="0" err="1"/>
              <a:t>ex</a:t>
            </a:r>
            <a:r>
              <a:rPr lang="pt-PT" dirty="0"/>
              <a:t>: sistemas de pontos, desafios, rankings).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Diferenciação pedagógica</a:t>
            </a:r>
            <a:r>
              <a:rPr lang="pt-PT" dirty="0"/>
              <a:t>: adaptar tarefas aos níveis e estilos dos alunos, favorecendo o sucesso pessoal.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Uso de </a:t>
            </a:r>
            <a:r>
              <a:rPr lang="pt-PT" b="1" dirty="0"/>
              <a:t>tecnologias educativas interativas</a:t>
            </a:r>
            <a:r>
              <a:rPr lang="pt-PT" dirty="0"/>
              <a:t> (</a:t>
            </a:r>
            <a:r>
              <a:rPr lang="pt-PT" dirty="0" err="1"/>
              <a:t>ex</a:t>
            </a:r>
            <a:r>
              <a:rPr lang="pt-PT" dirty="0"/>
              <a:t>: </a:t>
            </a:r>
            <a:r>
              <a:rPr lang="pt-PT" dirty="0" err="1"/>
              <a:t>Kahoot</a:t>
            </a:r>
            <a:r>
              <a:rPr lang="pt-PT" dirty="0"/>
              <a:t>, </a:t>
            </a:r>
            <a:r>
              <a:rPr lang="pt-PT" dirty="0" err="1"/>
              <a:t>Mentimeter</a:t>
            </a:r>
            <a:r>
              <a:rPr lang="pt-PT" dirty="0"/>
              <a:t>, </a:t>
            </a:r>
            <a:r>
              <a:rPr lang="pt-PT" dirty="0" err="1"/>
              <a:t>Canva</a:t>
            </a:r>
            <a:r>
              <a:rPr lang="pt-PT" dirty="0"/>
              <a:t> educativo).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814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6C39E-8E45-7264-087E-3ABA116B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3ADED8-256B-22DD-3BB3-953EC69D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2800" b="1" u="sng" dirty="0"/>
              <a:t>3. Variáveis Relacionais</a:t>
            </a:r>
          </a:p>
          <a:p>
            <a:pPr>
              <a:buNone/>
            </a:pPr>
            <a:r>
              <a:rPr lang="pt-PT" b="1" dirty="0"/>
              <a:t>Objetivo:</a:t>
            </a:r>
            <a:r>
              <a:rPr lang="pt-PT" dirty="0"/>
              <a:t> Fortalecer a ligação afetiva dos alunos à escola e aos adultos significativos.</a:t>
            </a:r>
          </a:p>
          <a:p>
            <a:pPr>
              <a:buNone/>
            </a:pPr>
            <a:r>
              <a:rPr lang="pt-PT" b="1" dirty="0"/>
              <a:t>Estratégias: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Relações de empatia e escuta ativa</a:t>
            </a:r>
            <a:r>
              <a:rPr lang="pt-PT" dirty="0"/>
              <a:t> com professores e funcionários.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Estruturação de </a:t>
            </a:r>
            <a:r>
              <a:rPr lang="pt-PT" b="1" dirty="0"/>
              <a:t>rituais de turma</a:t>
            </a:r>
            <a:r>
              <a:rPr lang="pt-PT" dirty="0"/>
              <a:t> (</a:t>
            </a:r>
            <a:r>
              <a:rPr lang="pt-PT" dirty="0" err="1"/>
              <a:t>ex</a:t>
            </a:r>
            <a:r>
              <a:rPr lang="pt-PT" dirty="0"/>
              <a:t>: roda de emoções, diário de gratidão, partilhas semanais).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Programas de </a:t>
            </a:r>
            <a:r>
              <a:rPr lang="pt-PT" b="1" dirty="0"/>
              <a:t>mentoria/tutoria entre pares ou com adultos</a:t>
            </a:r>
            <a:r>
              <a:rPr lang="pt-PT" dirty="0"/>
              <a:t>, especialmente em alunos em risco de </a:t>
            </a:r>
            <a:r>
              <a:rPr lang="pt-PT" dirty="0" err="1"/>
              <a:t>desengajamento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Envolvimento em </a:t>
            </a:r>
            <a:r>
              <a:rPr lang="pt-PT" b="1" dirty="0"/>
              <a:t>decisões da escola</a:t>
            </a:r>
            <a:r>
              <a:rPr lang="pt-PT" dirty="0"/>
              <a:t>: assembleias de turma, conselhos escolares participativos.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542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849F3-F1FC-7ED5-D8C4-4CD11B92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17C4DD-081A-5EDA-AF31-7C00B8C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2800" b="1" u="sng" dirty="0"/>
              <a:t>4. Variáveis Organizacionais e Ambientais</a:t>
            </a:r>
          </a:p>
          <a:p>
            <a:pPr>
              <a:buNone/>
            </a:pPr>
            <a:r>
              <a:rPr lang="pt-PT" b="1" dirty="0"/>
              <a:t>Objetivo:</a:t>
            </a:r>
            <a:r>
              <a:rPr lang="pt-PT" dirty="0"/>
              <a:t> Criar um ambiente escolar acolhedor, seguro e participativo.</a:t>
            </a:r>
          </a:p>
          <a:p>
            <a:pPr>
              <a:buNone/>
            </a:pPr>
            <a:r>
              <a:rPr lang="pt-PT" b="1" dirty="0"/>
              <a:t>Estratégias: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Espaços físicos que convidam à pertença e conforto</a:t>
            </a:r>
            <a:r>
              <a:rPr lang="pt-PT" dirty="0"/>
              <a:t>: cantinhos de leitura, murais colaborativos, decoração com contributos dos alunos.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Calendário escolar que valorize momentos de celebração</a:t>
            </a:r>
            <a:r>
              <a:rPr lang="pt-PT" dirty="0"/>
              <a:t> e envolvimento: feiras, semanas temáticas, dias solidários.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Participação ativa da família</a:t>
            </a:r>
            <a:r>
              <a:rPr lang="pt-PT" dirty="0"/>
              <a:t>: reuniões dialógicas, envolvimento em projetos escolares, comunicação regular.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675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C424A7-9057-4ED0-9C46-EC6AAC2D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600" b="1">
                <a:solidFill>
                  <a:srgbClr val="FFFFFF"/>
                </a:solidFill>
              </a:rPr>
              <a:t>🧠 Reflexão Individual ou em Pequenos Grupos:</a:t>
            </a:r>
            <a:endParaRPr lang="pt-PT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2DB401B9-970E-3A4C-8665-3A96DCBC5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9135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285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EE1F31-3EA3-4463-3B96-BD05DA14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Estratégias adicionais para estimular o envolvimento dos alunos com a escola: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88048906-F6DD-9386-253D-72B5B3335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9900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77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7AD70E-6E3A-EAF8-EB4E-B017FBEC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Estratégias adicionais para estimular o envolvimento dos alunos com a escola:</a:t>
            </a: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D244FBDF-899B-05D9-F761-09C2347D4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0815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467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EABC6-2EAE-2FE1-8A22-A4F37AE4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🎥</a:t>
            </a:r>
            <a:r>
              <a:rPr lang="pt-PT" sz="3600" b="1" dirty="0"/>
              <a:t>Visionamento de excerto de vídeo </a:t>
            </a:r>
            <a:r>
              <a:rPr lang="pt-PT" sz="3600" b="1" i="1" dirty="0"/>
              <a:t>“La </a:t>
            </a:r>
            <a:r>
              <a:rPr lang="pt-PT" sz="3600" b="1" i="1" dirty="0" err="1"/>
              <a:t>Lengua</a:t>
            </a:r>
            <a:r>
              <a:rPr lang="pt-PT" sz="3600" b="1" i="1" dirty="0"/>
              <a:t> de las Mariposas” </a:t>
            </a:r>
            <a:r>
              <a:rPr lang="pt-PT" sz="3600" b="1" dirty="0"/>
              <a:t>e </a:t>
            </a:r>
            <a:r>
              <a:rPr lang="pt-PT" sz="3600" b="1" dirty="0" err="1"/>
              <a:t>debriefing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6AD85B-2988-1A6E-4708-B30DBCB1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>
              <a:hlinkClick r:id="rId2"/>
            </a:endParaRPr>
          </a:p>
          <a:p>
            <a:r>
              <a:rPr lang="es-ES" dirty="0">
                <a:hlinkClick r:id="rId2"/>
              </a:rPr>
              <a:t>La lengua de las mariposas- Escenas pedagógicas</a:t>
            </a:r>
            <a:endParaRPr lang="es-ES" dirty="0"/>
          </a:p>
          <a:p>
            <a:endParaRPr lang="es-ES" dirty="0"/>
          </a:p>
          <a:p>
            <a:pPr algn="just"/>
            <a:r>
              <a:rPr lang="pt-PT" sz="2400" dirty="0"/>
              <a:t>O filme </a:t>
            </a:r>
            <a:r>
              <a:rPr lang="pt-PT" sz="2400" i="1" dirty="0"/>
              <a:t>La </a:t>
            </a:r>
            <a:r>
              <a:rPr lang="pt-PT" sz="2400" i="1" dirty="0" err="1"/>
              <a:t>Lengua</a:t>
            </a:r>
            <a:r>
              <a:rPr lang="pt-PT" sz="2400" i="1" dirty="0"/>
              <a:t> de las Mariposas</a:t>
            </a:r>
            <a:r>
              <a:rPr lang="pt-PT" sz="2400" dirty="0"/>
              <a:t> (1999), realizado por José Luís </a:t>
            </a:r>
            <a:r>
              <a:rPr lang="pt-PT" sz="2400" dirty="0" err="1"/>
              <a:t>Cuerda</a:t>
            </a:r>
            <a:r>
              <a:rPr lang="pt-PT" sz="2400" dirty="0"/>
              <a:t>, é uma poderosa metáfora sobre a educação, a liberdade e os impactos da ideologia na relação entre professor e aluno. A história centra-se na relação entre um menino, Moncho, e o seu professor, Don Gregório, durante a Segunda República Espanhola.</a:t>
            </a:r>
          </a:p>
          <a:p>
            <a:pPr algn="just"/>
            <a:endParaRPr lang="pt-PT" sz="2400" dirty="0"/>
          </a:p>
          <a:p>
            <a:pPr algn="just"/>
            <a:r>
              <a:rPr lang="pt-PT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Filme completo - </a:t>
            </a:r>
            <a:r>
              <a:rPr lang="pt-PT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A língua das mariposas - Legendado (17-11-2016) – YouTube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779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5BC4D-8F19-F41E-11A0-DB17C85D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1CE0E5-4365-9F0A-D14C-E3B53B2A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8366"/>
          </a:xfrm>
        </p:spPr>
        <p:txBody>
          <a:bodyPr>
            <a:normAutofit lnSpcReduction="10000"/>
          </a:bodyPr>
          <a:lstStyle/>
          <a:p>
            <a:r>
              <a:rPr lang="pt-PT" b="1" dirty="0"/>
              <a:t>🎓 Eixo 1 – Pedagógico-didático</a:t>
            </a:r>
          </a:p>
          <a:p>
            <a:r>
              <a:rPr lang="pt-PT" b="1" dirty="0"/>
              <a:t>Como é que o professor Don </a:t>
            </a:r>
            <a:r>
              <a:rPr lang="pt-PT" b="1" dirty="0" err="1"/>
              <a:t>Gregorio</a:t>
            </a:r>
            <a:r>
              <a:rPr lang="pt-PT" b="1" dirty="0"/>
              <a:t> ensina e se relaciona com os alunos? O que podemos aprender com a sua forma de estar na sala de aula?</a:t>
            </a:r>
          </a:p>
          <a:p>
            <a:endParaRPr lang="pt-PT" dirty="0"/>
          </a:p>
          <a:p>
            <a:r>
              <a:rPr lang="pt-PT" b="1" dirty="0"/>
              <a:t>🧠 Eixo 2 – </a:t>
            </a:r>
            <a:r>
              <a:rPr lang="pt-PT" b="1" dirty="0" err="1"/>
              <a:t>Socioemocional</a:t>
            </a:r>
            <a:endParaRPr lang="pt-PT" b="1" dirty="0"/>
          </a:p>
          <a:p>
            <a:r>
              <a:rPr lang="pt-PT" b="1" dirty="0"/>
              <a:t>Que sentimentos e atitudes são visíveis na relação entre o professor e os alunos? De que forma ele ajuda no desenvolvimento emocional das crianças?</a:t>
            </a:r>
          </a:p>
          <a:p>
            <a:endParaRPr lang="pt-PT" dirty="0"/>
          </a:p>
          <a:p>
            <a:r>
              <a:rPr lang="pt-PT" b="1" dirty="0"/>
              <a:t>⚖️ Eixo 3 – Ético e Político</a:t>
            </a:r>
          </a:p>
          <a:p>
            <a:r>
              <a:rPr lang="pt-PT" b="1" dirty="0"/>
              <a:t>O que nos mostra o filme sobre o papel do professor numa sociedade marcada pelo medo ou pela repressão? O que podemos aplicar hoje?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4250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553B56-7AE3-65F5-CDD7-C67134A7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7633"/>
            <a:ext cx="10058400" cy="4335991"/>
          </a:xfrm>
        </p:spPr>
        <p:txBody>
          <a:bodyPr>
            <a:noAutofit/>
          </a:bodyPr>
          <a:lstStyle/>
          <a:p>
            <a:r>
              <a:rPr lang="pt-PT" sz="2400" dirty="0"/>
              <a:t>➡️ </a:t>
            </a:r>
            <a:r>
              <a:rPr lang="pt-PT" sz="2400" b="1" i="1" dirty="0"/>
              <a:t>Resposta 1: </a:t>
            </a:r>
            <a:r>
              <a:rPr lang="pt-PT" sz="2400" dirty="0"/>
              <a:t>O professor ensina com respeito e escuta. Valoriza a curiosidade e o pensamento dos alunos. Não usa o medo, mas sim o diálogo e a confiança. Mostra que o ensino deve ser uma construção conjunta, e não uma imposição.</a:t>
            </a:r>
          </a:p>
          <a:p>
            <a:r>
              <a:rPr lang="pt-PT" sz="2400" dirty="0"/>
              <a:t>➡️ </a:t>
            </a:r>
            <a:r>
              <a:rPr lang="pt-PT" sz="2400" b="1" i="1" dirty="0"/>
              <a:t>Resposta 2:</a:t>
            </a:r>
            <a:r>
              <a:rPr lang="pt-PT" sz="2400" b="1" dirty="0"/>
              <a:t> </a:t>
            </a:r>
            <a:r>
              <a:rPr lang="pt-PT" sz="2400" dirty="0"/>
              <a:t>Há confiança, empatia, carinho e respeito. O professor acolhe as emoções dos alunos, ajuda-os a lidar com o medo e cria um ambiente onde se sentem seguros para aprender e crescer. A educação emocional faz parte da sua prática.</a:t>
            </a:r>
          </a:p>
          <a:p>
            <a:r>
              <a:rPr lang="pt-PT" sz="2400" dirty="0"/>
              <a:t>➡️ </a:t>
            </a:r>
            <a:r>
              <a:rPr lang="pt-PT" sz="2400" b="1" i="1" dirty="0"/>
              <a:t>Resposta 3:</a:t>
            </a:r>
            <a:r>
              <a:rPr lang="pt-PT" sz="2400" b="1" dirty="0"/>
              <a:t> </a:t>
            </a:r>
            <a:r>
              <a:rPr lang="pt-PT" sz="2400" dirty="0"/>
              <a:t>O professor representa a coragem e a liberdade de pensar. Mesmo num contexto difícil, não abdica dos seus valores. O filme lembra-nos que educar é também formar cidadãos críticos e humanos — algo que continua a ser essencial hoje.</a:t>
            </a:r>
          </a:p>
        </p:txBody>
      </p:sp>
    </p:spTree>
    <p:extLst>
      <p:ext uri="{BB962C8B-B14F-4D97-AF65-F5344CB8AC3E}">
        <p14:creationId xmlns:p14="http://schemas.microsoft.com/office/powerpoint/2010/main" val="1406198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96031-8BE2-234E-4D49-215ECBFD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31493"/>
            <a:ext cx="10058400" cy="1840375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br>
              <a:rPr lang="pt-PT" b="1" dirty="0"/>
            </a:br>
            <a:br>
              <a:rPr lang="pt-PT" b="1" dirty="0"/>
            </a:br>
            <a:br>
              <a:rPr lang="pt-PT" b="1" dirty="0"/>
            </a:br>
            <a:br>
              <a:rPr lang="pt-PT" b="1" dirty="0"/>
            </a:br>
            <a:r>
              <a:rPr lang="pt-PT" sz="4000" b="1" dirty="0"/>
              <a:t>🎬 </a:t>
            </a:r>
            <a:r>
              <a:rPr lang="pt-PT" sz="4000" b="1" dirty="0" err="1"/>
              <a:t>Debriefing</a:t>
            </a:r>
            <a:r>
              <a:rPr lang="pt-PT" sz="4000" b="1" dirty="0"/>
              <a:t> – “</a:t>
            </a:r>
            <a:r>
              <a:rPr lang="pt-PT" sz="4000" b="1" i="1" dirty="0"/>
              <a:t>La </a:t>
            </a:r>
            <a:r>
              <a:rPr lang="pt-PT" sz="4000" b="1" i="1" dirty="0" err="1"/>
              <a:t>Lengua</a:t>
            </a:r>
            <a:r>
              <a:rPr lang="pt-PT" sz="4000" b="1" i="1" dirty="0"/>
              <a:t> de las Mariposas”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6CC3BE1-0F20-2B7E-6DA3-DAB4C7A9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67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b="1" dirty="0"/>
              <a:t>🌱 Aprendizagens principais: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 poder transformador da educação humanista</a:t>
            </a:r>
            <a:br>
              <a:rPr lang="pt-PT" dirty="0"/>
            </a:br>
            <a:r>
              <a:rPr lang="pt-PT" dirty="0"/>
              <a:t>Don Gregório ensina com empatia, curiosidade e respeito pela individualidade de cada aluno. Mostra-nos que ensinar não é impor, mas despertar.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A importância da liberdade e do pensamento crítico</a:t>
            </a:r>
            <a:br>
              <a:rPr lang="pt-PT" dirty="0"/>
            </a:br>
            <a:r>
              <a:rPr lang="pt-PT" dirty="0"/>
              <a:t>O professor promove a autonomia do pensamento e a descoberta do mundo — um contraponto à educação autoritária. Esta abordagem gera verdadeiro envolvimento por parte de Moncho.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A fragilidade das relações num contexto de medo e repressão</a:t>
            </a:r>
            <a:br>
              <a:rPr lang="pt-PT" dirty="0"/>
            </a:br>
            <a:r>
              <a:rPr lang="pt-PT" dirty="0"/>
              <a:t>O desfecho trágico mostra como o medo social e político pode destruir laços afetivos e educativos, levando até à traição de quem mais se admira.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 papel do professor como figura de referência emocional e ética</a:t>
            </a:r>
            <a:br>
              <a:rPr lang="pt-PT" dirty="0"/>
            </a:br>
            <a:r>
              <a:rPr lang="pt-PT" dirty="0"/>
              <a:t>Don Gregório representa um modelo inspirador de docente, cuja influência permanece, mesmo em circunstâncias de violência e injustiça. Coragem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169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D0606-BDF2-B496-1714-14865F80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605896"/>
            <a:ext cx="37607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Conteúdos da 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858518-30D9-9822-D494-58DB9B18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algn="just"/>
            <a:r>
              <a:rPr lang="pt-PT" sz="1600" dirty="0"/>
              <a:t>.</a:t>
            </a:r>
          </a:p>
          <a:p>
            <a:pPr algn="just"/>
            <a:r>
              <a:rPr lang="pt-PT" sz="1600" b="1" dirty="0"/>
              <a:t> 3. Competências socio emocionais na escola: definição do conceito.</a:t>
            </a:r>
          </a:p>
          <a:p>
            <a:pPr algn="just"/>
            <a:r>
              <a:rPr lang="pt-PT" sz="1600" dirty="0"/>
              <a:t> 3.1 Triangulação de benefícios: envolvimento dos alunos com a escola, competências sócio emocionais e bem-estar.</a:t>
            </a:r>
          </a:p>
          <a:p>
            <a:pPr algn="just"/>
            <a:r>
              <a:rPr lang="pt-PT" sz="1600" dirty="0"/>
              <a:t> 3.2. A sala de aula pró-social - comportamento do professor, as suas competências socio emocionais e efeito nos alunos.</a:t>
            </a:r>
          </a:p>
          <a:p>
            <a:pPr algn="just"/>
            <a:r>
              <a:rPr lang="pt-PT" sz="1600" dirty="0"/>
              <a:t> Intervenções multinível e benefícios identificados.</a:t>
            </a:r>
          </a:p>
          <a:p>
            <a:pPr algn="just"/>
            <a:r>
              <a:rPr lang="pt-PT" sz="1600" b="1" dirty="0"/>
              <a:t> 4.Programas de promoção de competências socio emocionais cientificamente atestados no contexto educativo:    exploração</a:t>
            </a:r>
          </a:p>
          <a:p>
            <a:pPr algn="just"/>
            <a:r>
              <a:rPr lang="pt-PT" sz="1600" dirty="0"/>
              <a:t> de modelos.</a:t>
            </a:r>
          </a:p>
          <a:p>
            <a:pPr algn="just"/>
            <a:r>
              <a:rPr lang="pt-PT" sz="1600" dirty="0"/>
              <a:t> </a:t>
            </a:r>
            <a:r>
              <a:rPr lang="pt-PT" sz="1600" b="1" dirty="0"/>
              <a:t>5. Programas de promoção de competências socio emocionais cientificamente atestados no contexto educativo:</a:t>
            </a:r>
          </a:p>
          <a:p>
            <a:pPr algn="just"/>
            <a:r>
              <a:rPr lang="pt-PT" sz="1600" dirty="0"/>
              <a:t> levantamento e seleção de estratégias de intervenção a nível da autorregulação emocional no contexto pedagógico.</a:t>
            </a:r>
          </a:p>
          <a:p>
            <a:pPr algn="just"/>
            <a:r>
              <a:rPr lang="pt-PT" sz="1600" dirty="0"/>
              <a:t> </a:t>
            </a:r>
            <a:r>
              <a:rPr lang="pt-PT" sz="1600" b="1" dirty="0"/>
              <a:t>6. Apresentação de estratégias incorporadas em diferentes programas de promoção de competências socio emocionais pelos formandos. Treino prático de alguns exemplos.</a:t>
            </a:r>
          </a:p>
        </p:txBody>
      </p:sp>
    </p:spTree>
    <p:extLst>
      <p:ext uri="{BB962C8B-B14F-4D97-AF65-F5344CB8AC3E}">
        <p14:creationId xmlns:p14="http://schemas.microsoft.com/office/powerpoint/2010/main" val="1484204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41D58-347F-486F-BA65-729DF6B9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53" y="973405"/>
            <a:ext cx="10058400" cy="1450757"/>
          </a:xfrm>
        </p:spPr>
        <p:txBody>
          <a:bodyPr>
            <a:noAutofit/>
          </a:bodyPr>
          <a:lstStyle/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pt-PT" sz="28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“Os alunos esquecem o que lhes ensinamos, mas nunca esquecem como os fizemos sentir.”</a:t>
            </a: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pt-PT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PT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Maya Angelou</a:t>
            </a:r>
            <a:br>
              <a:rPr kumimoji="0" lang="pt-PT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PT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</a:t>
            </a:r>
            <a:r>
              <a:rPr kumimoji="0" lang="pt-PT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</a:t>
            </a:r>
            <a:br>
              <a:rPr kumimoji="0" lang="pt-PT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pt-PT" sz="2800" dirty="0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75941449-A373-0347-EFFB-A4D6265A4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72676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816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6D8218-64FB-5268-0213-6A00B9BD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Competências </a:t>
            </a:r>
            <a:r>
              <a:rPr lang="pt-PT" sz="3600" b="1" dirty="0" err="1">
                <a:solidFill>
                  <a:srgbClr val="FFFFFF"/>
                </a:solidFill>
              </a:rPr>
              <a:t>socioemocionais</a:t>
            </a:r>
            <a:r>
              <a:rPr lang="pt-PT" sz="3600" b="1" dirty="0">
                <a:solidFill>
                  <a:srgbClr val="FFFFFF"/>
                </a:solidFill>
              </a:rPr>
              <a:t> na escola: definição do conceito</a:t>
            </a: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291995-A649-C864-7AD9-0A5E6A2F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809518" cy="5646208"/>
          </a:xfrm>
        </p:spPr>
        <p:txBody>
          <a:bodyPr anchor="ctr">
            <a:normAutofit/>
          </a:bodyPr>
          <a:lstStyle/>
          <a:p>
            <a:pPr algn="just"/>
            <a:r>
              <a:rPr lang="pt-PT" sz="2400" b="1" dirty="0"/>
              <a:t>"Competências </a:t>
            </a:r>
            <a:r>
              <a:rPr lang="pt-PT" sz="2400" b="1" dirty="0" err="1"/>
              <a:t>socioemocionais</a:t>
            </a:r>
            <a:r>
              <a:rPr lang="pt-PT" sz="2400" b="1" dirty="0"/>
              <a:t> são a capacidade de os indivíduos reconhecerem e gerirem as suas emoções, estabelecerem e alcançarem objetivos positivos, sentirem e mostrarem empatia pelos outros, estabelecerem e manterem relações positivas e tomarem decisões responsáveis.“ </a:t>
            </a:r>
          </a:p>
          <a:p>
            <a:r>
              <a:rPr lang="pt-PT" dirty="0"/>
              <a:t>— </a:t>
            </a:r>
            <a:r>
              <a:rPr lang="pt-PT" i="1" dirty="0"/>
              <a:t>CASEL, 2012</a:t>
            </a:r>
          </a:p>
          <a:p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429476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14" name="Marcador de Posição de Conteúdo 2">
            <a:extLst>
              <a:ext uri="{FF2B5EF4-FFF2-40B4-BE49-F238E27FC236}">
                <a16:creationId xmlns:a16="http://schemas.microsoft.com/office/drawing/2014/main" id="{84F9C0BE-D51D-97F6-78AF-50C157F3C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2025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86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BBFA5-75B2-D930-1FF1-C054B563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8897"/>
            <a:ext cx="10058400" cy="1598464"/>
          </a:xfrm>
        </p:spPr>
        <p:txBody>
          <a:bodyPr>
            <a:normAutofit/>
          </a:bodyPr>
          <a:lstStyle/>
          <a:p>
            <a:r>
              <a:rPr lang="pt-PT" sz="2800" b="1" i="1"/>
              <a:t>"Não somos máquinas pensantes que sentem, somos máquinas sentimentais que pensam."</a:t>
            </a:r>
            <a:br>
              <a:rPr lang="pt-PT" sz="2800"/>
            </a:br>
            <a:r>
              <a:rPr lang="pt-PT" sz="2000"/>
              <a:t>— António Damásio, no livro "O Erro de Descartes" (1994)</a:t>
            </a:r>
            <a:br>
              <a:rPr lang="pt-PT" sz="2800"/>
            </a:br>
            <a:endParaRPr lang="pt-PT" sz="2800" dirty="0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0AC4DDEC-2F43-9E8E-FC40-1F2DA34CD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7259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065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890A3-B690-7D77-774B-69218A88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pt-PT" sz="1900" b="1" dirty="0"/>
            </a:br>
            <a:br>
              <a:rPr lang="pt-PT" sz="1900" b="1" dirty="0"/>
            </a:br>
            <a:br>
              <a:rPr lang="pt-PT" sz="3200" b="1" dirty="0">
                <a:latin typeface="+mn-lt"/>
              </a:rPr>
            </a:br>
            <a:r>
              <a:rPr lang="pt-PT" sz="3200" b="1" dirty="0">
                <a:latin typeface="+mn-lt"/>
              </a:rPr>
              <a:t>Trabalhar as competências </a:t>
            </a:r>
            <a:r>
              <a:rPr lang="pt-PT" sz="3200" b="1" dirty="0" err="1">
                <a:latin typeface="+mn-lt"/>
              </a:rPr>
              <a:t>socioemocionais</a:t>
            </a:r>
            <a:r>
              <a:rPr lang="pt-PT" sz="3200" b="1" dirty="0">
                <a:latin typeface="+mn-lt"/>
              </a:rPr>
              <a:t> na escola, porquê?</a:t>
            </a:r>
            <a:br>
              <a:rPr lang="pt-PT" sz="3200" b="1" dirty="0">
                <a:latin typeface="+mn-lt"/>
              </a:rPr>
            </a:br>
            <a:endParaRPr lang="pt-PT" sz="3200" dirty="0">
              <a:latin typeface="+mn-lt"/>
            </a:endParaRPr>
          </a:p>
        </p:txBody>
      </p:sp>
      <p:pic>
        <p:nvPicPr>
          <p:cNvPr id="2052" name="Picture 4" descr="Left brain vs Right brain | Right Brain Dominance - Optimizory ...">
            <a:extLst>
              <a:ext uri="{FF2B5EF4-FFF2-40B4-BE49-F238E27FC236}">
                <a16:creationId xmlns:a16="http://schemas.microsoft.com/office/drawing/2014/main" id="{5CE138D9-A57B-584A-F9F4-87E7F404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113" b="-3"/>
          <a:stretch/>
        </p:blipFill>
        <p:spPr bwMode="auto">
          <a:xfrm>
            <a:off x="1076432" y="2043283"/>
            <a:ext cx="3094997" cy="32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F2E916-72FF-E8B8-9F05-0BE2B48C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 investigação mostra que </a:t>
            </a:r>
            <a:r>
              <a:rPr lang="pt-PT" b="1" dirty="0"/>
              <a:t>alunos com competências </a:t>
            </a:r>
            <a:r>
              <a:rPr lang="pt-PT" b="1" dirty="0" err="1"/>
              <a:t>socioemocionais</a:t>
            </a:r>
            <a:r>
              <a:rPr lang="pt-PT" b="1" dirty="0"/>
              <a:t> bem desenvolvidas</a:t>
            </a:r>
            <a:r>
              <a:rPr lang="pt-PT" dirty="0"/>
              <a:t> têm maior sucesso académico, menos comportamentos disruptivos e melhor saúde mental (</a:t>
            </a:r>
            <a:r>
              <a:rPr lang="pt-PT" dirty="0" err="1"/>
              <a:t>Durlak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 escola é um </a:t>
            </a:r>
            <a:r>
              <a:rPr lang="pt-PT" b="1" dirty="0"/>
              <a:t>contexto relacional</a:t>
            </a:r>
            <a:r>
              <a:rPr lang="pt-PT" dirty="0"/>
              <a:t>, onde o ensino de conteúdos não pode ser dissociado das emoções e das relações humanas.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As </a:t>
            </a:r>
            <a:r>
              <a:rPr lang="pt-PT" b="1" dirty="0"/>
              <a:t>emoções influenciam a aprendizagem, a memória, a atenção e a motivação</a:t>
            </a:r>
            <a:r>
              <a:rPr lang="pt-PT" dirty="0"/>
              <a:t> (</a:t>
            </a:r>
            <a:r>
              <a:rPr lang="pt-PT" dirty="0" err="1"/>
              <a:t>Immordino</a:t>
            </a:r>
            <a:r>
              <a:rPr lang="pt-PT" dirty="0"/>
              <a:t>-Yang, 2015).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6223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91A5E7-CA32-E0F3-3B0B-EF84AA5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SEL/ASE – O que é?</a:t>
            </a:r>
            <a:br>
              <a:rPr lang="pt-PT" sz="3600" b="1" dirty="0">
                <a:solidFill>
                  <a:srgbClr val="FFFFFF"/>
                </a:solidFill>
              </a:rPr>
            </a:b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47745FCA-916E-AC0A-571B-5513FC8B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PT" sz="1900" b="1"/>
              <a:t>SEL (Social </a:t>
            </a:r>
            <a:r>
              <a:rPr lang="pt-PT" sz="1900" b="1" err="1"/>
              <a:t>and</a:t>
            </a:r>
            <a:r>
              <a:rPr lang="pt-PT" sz="1900" b="1"/>
              <a:t> </a:t>
            </a:r>
            <a:r>
              <a:rPr lang="pt-PT" sz="1900" b="1" err="1"/>
              <a:t>Emotional</a:t>
            </a:r>
            <a:r>
              <a:rPr lang="pt-PT" sz="1900" b="1"/>
              <a:t> </a:t>
            </a:r>
            <a:r>
              <a:rPr lang="pt-PT" sz="1900" b="1" err="1"/>
              <a:t>Learning</a:t>
            </a:r>
            <a:r>
              <a:rPr lang="pt-PT" sz="1900" b="1"/>
              <a:t>)</a:t>
            </a:r>
            <a:r>
              <a:rPr lang="pt-PT" sz="1900"/>
              <a:t>  ou </a:t>
            </a:r>
            <a:r>
              <a:rPr lang="pt-PT" sz="1900" b="1"/>
              <a:t>Aprendizagem Social e Emocional (ASE)</a:t>
            </a:r>
            <a:r>
              <a:rPr lang="pt-PT" sz="1900"/>
              <a:t>, é o processo pelo qual crianças e adultos adquirem e aplicam conhecimentos, atitudes e competências para: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Gerir emoções de forma eficaz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Estabelecer e manter relações positivas e saudáveis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Tomar decisões responsáveis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Demonstrar empatia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Estabelecer e atingir objetivos pessoais e coletivos positivos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1900"/>
          </a:p>
          <a:p>
            <a:pPr>
              <a:buNone/>
            </a:pPr>
            <a:r>
              <a:rPr lang="pt-PT" sz="1900"/>
              <a:t>🧠 Base científica: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Desenvolvido com base nas neurociências, na psicologia do desenvolvimento e na educação.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/>
              <a:t>Promovido por instituições como a </a:t>
            </a:r>
            <a:r>
              <a:rPr lang="pt-PT" sz="1900" b="1"/>
              <a:t>CASEL (</a:t>
            </a:r>
            <a:r>
              <a:rPr lang="pt-PT" sz="1900" b="1" err="1"/>
              <a:t>Collaborative</a:t>
            </a:r>
            <a:r>
              <a:rPr lang="pt-PT" sz="1900" b="1"/>
              <a:t> for </a:t>
            </a:r>
            <a:r>
              <a:rPr lang="pt-PT" sz="1900" b="1" err="1"/>
              <a:t>Academic</a:t>
            </a:r>
            <a:r>
              <a:rPr lang="pt-PT" sz="1900" b="1"/>
              <a:t>, Social </a:t>
            </a:r>
            <a:r>
              <a:rPr lang="pt-PT" sz="1900" b="1" err="1"/>
              <a:t>and</a:t>
            </a:r>
            <a:r>
              <a:rPr lang="pt-PT" sz="1900" b="1"/>
              <a:t> </a:t>
            </a:r>
            <a:r>
              <a:rPr lang="pt-PT" sz="1900" b="1" err="1"/>
              <a:t>Emotional</a:t>
            </a:r>
            <a:r>
              <a:rPr lang="pt-PT" sz="1900" b="1"/>
              <a:t> </a:t>
            </a:r>
            <a:r>
              <a:rPr lang="pt-PT" sz="1900" b="1" err="1"/>
              <a:t>Learning</a:t>
            </a:r>
            <a:r>
              <a:rPr lang="pt-PT" sz="1900" b="1"/>
              <a:t>)</a:t>
            </a:r>
            <a:r>
              <a:rPr lang="pt-PT" sz="1900"/>
              <a:t>.</a:t>
            </a:r>
          </a:p>
          <a:p>
            <a:pPr marL="0" indent="0">
              <a:buNone/>
            </a:pPr>
            <a:endParaRPr lang="pt-PT" sz="1900"/>
          </a:p>
          <a:p>
            <a:endParaRPr lang="pt-PT" sz="1900"/>
          </a:p>
        </p:txBody>
      </p:sp>
    </p:spTree>
    <p:extLst>
      <p:ext uri="{BB962C8B-B14F-4D97-AF65-F5344CB8AC3E}">
        <p14:creationId xmlns:p14="http://schemas.microsoft.com/office/powerpoint/2010/main" val="328583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C799F7-8039-5BA6-BDD8-EF51DA49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17" r="5903" b="4"/>
          <a:stretch/>
        </p:blipFill>
        <p:spPr>
          <a:xfrm>
            <a:off x="1" y="183911"/>
            <a:ext cx="5246578" cy="5615735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1EBF0E-C106-0CF5-C962-6AD7A8FF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834" y="1776286"/>
            <a:ext cx="6515947" cy="4023360"/>
          </a:xfrm>
        </p:spPr>
        <p:txBody>
          <a:bodyPr>
            <a:normAutofit/>
          </a:bodyPr>
          <a:lstStyle/>
          <a:p>
            <a:r>
              <a:rPr lang="pt-PT" dirty="0"/>
              <a:t>A referência ao Modelo SEL reporta-se, na generalidade, à tipologia de programas que promovem o desenvolvimento integrado e interrelacionado de competências cognitivas, emocionais e sociais, agrupadas numa estrutura de cinco grandes domínios, designados como: </a:t>
            </a:r>
          </a:p>
          <a:p>
            <a:r>
              <a:rPr lang="pt-PT" dirty="0"/>
              <a:t>• Autoconhecimento; </a:t>
            </a:r>
          </a:p>
          <a:p>
            <a:r>
              <a:rPr lang="pt-PT" dirty="0"/>
              <a:t>• Autogestão; </a:t>
            </a:r>
          </a:p>
          <a:p>
            <a:r>
              <a:rPr lang="pt-PT" dirty="0"/>
              <a:t>• Consciência social; </a:t>
            </a:r>
          </a:p>
          <a:p>
            <a:r>
              <a:rPr lang="pt-PT" dirty="0"/>
              <a:t>• Relação interpessoal; </a:t>
            </a:r>
          </a:p>
          <a:p>
            <a:r>
              <a:rPr lang="pt-PT" dirty="0"/>
              <a:t>• Tomada de decisão responsável. </a:t>
            </a:r>
          </a:p>
        </p:txBody>
      </p:sp>
    </p:spTree>
    <p:extLst>
      <p:ext uri="{BB962C8B-B14F-4D97-AF65-F5344CB8AC3E}">
        <p14:creationId xmlns:p14="http://schemas.microsoft.com/office/powerpoint/2010/main" val="3974604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E7CF-124B-4050-7934-1AD7E76E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ABDBD50-0CA8-19B9-D772-8BAF7F6F5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62" y="733425"/>
            <a:ext cx="10912148" cy="49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24B28-7F34-85F1-D8F1-52B1C797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D985EAF-7082-B1C5-30C0-3372EB31F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" y="826020"/>
            <a:ext cx="11725275" cy="42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4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F1BAC9FB-C5E0-F7AE-C871-EF21BCE72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84" y="638175"/>
            <a:ext cx="11760432" cy="5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2C850A-7592-D216-2C67-9D51A6EF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FFFF"/>
                </a:solidFill>
              </a:rPr>
              <a:t>Regime de Avaliação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3F71B3-C5DB-7BD8-61F4-230B6CCB4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pt-PT" sz="1700" dirty="0"/>
              <a:t>A todos os formandos das ações de formação contínua será atribuída uma classificação quantitativa na escala de 1 (um) a 10 (dez) valores, arredondada às décimas; </a:t>
            </a:r>
          </a:p>
          <a:p>
            <a:r>
              <a:rPr lang="pt-PT" sz="1700" dirty="0"/>
              <a:t>O referencial da escala de avaliação é o previsto no nº 2, do artigo 46º do ECD, aprovado pelo Decreto Lei nº 41/2012, de 21 de fevereiro: </a:t>
            </a:r>
          </a:p>
          <a:p>
            <a:pPr marL="0" indent="0">
              <a:buNone/>
            </a:pPr>
            <a:r>
              <a:rPr lang="pt-PT" sz="1700" dirty="0"/>
              <a:t>De 9,0 a 10,0 valores — Excelente </a:t>
            </a:r>
          </a:p>
          <a:p>
            <a:pPr marL="0" indent="0">
              <a:buNone/>
            </a:pPr>
            <a:r>
              <a:rPr lang="pt-PT" sz="1700" dirty="0"/>
              <a:t>De 8,0 a 8,9 valores — Muito Bom </a:t>
            </a:r>
          </a:p>
          <a:p>
            <a:pPr marL="0" indent="0">
              <a:buNone/>
            </a:pPr>
            <a:r>
              <a:rPr lang="pt-PT" sz="1700" dirty="0"/>
              <a:t>De 6,5 a 7,9 valores — Bom De 5,0 a 6,4 valores — Regular </a:t>
            </a:r>
          </a:p>
          <a:p>
            <a:pPr marL="0" indent="0">
              <a:buNone/>
            </a:pPr>
            <a:r>
              <a:rPr lang="pt-PT" sz="1700" dirty="0"/>
              <a:t>De 1,0 a 4,9 valores — Insuficiente </a:t>
            </a:r>
          </a:p>
          <a:p>
            <a:r>
              <a:rPr lang="pt-PT" sz="1700" dirty="0"/>
              <a:t>Sendo atribuída com base nos indicadores abaixo apresentados e respetiva ponderação: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700" dirty="0"/>
              <a:t>Participação individual/Grupo 20% 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700" dirty="0"/>
              <a:t>Realização das tarefas nas sessões/ Qualidade e adequação dos trabalhos desenvolvidos - 40%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700" dirty="0"/>
              <a:t>Trabalho de avaliação individual. - 40%</a:t>
            </a:r>
          </a:p>
        </p:txBody>
      </p:sp>
    </p:spTree>
    <p:extLst>
      <p:ext uri="{BB962C8B-B14F-4D97-AF65-F5344CB8AC3E}">
        <p14:creationId xmlns:p14="http://schemas.microsoft.com/office/powerpoint/2010/main" val="364896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1EB92-C431-45C5-06D7-11282436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C9BF475C-F291-360F-3FA9-A104A412E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14" y="704469"/>
            <a:ext cx="11786811" cy="45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1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B460B-3A28-6934-C9A0-46226DDE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98600048-C3FC-6D0B-8E7D-4D0AE12CB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55" y="912355"/>
            <a:ext cx="11551489" cy="42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5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texto, captura de ecrã, círculo, design gráfico&#10;&#10;Os conteúdos gerados por IA poderão estar incorretos.">
            <a:extLst>
              <a:ext uri="{FF2B5EF4-FFF2-40B4-BE49-F238E27FC236}">
                <a16:creationId xmlns:a16="http://schemas.microsoft.com/office/drawing/2014/main" id="{5084DCF6-3CBB-B26C-42D8-2557D192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" y="34350"/>
            <a:ext cx="6087544" cy="5920137"/>
          </a:xfrm>
          <a:prstGeom prst="rect">
            <a:avLst/>
          </a:prstGeom>
        </p:spPr>
      </p:pic>
      <p:cxnSp>
        <p:nvCxnSpPr>
          <p:cNvPr id="59" name="Straight Connector 5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01C3B6-EACA-989B-97EA-B9263D21DA3E}"/>
              </a:ext>
            </a:extLst>
          </p:cNvPr>
          <p:cNvSpPr txBox="1"/>
          <p:nvPr/>
        </p:nvSpPr>
        <p:spPr>
          <a:xfrm>
            <a:off x="7554939" y="457200"/>
            <a:ext cx="3994804" cy="5411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  A CURTO PRAZO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Melhorias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competências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socioemocionais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dos/as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/as;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Melhoria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atitude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sobre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próprio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outros e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escola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comportamentais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Menos stress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emocional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Mais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sucesso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escolar.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 A LONGO PRAZO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Melhores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académicos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Acesso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um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nível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superior;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Melhor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saúde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mental;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comportamentos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disruptivos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Maior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compromisso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cívico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417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texto, captura de ecrã, Tipo de letra, Página web&#10;&#10;Os conteúdos gerados por IA poderão estar incorretos.">
            <a:extLst>
              <a:ext uri="{FF2B5EF4-FFF2-40B4-BE49-F238E27FC236}">
                <a16:creationId xmlns:a16="http://schemas.microsoft.com/office/drawing/2014/main" id="{2B40AE9D-1C52-92BD-5CC2-B30967A4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050959"/>
            <a:ext cx="7604320" cy="4638635"/>
          </a:xfrm>
          <a:prstGeom prst="rect">
            <a:avLst/>
          </a:prstGeom>
        </p:spPr>
      </p:pic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DF194C5-514B-BF80-ED5C-4AB52122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068412"/>
          </a:xfrm>
        </p:spPr>
        <p:txBody>
          <a:bodyPr>
            <a:normAutofit/>
          </a:bodyPr>
          <a:lstStyle/>
          <a:p>
            <a:r>
              <a:rPr lang="pt-PT" sz="1600" dirty="0"/>
              <a:t> A abordagem do Modelo SEL reforça a importância da transversalidade de </a:t>
            </a:r>
            <a:r>
              <a:rPr lang="pt-PT" sz="1600" b="1" u="sng" dirty="0"/>
              <a:t>10 subtemas</a:t>
            </a:r>
            <a:r>
              <a:rPr lang="pt-PT" sz="1600" dirty="0"/>
              <a:t> pelos </a:t>
            </a:r>
            <a:r>
              <a:rPr lang="pt-PT" sz="1600" b="1" u="sng" dirty="0"/>
              <a:t>cinco domínios SEL</a:t>
            </a:r>
            <a:r>
              <a:rPr lang="pt-PT" sz="1600" dirty="0"/>
              <a:t>, </a:t>
            </a:r>
          </a:p>
          <a:p>
            <a:r>
              <a:rPr lang="pt-PT" sz="1600" b="1" dirty="0"/>
              <a:t>Subtemas: </a:t>
            </a:r>
            <a:r>
              <a:rPr lang="pt-PT" sz="1600" dirty="0"/>
              <a:t>correspondem a áreas do </a:t>
            </a:r>
            <a:r>
              <a:rPr lang="pt-PT" sz="1600" b="1" u="sng" dirty="0"/>
              <a:t>desenvolvimento</a:t>
            </a:r>
            <a:r>
              <a:rPr lang="pt-PT" sz="1600" b="1" dirty="0"/>
              <a:t> </a:t>
            </a:r>
            <a:r>
              <a:rPr lang="pt-PT" sz="1600" dirty="0"/>
              <a:t>e da </a:t>
            </a:r>
            <a:r>
              <a:rPr lang="pt-PT" sz="1600" b="1" u="sng" dirty="0"/>
              <a:t>relação</a:t>
            </a:r>
            <a:r>
              <a:rPr lang="pt-PT" sz="1600" dirty="0"/>
              <a:t> desde o início do ciclo de vida na construção de cada indivíduo e do seu tecido social. </a:t>
            </a:r>
          </a:p>
          <a:p>
            <a:r>
              <a:rPr lang="pt-PT" sz="1600" dirty="0"/>
              <a:t>Privilegia-se a abordagem destes subtemas, integrando-os nos domínios que o Modelo SEL pressupõe. 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3744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AE6B2A-5A8B-4E2D-701B-C204B9F35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 A investigação e a evidência científica atual, plasmada numa meta-análise de 213 estudos SEL,  revelam que o Modelo SEL tem um impacto positivo no ambiente escolar e promove uma série de benefícios académicos, sociais e emocionais para os/as alunos/as: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• </a:t>
            </a:r>
            <a:r>
              <a:rPr lang="pt-PT" b="1" dirty="0"/>
              <a:t>Melhor desempenho académico</a:t>
            </a:r>
            <a:r>
              <a:rPr lang="pt-PT" dirty="0"/>
              <a:t>: em média 11 pontos percentuais mais elevados do que os/as estudantes que não frequentam programas SEL; </a:t>
            </a:r>
          </a:p>
          <a:p>
            <a:pPr algn="just"/>
            <a:r>
              <a:rPr lang="pt-PT" dirty="0"/>
              <a:t>• </a:t>
            </a:r>
            <a:r>
              <a:rPr lang="pt-PT" b="1" dirty="0"/>
              <a:t>Melhores atitudes e comportamentos</a:t>
            </a:r>
            <a:r>
              <a:rPr lang="pt-PT" dirty="0"/>
              <a:t>: maior motivação para aprender, grande compromisso com a escola, mais tempo dedicado ao trabalho escolar e melhor comportamento </a:t>
            </a:r>
          </a:p>
          <a:p>
            <a:pPr algn="just"/>
            <a:r>
              <a:rPr lang="pt-PT" dirty="0"/>
              <a:t>em sala de aula; </a:t>
            </a:r>
          </a:p>
          <a:p>
            <a:pPr algn="just"/>
            <a:r>
              <a:rPr lang="pt-PT" dirty="0"/>
              <a:t>• </a:t>
            </a:r>
            <a:r>
              <a:rPr lang="pt-PT" b="1" dirty="0"/>
              <a:t>Menos comportamentos disruptivos</a:t>
            </a:r>
            <a:r>
              <a:rPr lang="pt-PT" dirty="0"/>
              <a:t>: menos atos de agressão, de delinquência e de processos disciplinares na sala de aula; </a:t>
            </a:r>
          </a:p>
          <a:p>
            <a:pPr algn="just"/>
            <a:r>
              <a:rPr lang="pt-PT" dirty="0"/>
              <a:t>• </a:t>
            </a:r>
            <a:r>
              <a:rPr lang="pt-PT" b="1" dirty="0"/>
              <a:t>Redução do stress emocional</a:t>
            </a:r>
            <a:r>
              <a:rPr lang="pt-PT" dirty="0"/>
              <a:t>: menos relatos de depressão, ansiedade, tensão e isolamento social.</a:t>
            </a:r>
          </a:p>
        </p:txBody>
      </p:sp>
    </p:spTree>
    <p:extLst>
      <p:ext uri="{BB962C8B-B14F-4D97-AF65-F5344CB8AC3E}">
        <p14:creationId xmlns:p14="http://schemas.microsoft.com/office/powerpoint/2010/main" val="381919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2">
            <a:extLst>
              <a:ext uri="{FF2B5EF4-FFF2-40B4-BE49-F238E27FC236}">
                <a16:creationId xmlns:a16="http://schemas.microsoft.com/office/drawing/2014/main" id="{93899D41-0478-F480-7DE9-97DD22F03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10248"/>
              </p:ext>
            </p:extLst>
          </p:nvPr>
        </p:nvGraphicFramePr>
        <p:xfrm>
          <a:off x="833377" y="497711"/>
          <a:ext cx="10321986" cy="568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312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049264-9500-4A9C-9AF0-4C2919F6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300" b="1" dirty="0">
                <a:solidFill>
                  <a:srgbClr val="FFFFFF"/>
                </a:solidFill>
              </a:rPr>
              <a:t>Competências </a:t>
            </a:r>
            <a:r>
              <a:rPr lang="pt-PT" sz="3300" b="1" dirty="0" err="1">
                <a:solidFill>
                  <a:srgbClr val="FFFFFF"/>
                </a:solidFill>
              </a:rPr>
              <a:t>Socioemocionais</a:t>
            </a:r>
            <a:r>
              <a:rPr lang="pt-PT" sz="3300" b="1" dirty="0">
                <a:solidFill>
                  <a:srgbClr val="FFFFFF"/>
                </a:solidFill>
              </a:rPr>
              <a:t> na Prática Escolar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A38481B9-E61E-3A9D-9159-F4F848B3B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51964"/>
              </p:ext>
            </p:extLst>
          </p:nvPr>
        </p:nvGraphicFramePr>
        <p:xfrm>
          <a:off x="4421529" y="358815"/>
          <a:ext cx="7022922" cy="6227181"/>
        </p:xfrm>
        <a:graphic>
          <a:graphicData uri="http://schemas.openxmlformats.org/drawingml/2006/table">
            <a:tbl>
              <a:tblPr/>
              <a:tblGrid>
                <a:gridCol w="2067029">
                  <a:extLst>
                    <a:ext uri="{9D8B030D-6E8A-4147-A177-3AD203B41FA5}">
                      <a16:colId xmlns:a16="http://schemas.microsoft.com/office/drawing/2014/main" val="3920122143"/>
                    </a:ext>
                  </a:extLst>
                </a:gridCol>
                <a:gridCol w="2474106">
                  <a:extLst>
                    <a:ext uri="{9D8B030D-6E8A-4147-A177-3AD203B41FA5}">
                      <a16:colId xmlns:a16="http://schemas.microsoft.com/office/drawing/2014/main" val="687789673"/>
                    </a:ext>
                  </a:extLst>
                </a:gridCol>
                <a:gridCol w="2481787">
                  <a:extLst>
                    <a:ext uri="{9D8B030D-6E8A-4147-A177-3AD203B41FA5}">
                      <a16:colId xmlns:a16="http://schemas.microsoft.com/office/drawing/2014/main" val="4176748405"/>
                    </a:ext>
                  </a:extLst>
                </a:gridCol>
              </a:tblGrid>
              <a:tr h="589291">
                <a:tc>
                  <a:txBody>
                    <a:bodyPr/>
                    <a:lstStyle/>
                    <a:p>
                      <a:r>
                        <a:rPr lang="pt-PT" sz="1500" b="1"/>
                        <a:t>Domínio CSE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 b="1"/>
                        <a:t>O que é?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 b="1"/>
                        <a:t>Exemplo de Atividade Escolar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97940"/>
                  </a:ext>
                </a:extLst>
              </a:tr>
              <a:tr h="1323318">
                <a:tc>
                  <a:txBody>
                    <a:bodyPr/>
                    <a:lstStyle/>
                    <a:p>
                      <a:r>
                        <a:rPr lang="pt-PT" sz="1500" b="1"/>
                        <a:t>Autoconsciência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 dirty="0"/>
                        <a:t>Reconhecer emoções, valores e capacidades pessoais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- Diário emocional (escrever como se sentiram no dia) - Roda das emoções na receção matinal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607095"/>
                  </a:ext>
                </a:extLst>
              </a:tr>
              <a:tr h="1078643">
                <a:tc>
                  <a:txBody>
                    <a:bodyPr/>
                    <a:lstStyle/>
                    <a:p>
                      <a:r>
                        <a:rPr lang="pt-PT" sz="1500" b="1"/>
                        <a:t>Autogestão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Gerir emoções, controlar impulsos, estabelecer metas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- Técnicas de respiração antes de testes - "Semáforo da calma" para gerir conflitos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067103"/>
                  </a:ext>
                </a:extLst>
              </a:tr>
              <a:tr h="1078643">
                <a:tc>
                  <a:txBody>
                    <a:bodyPr/>
                    <a:lstStyle/>
                    <a:p>
                      <a:r>
                        <a:rPr lang="pt-PT" sz="1500" b="1"/>
                        <a:t>Consciência Social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Compreender os outros, mostrar empatia e respeito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- Jogo de papéis (role play) de situações sociais - Discussão de histórias com dilemas morais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131379"/>
                  </a:ext>
                </a:extLst>
              </a:tr>
              <a:tr h="1078643">
                <a:tc>
                  <a:txBody>
                    <a:bodyPr/>
                    <a:lstStyle/>
                    <a:p>
                      <a:r>
                        <a:rPr lang="pt-PT" sz="1500" b="1"/>
                        <a:t>Relacionamento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Estabelecer relações positivas e comunicar de forma saudável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- Dinâmicas de cooperação em grupo - Jogos de escuta ativa e feedback positivo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21704"/>
                  </a:ext>
                </a:extLst>
              </a:tr>
              <a:tr h="1078643">
                <a:tc>
                  <a:txBody>
                    <a:bodyPr/>
                    <a:lstStyle/>
                    <a:p>
                      <a:r>
                        <a:rPr lang="pt-PT" sz="1500" b="1"/>
                        <a:t>Tomada de decisão responsável</a:t>
                      </a:r>
                      <a:endParaRPr lang="pt-PT" sz="1500"/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/>
                        <a:t>Escolher de forma ética e responsável, avaliando consequências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500" dirty="0"/>
                        <a:t>- Debates sobre temas controversos - Análise de dilemas: “E se fosses tu…?”</a:t>
                      </a:r>
                    </a:p>
                  </a:txBody>
                  <a:tcPr marL="57375" marR="57375" marT="28687" marB="286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81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424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87AFE-759D-3F22-3C40-6016D92C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A62D28-B2E2-7A39-A188-D201619F5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5A9DC-C845-7E55-5B54-53F3534C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C7980-61BA-906B-9D1A-D567F0B9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rgbClr val="FFFFFF"/>
                </a:solidFill>
              </a:rPr>
              <a:t>Exemplo de Mapeamento de Oportunidades por Disciplina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AF888-AD3D-3ACF-D2C0-51534194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96BA3969-C7F3-3592-CBA4-A4DF3603B2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769667"/>
          <a:ext cx="6797677" cy="53901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3599708394"/>
                    </a:ext>
                  </a:extLst>
                </a:gridCol>
                <a:gridCol w="1633581">
                  <a:extLst>
                    <a:ext uri="{9D8B030D-6E8A-4147-A177-3AD203B41FA5}">
                      <a16:colId xmlns:a16="http://schemas.microsoft.com/office/drawing/2014/main" val="3730255267"/>
                    </a:ext>
                  </a:extLst>
                </a:gridCol>
                <a:gridCol w="1709953">
                  <a:extLst>
                    <a:ext uri="{9D8B030D-6E8A-4147-A177-3AD203B41FA5}">
                      <a16:colId xmlns:a16="http://schemas.microsoft.com/office/drawing/2014/main" val="868366586"/>
                    </a:ext>
                  </a:extLst>
                </a:gridCol>
                <a:gridCol w="1802127">
                  <a:extLst>
                    <a:ext uri="{9D8B030D-6E8A-4147-A177-3AD203B41FA5}">
                      <a16:colId xmlns:a16="http://schemas.microsoft.com/office/drawing/2014/main" val="3551550353"/>
                    </a:ext>
                  </a:extLst>
                </a:gridCol>
              </a:tblGrid>
              <a:tr h="662387">
                <a:tc>
                  <a:txBody>
                    <a:bodyPr/>
                    <a:lstStyle/>
                    <a:p>
                      <a:r>
                        <a:rPr lang="pt-PT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Disciplina</a:t>
                      </a:r>
                      <a:endParaRPr lang="pt-PT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Conteúdo Escolar</a:t>
                      </a:r>
                      <a:endParaRPr lang="pt-PT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Oportunidade de SEL</a:t>
                      </a:r>
                      <a:endParaRPr lang="pt-PT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Domínio/Competência Desenvolvida</a:t>
                      </a:r>
                      <a:endParaRPr lang="pt-PT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21254"/>
                  </a:ext>
                </a:extLst>
              </a:tr>
              <a:tr h="864642"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Leitura de conto popular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Trabalhar empatia com o personagem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Empatia / Autoconhecimento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79211"/>
                  </a:ext>
                </a:extLst>
              </a:tr>
              <a:tr h="1066897"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Trabalho em dupla com jogos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Aprender a lidar com frustração e celebrar conquistas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Autorregulação / Colaboração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81751"/>
                  </a:ext>
                </a:extLst>
              </a:tr>
              <a:tr h="864642"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Ciências</a:t>
                      </a: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Corpo humano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Falar sobre emoções e reações do corpo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Consciência emocional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23746"/>
                  </a:ext>
                </a:extLst>
              </a:tr>
              <a:tr h="864642"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Artes</a:t>
                      </a: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Produção de máscaras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Expressar sentimentos por meio da arte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Expressão emocional / Criatividade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49599"/>
                  </a:ext>
                </a:extLst>
              </a:tr>
              <a:tr h="1066897"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Educação Física</a:t>
                      </a:r>
                    </a:p>
                  </a:txBody>
                  <a:tcPr marL="189614" marR="113769" marT="113769" marB="113769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Jogo coletivo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Ensinar cooperação, lidar com ganhar e perder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Cooperação / Resiliência emocional</a:t>
                      </a:r>
                    </a:p>
                  </a:txBody>
                  <a:tcPr marL="189614" marR="113769" marT="113769" marB="11376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9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463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35D8B1-A031-794C-64DF-D5026A63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rgbClr val="FFFFFF"/>
                </a:solidFill>
              </a:rPr>
              <a:t>🌱 </a:t>
            </a:r>
            <a:r>
              <a:rPr lang="pt-PT" sz="3600" b="1" dirty="0">
                <a:solidFill>
                  <a:srgbClr val="FFFFFF"/>
                </a:solidFill>
              </a:rPr>
              <a:t>Atividade: “Mapa de Emoções e Relações na Escola”</a:t>
            </a:r>
            <a:br>
              <a:rPr lang="pt-PT" sz="3600" b="1" dirty="0">
                <a:solidFill>
                  <a:srgbClr val="FFFFFF"/>
                </a:solidFill>
              </a:rPr>
            </a:br>
            <a:endParaRPr lang="pt-PT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634EAD-0DF1-C1F4-9610-F251CE44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936" y="605896"/>
            <a:ext cx="7395420" cy="5646208"/>
          </a:xfrm>
        </p:spPr>
        <p:txBody>
          <a:bodyPr anchor="ctr">
            <a:normAutofit/>
          </a:bodyPr>
          <a:lstStyle/>
          <a:p>
            <a:endParaRPr lang="pt-PT" sz="2800" b="1" dirty="0"/>
          </a:p>
          <a:p>
            <a:r>
              <a:rPr lang="pt-PT" sz="2400" dirty="0"/>
              <a:t>O grupo constrói um </a:t>
            </a:r>
            <a:r>
              <a:rPr lang="pt-PT" sz="2400" b="1" dirty="0"/>
              <a:t>"Mapa da Escola" emocional-relacional</a:t>
            </a:r>
            <a:r>
              <a:rPr lang="pt-PT" sz="2400" dirty="0"/>
              <a:t>.</a:t>
            </a:r>
          </a:p>
          <a:p>
            <a:br>
              <a:rPr lang="pt-PT" sz="2400" dirty="0"/>
            </a:br>
            <a:r>
              <a:rPr lang="pt-PT" sz="2400" dirty="0"/>
              <a:t>Cada grupo identifica situações reais que observam ou vivem nas suas escolas.</a:t>
            </a:r>
          </a:p>
          <a:p>
            <a:endParaRPr lang="pt-PT" sz="2400" dirty="0"/>
          </a:p>
          <a:p>
            <a:r>
              <a:rPr lang="pt-PT" sz="2400" dirty="0"/>
              <a:t>Cada grupo escolhe </a:t>
            </a:r>
            <a:r>
              <a:rPr lang="pt-PT" sz="2400" b="1" dirty="0"/>
              <a:t>uma das situações identificadas</a:t>
            </a:r>
            <a:r>
              <a:rPr lang="pt-PT" sz="2400" dirty="0"/>
              <a:t> (de preferência real ou comum a todos) para trabalhar mais a fundo.</a:t>
            </a:r>
          </a:p>
          <a:p>
            <a:endParaRPr lang="pt-PT" sz="2400" dirty="0"/>
          </a:p>
          <a:p>
            <a:r>
              <a:rPr lang="pt-PT" sz="2400" dirty="0"/>
              <a:t>Objetivo: desenhar uma </a:t>
            </a:r>
            <a:r>
              <a:rPr lang="pt-PT" sz="2400" b="1" dirty="0"/>
              <a:t>estratégia ou atividade SEL prática</a:t>
            </a:r>
            <a:r>
              <a:rPr lang="pt-PT" sz="2400" dirty="0"/>
              <a:t> para essa situação.</a:t>
            </a:r>
          </a:p>
          <a:p>
            <a:endParaRPr lang="pt-PT" sz="2400" b="1" dirty="0"/>
          </a:p>
          <a:p>
            <a:endParaRPr lang="pt-PT" b="1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3421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1FA34-80C1-4D5C-AF1C-0284169C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/>
              <a:t>Exemplo de mapa da escola emocional-relacional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4E6DA289-C081-56AC-7100-52A51A5BE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86211"/>
              </p:ext>
            </p:extLst>
          </p:nvPr>
        </p:nvGraphicFramePr>
        <p:xfrm>
          <a:off x="1096963" y="2257425"/>
          <a:ext cx="10058400" cy="32004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77498518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665435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0495732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28262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b="1" dirty="0"/>
                        <a:t>Situação/Desafio Escolar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Emoções envolvidas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Competência SEL associada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Problema ou oportunidade?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08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/>
                        <a:t>Alunos desmotivados no final do dia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Cansaço, frustração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Autorregulação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Problema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28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/>
                        <a:t>Conflito entre colegas no intervalo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Raiva, frustração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Consciência social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Problema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6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/>
                        <a:t>Atividades em grupo bem-sucedidas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Alegria, empatia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Competências relacionais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Oportunidade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45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/>
                        <a:t>Acolhimento de novo aluno na turma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Ansiedade, curiosidade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Consciência social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Oportunidade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700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7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DAF77-C9E7-288F-8212-DAB3AA94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Envolvimento dos alunos na escola: definição do conceito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C4CD2B-869F-3AFD-6496-5C94E589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O </a:t>
            </a:r>
            <a:r>
              <a:rPr lang="pt-PT" b="1" dirty="0"/>
              <a:t>envolvimento dos alunos com a escola</a:t>
            </a:r>
            <a:r>
              <a:rPr lang="pt-PT" dirty="0"/>
              <a:t> é um conceito que se refere ao grau de </a:t>
            </a:r>
            <a:r>
              <a:rPr lang="pt-PT" u="sng" dirty="0"/>
              <a:t>participação</a:t>
            </a:r>
            <a:r>
              <a:rPr lang="pt-PT" dirty="0"/>
              <a:t>, </a:t>
            </a:r>
            <a:r>
              <a:rPr lang="pt-PT" u="sng" dirty="0"/>
              <a:t>interesse</a:t>
            </a:r>
            <a:r>
              <a:rPr lang="pt-PT" dirty="0"/>
              <a:t> e </a:t>
            </a:r>
            <a:r>
              <a:rPr lang="pt-PT" u="sng" dirty="0"/>
              <a:t>compromisso </a:t>
            </a:r>
            <a:r>
              <a:rPr lang="pt-PT" dirty="0"/>
              <a:t>dos estudantes com as atividades escolares e com a vida académica de modo geral. Esse envolvimento pode ser entendido de forma </a:t>
            </a:r>
            <a:r>
              <a:rPr lang="pt-PT" b="1" dirty="0"/>
              <a:t>multidimensional</a:t>
            </a:r>
            <a:r>
              <a:rPr lang="pt-PT" dirty="0"/>
              <a:t>, abrangendo três principais dimensões: </a:t>
            </a:r>
          </a:p>
          <a:p>
            <a:pPr>
              <a:buNone/>
            </a:pPr>
            <a:endParaRPr lang="pt-PT" dirty="0"/>
          </a:p>
          <a:p>
            <a:pPr>
              <a:buFont typeface="+mj-lt"/>
              <a:buAutoNum type="arabicPeriod"/>
            </a:pPr>
            <a:r>
              <a:rPr lang="pt-PT" b="1" dirty="0"/>
              <a:t>Comportamental</a:t>
            </a:r>
            <a:r>
              <a:rPr lang="pt-PT" dirty="0"/>
              <a:t>: refere-se à participação ativa dos alunos nas aulas, nas atividades extracurriculares, no cumprimento de tarefas e nas normas da escola.</a:t>
            </a:r>
          </a:p>
          <a:p>
            <a:pPr>
              <a:buFont typeface="+mj-lt"/>
              <a:buAutoNum type="arabicPeriod"/>
            </a:pPr>
            <a:endParaRPr lang="pt-PT" dirty="0"/>
          </a:p>
          <a:p>
            <a:pPr>
              <a:buFont typeface="+mj-lt"/>
              <a:buAutoNum type="arabicPeriod"/>
            </a:pPr>
            <a:r>
              <a:rPr lang="pt-PT" b="1" dirty="0"/>
              <a:t>Emocional (ou afetivo)</a:t>
            </a:r>
            <a:r>
              <a:rPr lang="pt-PT" dirty="0"/>
              <a:t>: diz respeito aos sentimentos dos alunos em relação à escola, como o sentimento de pertença, o vínculo com professores e colegas, e a valorização da educação.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5037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E6890-B824-528D-F4C7-84AF1C13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/>
              <a:t>Exemplo de estratégia ou atividade prática SEL para situação escolhida</a:t>
            </a:r>
            <a:endParaRPr lang="pt-PT" sz="3200" b="1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349811B7-81E3-7ED1-AF82-7E4FB9899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59868"/>
              </p:ext>
            </p:extLst>
          </p:nvPr>
        </p:nvGraphicFramePr>
        <p:xfrm>
          <a:off x="1096963" y="2668905"/>
          <a:ext cx="10058400" cy="237744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98617698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93792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b="1" dirty="0"/>
                        <a:t>Item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Exemplo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8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Situação escolhida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Conflito entre alunos por exclusão num jogo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23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Emoções envolvidas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Raiva, tristeza, insegurança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833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/>
                        <a:t>Competência SEL a desenvolver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Empatia e comunicação (Consciência social + Competência relacional)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119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Estratégia proposta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Círculo de diálogo com regras + dramatização da situação com mudança de papéis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3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36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CC53A-E653-7CE9-AFE0-083124FE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sz="3400" b="1" dirty="0"/>
              <a:t>Triangulação de benefícios: envolvimento dos alunos com a escola, competências </a:t>
            </a:r>
            <a:r>
              <a:rPr lang="pt-PT" sz="3400" b="1" dirty="0" err="1"/>
              <a:t>socioemocionais</a:t>
            </a:r>
            <a:r>
              <a:rPr lang="pt-PT" sz="3400" b="1" dirty="0"/>
              <a:t> e bem-estar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5679F2E4-3616-D4AA-5EFC-04492F6E9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58794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B31014D-8A85-DBE5-D4E4-CAB6FAFAE390}"/>
              </a:ext>
            </a:extLst>
          </p:cNvPr>
          <p:cNvSpPr txBox="1"/>
          <p:nvPr/>
        </p:nvSpPr>
        <p:spPr>
          <a:xfrm>
            <a:off x="1036637" y="5266480"/>
            <a:ext cx="1005840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triangulação de benefícios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mostra como esses três elementos estão </a:t>
            </a:r>
            <a:r>
              <a:rPr lang="pt-PT" sz="2000" b="1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interligados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se </a:t>
            </a:r>
            <a:r>
              <a:rPr lang="pt-PT" sz="2000" b="1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reforçam mutuamente 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promover um ambiente educacional mais saudável e eficaz.</a:t>
            </a:r>
            <a:endParaRPr lang="pt-PT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2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B5F5EC-11E9-939D-83EA-ECD10EAC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Triangulação de benefícios: envolvimento dos alunos com a escola, competências </a:t>
            </a:r>
            <a:r>
              <a:rPr lang="pt-PT" sz="3200" b="1" dirty="0" err="1">
                <a:solidFill>
                  <a:schemeClr val="bg1"/>
                </a:solidFill>
              </a:rPr>
              <a:t>socioemocionais</a:t>
            </a:r>
            <a:r>
              <a:rPr lang="pt-PT" sz="3200" b="1" dirty="0">
                <a:solidFill>
                  <a:schemeClr val="bg1"/>
                </a:solidFill>
              </a:rPr>
              <a:t> e bem-estar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FFEF1802-144B-BD00-1CE5-E80516C46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938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3889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9FE988-2F64-3798-1745-705805C0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100" b="1">
                <a:solidFill>
                  <a:srgbClr val="FFFFFF"/>
                </a:solidFill>
                <a:latin typeface="+mn-lt"/>
              </a:rPr>
              <a:t>A sala de aula pró-social – comportamento do professor, as suas competências socioemocionais e efeito nos alunos. Intervenções multinível e benefícios identificados</a:t>
            </a:r>
            <a:endParaRPr lang="pt-PT" sz="31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3FC9C0-4F46-BC51-197D-C65148F4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 marL="0" indent="0">
              <a:buNone/>
            </a:pPr>
            <a:r>
              <a:rPr lang="pt-PT" dirty="0"/>
              <a:t>A </a:t>
            </a:r>
            <a:r>
              <a:rPr lang="pt-PT" b="1" dirty="0"/>
              <a:t>sala de aula pró-social</a:t>
            </a:r>
            <a:r>
              <a:rPr lang="pt-PT" dirty="0"/>
              <a:t> é um ambiente onde a interação entre professores e alunos promove o </a:t>
            </a:r>
            <a:r>
              <a:rPr lang="pt-PT" b="1" dirty="0"/>
              <a:t>respeito, a empatia, a cooperação e o desenvolvimento emocional e social.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professor como modelo de comportamento empático e regulador.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Importância da comunicação não-violenta.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Clima de segurança e respeito como base do envolvimento.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comportamento e as competências </a:t>
            </a:r>
            <a:r>
              <a:rPr lang="pt-PT" dirty="0" err="1"/>
              <a:t>socioemocionais</a:t>
            </a:r>
            <a:r>
              <a:rPr lang="pt-PT" dirty="0"/>
              <a:t> do professor são fundamentais para criar esse ambiente positivo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0808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5DA10E-D2C0-90A7-9FB6-A0DBB646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Algumas práticas essenciais incluem: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Escuta ativa e empatia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Demonstrar interesse genuíno pelos alunos, validando os seus sentimentos e desafios.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Modelagem de comportamento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Ser um exemplo de respeito, paciência e resolução de conflitos.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Gestão de sala de aula baseada na colaboração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Incentivar regras e dinâmicas que promovam a participação e o trabalho em equipa.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Feedback positivo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Reforçar os avanços dos alunos, reconhecendo esforços e conquistas.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Incentivo à autonomia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Criar oportunidades para que os alunos tomem decisões e assumam responsabilidades.</a:t>
            </a: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6432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70FF6-AB02-37E5-3F66-98D9FD1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b="1" dirty="0" err="1">
                <a:effectLst/>
              </a:rPr>
              <a:t>Competências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Socioemocionais</a:t>
            </a:r>
            <a:r>
              <a:rPr lang="en-US" sz="3400" b="1" dirty="0">
                <a:effectLst/>
              </a:rPr>
              <a:t> do Professor e </a:t>
            </a:r>
            <a:r>
              <a:rPr lang="en-US" sz="3400" b="1" dirty="0" err="1">
                <a:effectLst/>
              </a:rPr>
              <a:t>os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seus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Efeitos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nos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Alunos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81893E0F-0138-F784-88BE-D5F4E0889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930158"/>
              </p:ext>
            </p:extLst>
          </p:nvPr>
        </p:nvGraphicFramePr>
        <p:xfrm>
          <a:off x="555585" y="1527858"/>
          <a:ext cx="11273742" cy="4866170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{9D7B26C5-4107-4FEC-AEDC-1716B250A1EF}</a:tableStyleId>
              </a:tblPr>
              <a:tblGrid>
                <a:gridCol w="5733502">
                  <a:extLst>
                    <a:ext uri="{9D8B030D-6E8A-4147-A177-3AD203B41FA5}">
                      <a16:colId xmlns:a16="http://schemas.microsoft.com/office/drawing/2014/main" val="2832513429"/>
                    </a:ext>
                  </a:extLst>
                </a:gridCol>
                <a:gridCol w="5540240">
                  <a:extLst>
                    <a:ext uri="{9D8B030D-6E8A-4147-A177-3AD203B41FA5}">
                      <a16:colId xmlns:a16="http://schemas.microsoft.com/office/drawing/2014/main" val="2620530946"/>
                    </a:ext>
                  </a:extLst>
                </a:gridCol>
              </a:tblGrid>
              <a:tr h="581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b="0" kern="0" cap="none" spc="0" dirty="0">
                          <a:solidFill>
                            <a:schemeClr val="bg1"/>
                          </a:solidFill>
                          <a:effectLst/>
                        </a:rPr>
                        <a:t>Competência do Professor</a:t>
                      </a:r>
                      <a:endParaRPr lang="pt-PT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b="0" kern="0" cap="none" spc="0">
                          <a:solidFill>
                            <a:schemeClr val="bg1"/>
                          </a:solidFill>
                          <a:effectLst/>
                        </a:rPr>
                        <a:t>Impacto nos Alunos</a:t>
                      </a:r>
                      <a:endParaRPr lang="pt-PT" sz="18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81972"/>
                  </a:ext>
                </a:extLst>
              </a:tr>
              <a:tr h="88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Autoconsciência (reconhecer emoções e limitações)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Melhora o ambiente da sala de aula e evita reações impulsivas que possam prejudicar os alunos.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27094"/>
                  </a:ext>
                </a:extLst>
              </a:tr>
              <a:tr h="581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>
                          <a:solidFill>
                            <a:schemeClr val="tx1"/>
                          </a:solidFill>
                          <a:effectLst/>
                        </a:rPr>
                        <a:t>Autogestão (controlo emocional e resiliência)</a:t>
                      </a:r>
                      <a:endParaRPr lang="pt-PT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Reduz conflitos e promove um ambiente mais estável e seguro.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8082"/>
                  </a:ext>
                </a:extLst>
              </a:tr>
              <a:tr h="88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>
                          <a:solidFill>
                            <a:schemeClr val="tx1"/>
                          </a:solidFill>
                          <a:effectLst/>
                        </a:rPr>
                        <a:t>Consciência social e moral (empatia e respeito pelas diferenças)</a:t>
                      </a:r>
                      <a:endParaRPr lang="pt-PT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Desenvolve nos alunos a valorização da diversidade e a cooperação.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76115"/>
                  </a:ext>
                </a:extLst>
              </a:tr>
              <a:tr h="88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>
                          <a:solidFill>
                            <a:schemeClr val="tx1"/>
                          </a:solidFill>
                          <a:effectLst/>
                        </a:rPr>
                        <a:t>Competências de relacionamento (comunicação e resolução de conflitos)</a:t>
                      </a:r>
                      <a:endParaRPr lang="pt-PT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Ensina os alunos a interagirem de forma saudável e a resolverem problemas pacificamente.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4875"/>
                  </a:ext>
                </a:extLst>
              </a:tr>
              <a:tr h="88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>
                          <a:solidFill>
                            <a:schemeClr val="tx1"/>
                          </a:solidFill>
                          <a:effectLst/>
                        </a:rPr>
                        <a:t>Tomada de decisão responsável (avaliar consequências e agir eticamente)</a:t>
                      </a:r>
                      <a:endParaRPr lang="pt-PT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8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Estimula a responsabilidade e a reflexão crítica nos alunos.</a:t>
                      </a:r>
                      <a:endParaRPr lang="pt-PT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03" marR="7442" marT="85925" marB="85925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7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84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C2D81-2DE1-3100-8F2D-901EE819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36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Intervenções Multinível na Sala de Aula Pró-Social</a:t>
            </a:r>
            <a:br>
              <a:rPr lang="pt-P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sz="3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031BDC-B735-B687-FDEF-DC31F477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84" y="963997"/>
            <a:ext cx="6096086" cy="5274757"/>
          </a:xfrm>
        </p:spPr>
        <p:txBody>
          <a:bodyPr anchor="ctr">
            <a:noAutofit/>
          </a:bodyPr>
          <a:lstStyle/>
          <a:p>
            <a:r>
              <a:rPr lang="pt-PT" sz="1600" b="1" dirty="0"/>
              <a:t>Nível 1: Universal (Para Todos os Alunos)</a:t>
            </a:r>
          </a:p>
          <a:p>
            <a:r>
              <a:rPr lang="pt-PT" sz="1600" dirty="0"/>
              <a:t>- Implementação de programas de aprendizagem </a:t>
            </a:r>
            <a:r>
              <a:rPr lang="pt-PT" sz="1600" dirty="0" err="1"/>
              <a:t>socioemocional</a:t>
            </a:r>
            <a:r>
              <a:rPr lang="pt-PT" sz="1600" dirty="0"/>
              <a:t>.</a:t>
            </a:r>
          </a:p>
          <a:p>
            <a:r>
              <a:rPr lang="pt-PT" sz="1600" dirty="0"/>
              <a:t>- Dinâmicas de grupo para fortalecer empatia, comunicação e cooperação.</a:t>
            </a:r>
          </a:p>
          <a:p>
            <a:r>
              <a:rPr lang="pt-PT" sz="1600" dirty="0"/>
              <a:t>- Ambiente de sala de aula seguro e acolhedor.</a:t>
            </a:r>
          </a:p>
          <a:p>
            <a:r>
              <a:rPr lang="pt-PT" sz="1600" dirty="0"/>
              <a:t>- Programas de competências sociais e emocionais.</a:t>
            </a:r>
          </a:p>
          <a:p>
            <a:pPr marL="0" indent="0">
              <a:buNone/>
            </a:pPr>
            <a:endParaRPr lang="pt-PT" sz="1600" b="1" dirty="0"/>
          </a:p>
          <a:p>
            <a:pPr marL="0" indent="0">
              <a:buNone/>
            </a:pPr>
            <a:r>
              <a:rPr lang="pt-PT" sz="1600" b="1" dirty="0"/>
              <a:t>Nível 2: Intervenção Direcionada (Para Grupos Específicos)</a:t>
            </a:r>
          </a:p>
          <a:p>
            <a:r>
              <a:rPr lang="pt-PT" sz="1600" dirty="0"/>
              <a:t>- Apoio personalizado para alunos com dificuldades emocionais ou comportamentais. </a:t>
            </a:r>
          </a:p>
          <a:p>
            <a:r>
              <a:rPr lang="pt-PT" sz="1600" dirty="0"/>
              <a:t>- Atividades específicas para promover habilidades como regulação emocional e resolução de conflitos.</a:t>
            </a:r>
          </a:p>
          <a:p>
            <a:r>
              <a:rPr lang="pt-PT" sz="1600" dirty="0"/>
              <a:t>-  Grupos de tutoria</a:t>
            </a:r>
            <a:endParaRPr lang="pt-PT" sz="1600" b="1" dirty="0"/>
          </a:p>
          <a:p>
            <a:pPr marL="0" indent="0">
              <a:buNone/>
            </a:pPr>
            <a:r>
              <a:rPr lang="pt-PT" sz="1600" b="1" dirty="0"/>
              <a:t>Nível 3: Apoio Intensivo (Para Casos Individuais)</a:t>
            </a:r>
          </a:p>
          <a:p>
            <a:r>
              <a:rPr lang="pt-PT" sz="1600" dirty="0"/>
              <a:t>- Acompanhamento psicológico ou psicopedagógico para alunos com maiores desafios.</a:t>
            </a:r>
          </a:p>
          <a:p>
            <a:r>
              <a:rPr lang="pt-PT" sz="1600" dirty="0"/>
              <a:t>- Mediação de conflitos e suporte emocional individualizado.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315963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F93FD6-6C8B-E065-E12B-A40FEE9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 kern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Benefícios Identificados da Sala de Aula Pró-Social</a:t>
            </a:r>
            <a:br>
              <a:rPr lang="pt-PT" sz="36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DABE91-9DFA-4266-60E5-A95E91AB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aior envolvimento dos alunos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os alunos sentem-se mais motivados e participativos.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Melhoria no desempenho académico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o bem-estar emocional contribui para maior concentração e aprendizagem.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Redução de conflitos e </a:t>
            </a:r>
            <a:r>
              <a:rPr lang="pt-PT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um ambiente baseado na empatia reduz comportamentos agressivos.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Aumento do bem-estar emocional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os alunos desenvolvem maior autoestima e resiliência.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Ambiente escolar mais positivo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professores e alunos criam relações mais saudáveis e colaborativas.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0452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92C02-31F4-B037-8E30-98B82822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sz="4400" b="1" dirty="0"/>
              <a:t>🧠 Atividade: "O Espelho </a:t>
            </a:r>
            <a:r>
              <a:rPr lang="pt-PT" sz="4400" b="1" dirty="0" err="1"/>
              <a:t>Socioemocional</a:t>
            </a:r>
            <a:r>
              <a:rPr lang="pt-PT" sz="4400" b="1" dirty="0"/>
              <a:t>"</a:t>
            </a:r>
            <a:br>
              <a:rPr lang="pt-PT" sz="4400" b="1" dirty="0"/>
            </a:br>
            <a:endParaRPr lang="pt-PT" sz="4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C8CF6EC-EA0D-FF2F-4976-9F39E532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1803792"/>
            <a:ext cx="7575317" cy="442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b="1" dirty="0"/>
              <a:t>Objetivo:</a:t>
            </a:r>
            <a:br>
              <a:rPr lang="pt-PT" sz="1600" dirty="0"/>
            </a:br>
            <a:r>
              <a:rPr lang="pt-PT" sz="1600" dirty="0"/>
              <a:t>Promover a autoconsciência, a empatia e a reflexão crítica sobre o papel do educador no desenvolvimento </a:t>
            </a:r>
            <a:r>
              <a:rPr lang="pt-PT" sz="1600" dirty="0" err="1"/>
              <a:t>socioemocional</a:t>
            </a:r>
            <a:r>
              <a:rPr lang="pt-PT" sz="1600" dirty="0"/>
              <a:t> dos alunos.</a:t>
            </a:r>
          </a:p>
          <a:p>
            <a:r>
              <a:rPr lang="pt-PT" sz="1600" b="1" dirty="0"/>
              <a:t>Duração:</a:t>
            </a:r>
            <a:r>
              <a:rPr lang="pt-PT" sz="1600" dirty="0"/>
              <a:t> 30–40 minutos</a:t>
            </a:r>
          </a:p>
          <a:p>
            <a:endParaRPr lang="pt-PT" sz="1600" dirty="0"/>
          </a:p>
          <a:p>
            <a:pPr>
              <a:buNone/>
            </a:pPr>
            <a:r>
              <a:rPr lang="pt-PT" sz="1600" b="1" dirty="0"/>
              <a:t>Reflexão Escrita (10–15 min)</a:t>
            </a:r>
          </a:p>
          <a:p>
            <a:pPr>
              <a:buNone/>
            </a:pPr>
            <a:r>
              <a:rPr lang="pt-PT" sz="1600" dirty="0"/>
              <a:t>Com base nas 5 competências descritas pela CASEL, responda, por escrito, às seguintes perguntas: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dirty="0"/>
              <a:t>Qual destas competências considero mais desenvolvida em mim como educador?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dirty="0"/>
              <a:t>Qual considero que preciso de trabalhar mais?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dirty="0"/>
              <a:t>Que impacto tem isso nas minhas relações com os alunos?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dirty="0"/>
              <a:t>Lembro-me de um momento recente em que demonstrei (ou não) uma destas competências em contexto escolar? Qual foi o resultado?</a:t>
            </a:r>
          </a:p>
          <a:p>
            <a:endParaRPr lang="pt-PT" sz="16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BB0B0333-AEB9-AABF-8B65-6B87A7BD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300986"/>
            <a:ext cx="4695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38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44E64-9028-1576-8359-9E53427D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🧠 Atividade: "O Espelho </a:t>
            </a:r>
            <a:r>
              <a:rPr lang="pt-PT" sz="3600" b="1" dirty="0" err="1"/>
              <a:t>Socioemocional</a:t>
            </a:r>
            <a:r>
              <a:rPr lang="pt-PT" sz="3600" b="1" dirty="0"/>
              <a:t>"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775EE5D-16D5-DBDD-7B05-8C07DA2B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Partilha em pequenos grupos (10–15 min)</a:t>
            </a:r>
          </a:p>
          <a:p>
            <a:r>
              <a:rPr lang="pt-PT" dirty="0"/>
              <a:t>Divisão dos formandos em pequenos grupos (3-4 pessoas) para partilharem de forma voluntária a sua reflexão. Podem identificar pontos em comum e sugerir estratégias práticas.</a:t>
            </a:r>
          </a:p>
          <a:p>
            <a:endParaRPr lang="pt-PT" dirty="0"/>
          </a:p>
          <a:p>
            <a:pPr>
              <a:buNone/>
            </a:pPr>
            <a:r>
              <a:rPr lang="pt-PT" b="1" dirty="0" err="1"/>
              <a:t>Debriefing</a:t>
            </a:r>
            <a:r>
              <a:rPr lang="pt-PT" b="1" dirty="0"/>
              <a:t> em plenário (10 min)</a:t>
            </a:r>
          </a:p>
          <a:p>
            <a:pPr>
              <a:buNone/>
            </a:pPr>
            <a:r>
              <a:rPr lang="pt-PT" dirty="0"/>
              <a:t>Voltam ao grupo geral para recolher ideias-chave: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Que competências se destacaram mais?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Que aprendizagens se fizeram sobre o papel do professor como modelo emocional?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Como podemos reforçar essas competências no dia a dia escolar?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586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A483-E888-E610-E766-D2527085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Envolvimento dos alunos na escola: definição do conceito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C66388-74A2-D0ED-64D8-67361DE6E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3. Cognitiva</a:t>
            </a:r>
            <a:r>
              <a:rPr lang="pt-PT" dirty="0"/>
              <a:t>: relaciona-se ao investimento mental e ao esforço dedicado à aprendizagem, incluindo o uso de estratégias de estudo e o desejo de superar desafios académicos.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Veiga (2013) acrescenta a importância de uma quarta dimensão: </a:t>
            </a:r>
            <a:r>
              <a:rPr lang="pt-PT" b="1" dirty="0" err="1"/>
              <a:t>agenciativa</a:t>
            </a:r>
            <a:r>
              <a:rPr lang="pt-PT" dirty="0"/>
              <a:t>, ou seja, a capacidade de o aluno influenciar o seu percurso educativo.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Um alto nível de envolvimento dos alunos está associado a melhores desempenhos escolares, menor evasão, desenvolvimento de competências socio emocionais e maior bem-estar. </a:t>
            </a:r>
          </a:p>
          <a:p>
            <a:pPr marL="0" indent="0">
              <a:buNone/>
            </a:pPr>
            <a:r>
              <a:rPr lang="pt-PT" dirty="0"/>
              <a:t>Por isso, é um tema central nas políticas educacionais e práticas pedagógicas.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22865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496CF-26DB-86A4-F534-76DB3F9D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"/>
            <a:ext cx="10058400" cy="933451"/>
          </a:xfrm>
        </p:spPr>
        <p:txBody>
          <a:bodyPr>
            <a:noAutofit/>
          </a:bodyPr>
          <a:lstStyle/>
          <a:p>
            <a:r>
              <a:rPr lang="pt-PT" sz="2800" b="1" dirty="0"/>
              <a:t>🟢 GRUPO 1 – Desregulação Crónica + Relação Professor–Aluno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BC3C85-C60A-B04F-C0A5-24ECB902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095375"/>
            <a:ext cx="10269855" cy="5276850"/>
          </a:xfrm>
        </p:spPr>
        <p:txBody>
          <a:bodyPr>
            <a:normAutofit fontScale="85000" lnSpcReduction="20000"/>
          </a:bodyPr>
          <a:lstStyle/>
          <a:p>
            <a:endParaRPr lang="pt-PT" b="1" dirty="0"/>
          </a:p>
          <a:p>
            <a:r>
              <a:rPr lang="pt-PT" b="1" dirty="0"/>
              <a:t>📌 Situação</a:t>
            </a:r>
          </a:p>
          <a:p>
            <a:r>
              <a:rPr lang="pt-PT" dirty="0"/>
              <a:t>Aluno do 8.º ano interrompe sistematicamente as aulas, responde com ironia e desafia regras.</a:t>
            </a:r>
            <a:br>
              <a:rPr lang="pt-PT" dirty="0"/>
            </a:br>
            <a:r>
              <a:rPr lang="pt-PT" dirty="0"/>
              <a:t>Em reunião anterior, a família disse:</a:t>
            </a:r>
          </a:p>
          <a:p>
            <a:r>
              <a:rPr lang="pt-PT" dirty="0"/>
              <a:t>“Ele é assim, sempre foi impulsivo.”</a:t>
            </a:r>
          </a:p>
          <a:p>
            <a:r>
              <a:rPr lang="pt-PT" dirty="0"/>
              <a:t>O professor sente desgaste crescente e começa a evitar interagir com o aluno.</a:t>
            </a:r>
          </a:p>
          <a:p>
            <a:endParaRPr lang="pt-PT" dirty="0"/>
          </a:p>
          <a:p>
            <a:r>
              <a:rPr lang="pt-PT" b="1" dirty="0"/>
              <a:t>🧠 Tarefa do grupo</a:t>
            </a:r>
          </a:p>
          <a:p>
            <a:r>
              <a:rPr lang="pt-PT" dirty="0"/>
              <a:t>Que emoções pode estar a sentir o aluno?</a:t>
            </a:r>
          </a:p>
          <a:p>
            <a:r>
              <a:rPr lang="pt-PT" dirty="0"/>
              <a:t>Que emoções pode estar a sentir o professor?</a:t>
            </a:r>
          </a:p>
          <a:p>
            <a:r>
              <a:rPr lang="pt-PT" dirty="0"/>
              <a:t>Que dinâmica relacional se está a criar?</a:t>
            </a:r>
          </a:p>
          <a:p>
            <a:r>
              <a:rPr lang="pt-PT" dirty="0"/>
              <a:t>Que intervenção </a:t>
            </a:r>
            <a:r>
              <a:rPr lang="pt-PT" dirty="0" err="1"/>
              <a:t>socioemocional</a:t>
            </a:r>
            <a:r>
              <a:rPr lang="pt-PT" dirty="0"/>
              <a:t> pode quebrar o ciclo?</a:t>
            </a:r>
          </a:p>
          <a:p>
            <a:endParaRPr lang="pt-PT" dirty="0"/>
          </a:p>
          <a:p>
            <a:r>
              <a:rPr lang="pt-PT" b="1" dirty="0"/>
              <a:t>🎯 Competência central</a:t>
            </a:r>
          </a:p>
          <a:p>
            <a:r>
              <a:rPr lang="pt-PT" dirty="0"/>
              <a:t>Autorregulação + construção de relação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11120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66842-B79C-09A5-18B7-A0431162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6396"/>
          </a:xfrm>
        </p:spPr>
        <p:txBody>
          <a:bodyPr>
            <a:normAutofit/>
          </a:bodyPr>
          <a:lstStyle/>
          <a:p>
            <a:r>
              <a:rPr lang="pt-PT" sz="3600" dirty="0"/>
              <a:t>🟢 </a:t>
            </a:r>
            <a:r>
              <a:rPr lang="pt-PT" sz="3600" b="1" dirty="0"/>
              <a:t>GRUPO 2 – Exclusão Social e Dinâmicas de Grupo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84DECE9-F63E-4104-8688-2CEA09B8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43025"/>
            <a:ext cx="10058400" cy="4733925"/>
          </a:xfrm>
        </p:spPr>
        <p:txBody>
          <a:bodyPr>
            <a:normAutofit/>
          </a:bodyPr>
          <a:lstStyle/>
          <a:p>
            <a:r>
              <a:rPr lang="pt-PT" b="1" dirty="0"/>
              <a:t>📌 Situação</a:t>
            </a:r>
          </a:p>
          <a:p>
            <a:r>
              <a:rPr lang="pt-PT" dirty="0"/>
              <a:t>Aluna do 6.º ano começa a isolar-se. Colegas dizem que “ninguém gosta dela porque é estranha”. Não há </a:t>
            </a:r>
            <a:r>
              <a:rPr lang="pt-PT" dirty="0" err="1"/>
              <a:t>bullying</a:t>
            </a:r>
            <a:r>
              <a:rPr lang="pt-PT" dirty="0"/>
              <a:t> explícito, mas há exclusão sistemática.</a:t>
            </a:r>
          </a:p>
          <a:p>
            <a:br>
              <a:rPr lang="pt-PT" dirty="0"/>
            </a:br>
            <a:r>
              <a:rPr lang="pt-PT" b="1" dirty="0"/>
              <a:t>🧠 Tarefa</a:t>
            </a:r>
          </a:p>
          <a:p>
            <a:r>
              <a:rPr lang="pt-PT" dirty="0"/>
              <a:t>Que emoções estão envolvidas na aluna?</a:t>
            </a:r>
          </a:p>
          <a:p>
            <a:r>
              <a:rPr lang="pt-PT" dirty="0"/>
              <a:t>Que emoções podem estar nos colegas?</a:t>
            </a:r>
          </a:p>
          <a:p>
            <a:r>
              <a:rPr lang="pt-PT" dirty="0"/>
              <a:t>Que intervenção promove consciência social sem expor a aluna?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🎯 Competência central</a:t>
            </a:r>
          </a:p>
          <a:p>
            <a:r>
              <a:rPr lang="pt-PT" dirty="0"/>
              <a:t>Empatia + consciência social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9734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ABD83-FAC2-7C60-0CCC-AA1FC38D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054"/>
            <a:ext cx="10058400" cy="951646"/>
          </a:xfrm>
        </p:spPr>
        <p:txBody>
          <a:bodyPr>
            <a:normAutofit fontScale="90000"/>
          </a:bodyPr>
          <a:lstStyle/>
          <a:p>
            <a:r>
              <a:rPr lang="pt-PT" sz="3600" b="1" dirty="0"/>
              <a:t>🟢 GRUPO 3 – Pressão Académica e Ansiedade (Secundário)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972E1D9-73C6-1D2E-FB69-9416ACED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838413"/>
            <a:ext cx="10058400" cy="53335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b="1" dirty="0"/>
          </a:p>
          <a:p>
            <a:r>
              <a:rPr lang="pt-PT" b="1" dirty="0"/>
              <a:t>📌 Situação</a:t>
            </a:r>
          </a:p>
          <a:p>
            <a:r>
              <a:rPr lang="pt-PT" dirty="0"/>
              <a:t>Aluno do 11.º ano, excelente aluno, começa a ter crises de ansiedade antes de testes.</a:t>
            </a:r>
            <a:br>
              <a:rPr lang="pt-PT" dirty="0"/>
            </a:br>
            <a:r>
              <a:rPr lang="pt-PT" dirty="0"/>
              <a:t>Chora, bloqueia e diz:</a:t>
            </a:r>
          </a:p>
          <a:p>
            <a:r>
              <a:rPr lang="pt-PT" dirty="0"/>
              <a:t>“Se não tiver 18, desiludo toda a gente.”</a:t>
            </a:r>
            <a:br>
              <a:rPr lang="pt-PT" dirty="0"/>
            </a:br>
            <a:endParaRPr lang="pt-PT" dirty="0"/>
          </a:p>
          <a:p>
            <a:r>
              <a:rPr lang="pt-PT" b="1" dirty="0"/>
              <a:t>🧠 Tarefa</a:t>
            </a:r>
          </a:p>
          <a:p>
            <a:r>
              <a:rPr lang="pt-PT" dirty="0"/>
              <a:t>Que emoções estão presentes?</a:t>
            </a:r>
          </a:p>
          <a:p>
            <a:r>
              <a:rPr lang="pt-PT" dirty="0"/>
              <a:t>Que crenças internas estão ativas?</a:t>
            </a:r>
          </a:p>
          <a:p>
            <a:r>
              <a:rPr lang="pt-PT" dirty="0"/>
              <a:t>Que intervenção </a:t>
            </a:r>
            <a:r>
              <a:rPr lang="pt-PT" dirty="0" err="1"/>
              <a:t>socioemocional</a:t>
            </a:r>
            <a:r>
              <a:rPr lang="pt-PT" dirty="0"/>
              <a:t> pode ajudar sem reduzir exigência?</a:t>
            </a:r>
          </a:p>
          <a:p>
            <a:endParaRPr lang="pt-PT" dirty="0"/>
          </a:p>
          <a:p>
            <a:r>
              <a:rPr lang="pt-PT" b="1" dirty="0"/>
              <a:t>🎯 Competência central</a:t>
            </a:r>
          </a:p>
          <a:p>
            <a:r>
              <a:rPr lang="pt-PT" dirty="0"/>
              <a:t>Autoconsciência + regulação da ansiedade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7909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8B430-01A9-9E6D-83A9-64DD63A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pt-PT" sz="3600" b="1" dirty="0"/>
              <a:t>🟢 GRUPO 4 – Conflito com Professor em Público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0D38EB-2914-35AB-F79A-4E1AFF51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88744"/>
            <a:ext cx="10058400" cy="4878705"/>
          </a:xfrm>
        </p:spPr>
        <p:txBody>
          <a:bodyPr>
            <a:normAutofit fontScale="92500" lnSpcReduction="10000"/>
          </a:bodyPr>
          <a:lstStyle/>
          <a:p>
            <a:r>
              <a:rPr lang="pt-PT" b="1" dirty="0"/>
              <a:t>📌 Situação</a:t>
            </a:r>
          </a:p>
          <a:p>
            <a:r>
              <a:rPr lang="pt-PT" dirty="0"/>
              <a:t>Aluno do 9.º ano responde em tom agressivo:</a:t>
            </a:r>
          </a:p>
          <a:p>
            <a:r>
              <a:rPr lang="pt-PT" dirty="0"/>
              <a:t>“O professor não percebe nada do que estamos a viver.”</a:t>
            </a:r>
          </a:p>
          <a:p>
            <a:r>
              <a:rPr lang="pt-PT" dirty="0"/>
              <a:t>A turma divide-se. Alguns apoiam.</a:t>
            </a:r>
            <a:br>
              <a:rPr lang="pt-PT" dirty="0"/>
            </a:br>
            <a:endParaRPr lang="pt-PT" dirty="0"/>
          </a:p>
          <a:p>
            <a:r>
              <a:rPr lang="pt-PT" b="1" dirty="0"/>
              <a:t>🧠 Tarefa</a:t>
            </a:r>
          </a:p>
          <a:p>
            <a:r>
              <a:rPr lang="pt-PT" dirty="0"/>
              <a:t>Que emoções podem estar por trás desta afirmação?</a:t>
            </a:r>
          </a:p>
          <a:p>
            <a:r>
              <a:rPr lang="pt-PT" dirty="0"/>
              <a:t>O que pode estar a sentir o professor?</a:t>
            </a:r>
          </a:p>
          <a:p>
            <a:r>
              <a:rPr lang="pt-PT" dirty="0"/>
              <a:t>Que resposta mantém autoridade e abre espaço de diálogo?</a:t>
            </a:r>
          </a:p>
          <a:p>
            <a:endParaRPr lang="pt-PT" dirty="0"/>
          </a:p>
          <a:p>
            <a:r>
              <a:rPr lang="pt-PT" b="1" dirty="0"/>
              <a:t>🎯 Competência central</a:t>
            </a:r>
          </a:p>
          <a:p>
            <a:r>
              <a:rPr lang="pt-PT" dirty="0"/>
              <a:t>Comunicação assertiva + liderança emocional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9106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D4F8F-3998-E918-1ADA-734AD317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1926"/>
            <a:ext cx="10058400" cy="990600"/>
          </a:xfrm>
        </p:spPr>
        <p:txBody>
          <a:bodyPr>
            <a:normAutofit/>
          </a:bodyPr>
          <a:lstStyle/>
          <a:p>
            <a:r>
              <a:rPr lang="pt-PT" sz="3200" b="1" dirty="0"/>
              <a:t>🟢 GRUPO 5 – Educação Pré-Escolar / 1.º Ciclo – Desregulação Emocional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D79AACA-DE88-9430-2559-1BCA7682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00175"/>
            <a:ext cx="10058400" cy="4648200"/>
          </a:xfrm>
        </p:spPr>
        <p:txBody>
          <a:bodyPr>
            <a:normAutofit lnSpcReduction="10000"/>
          </a:bodyPr>
          <a:lstStyle/>
          <a:p>
            <a:r>
              <a:rPr lang="pt-PT" b="1" dirty="0"/>
              <a:t>📌 Situação</a:t>
            </a:r>
          </a:p>
          <a:p>
            <a:r>
              <a:rPr lang="pt-PT" dirty="0"/>
              <a:t>Criança de 5 anos morde colegas quando frustrada.</a:t>
            </a:r>
            <a:br>
              <a:rPr lang="pt-PT" dirty="0"/>
            </a:br>
            <a:r>
              <a:rPr lang="pt-PT" dirty="0"/>
              <a:t>Os pais dizem que em casa também acontece.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🧠 Tarefa</a:t>
            </a:r>
          </a:p>
          <a:p>
            <a:r>
              <a:rPr lang="pt-PT" dirty="0"/>
              <a:t>Que competência ainda não está desenvolvida?</a:t>
            </a:r>
          </a:p>
          <a:p>
            <a:r>
              <a:rPr lang="pt-PT" dirty="0"/>
              <a:t>Que emoção antecede o comportamento?</a:t>
            </a:r>
          </a:p>
          <a:p>
            <a:r>
              <a:rPr lang="pt-PT" dirty="0"/>
              <a:t>Que estratégia ajuda a ensinar regulação?</a:t>
            </a:r>
          </a:p>
          <a:p>
            <a:endParaRPr lang="pt-PT" dirty="0"/>
          </a:p>
          <a:p>
            <a:r>
              <a:rPr lang="pt-PT" b="1" dirty="0"/>
              <a:t>🎯 Competência central</a:t>
            </a:r>
          </a:p>
          <a:p>
            <a:r>
              <a:rPr lang="pt-PT" dirty="0"/>
              <a:t>Autorregulação básica + nomeação emocional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42979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D221F0F7-B106-FE67-85AF-E095F1584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089916"/>
              </p:ext>
            </p:extLst>
          </p:nvPr>
        </p:nvGraphicFramePr>
        <p:xfrm>
          <a:off x="651353" y="713983"/>
          <a:ext cx="10835013" cy="549479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55932">
                  <a:extLst>
                    <a:ext uri="{9D8B030D-6E8A-4147-A177-3AD203B41FA5}">
                      <a16:colId xmlns:a16="http://schemas.microsoft.com/office/drawing/2014/main" val="3700862978"/>
                    </a:ext>
                  </a:extLst>
                </a:gridCol>
                <a:gridCol w="2257749">
                  <a:extLst>
                    <a:ext uri="{9D8B030D-6E8A-4147-A177-3AD203B41FA5}">
                      <a16:colId xmlns:a16="http://schemas.microsoft.com/office/drawing/2014/main" val="586845130"/>
                    </a:ext>
                  </a:extLst>
                </a:gridCol>
                <a:gridCol w="1569242">
                  <a:extLst>
                    <a:ext uri="{9D8B030D-6E8A-4147-A177-3AD203B41FA5}">
                      <a16:colId xmlns:a16="http://schemas.microsoft.com/office/drawing/2014/main" val="3021661441"/>
                    </a:ext>
                  </a:extLst>
                </a:gridCol>
                <a:gridCol w="1451267">
                  <a:extLst>
                    <a:ext uri="{9D8B030D-6E8A-4147-A177-3AD203B41FA5}">
                      <a16:colId xmlns:a16="http://schemas.microsoft.com/office/drawing/2014/main" val="490011404"/>
                    </a:ext>
                  </a:extLst>
                </a:gridCol>
                <a:gridCol w="2799271">
                  <a:extLst>
                    <a:ext uri="{9D8B030D-6E8A-4147-A177-3AD203B41FA5}">
                      <a16:colId xmlns:a16="http://schemas.microsoft.com/office/drawing/2014/main" val="1595645885"/>
                    </a:ext>
                  </a:extLst>
                </a:gridCol>
                <a:gridCol w="1501552">
                  <a:extLst>
                    <a:ext uri="{9D8B030D-6E8A-4147-A177-3AD203B41FA5}">
                      <a16:colId xmlns:a16="http://schemas.microsoft.com/office/drawing/2014/main" val="1302536359"/>
                    </a:ext>
                  </a:extLst>
                </a:gridCol>
              </a:tblGrid>
              <a:tr h="6546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/ Idade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Situação Complexa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Emoções Prováveis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Necessidades Ativas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Intervenção Socioemocional do Professor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Competência Central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2273053285"/>
                  </a:ext>
                </a:extLst>
              </a:tr>
              <a:tr h="11769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1 – 8.º ano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Aluno interrompe constantemente, ironiza e desafia regras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Ansiedade, insegurança, necessidade de atenção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Pertencer, reconhecimento, controle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Conversa individual, reforço positivo, relação antes de disciplina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Autorregulação + Relação professor-aluno</a:t>
                      </a:r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1897248068"/>
                  </a:ext>
                </a:extLst>
              </a:tr>
              <a:tr h="6546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2 – 6.º ano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Aluna isolada socialmente, turma exclui silenciosamente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Tristeza, vergonha, solidão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Pertencer, aceitação social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Dinâmicas cooperativas, conversa individual, inclusão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Empatia + Consciência social</a:t>
                      </a:r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3122225583"/>
                  </a:ext>
                </a:extLst>
              </a:tr>
              <a:tr h="915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3 – 11.º ano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Crises de ansiedade antes de testes, medo de falhar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Ansiedade, medo, pressão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Sucesso, aprovação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Mentalidade de crescimento, técnicas de respiração, reforço do processo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dirty="0"/>
                        <a:t>Autoconsciência + Regulação emocional</a:t>
                      </a:r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3306229505"/>
                  </a:ext>
                </a:extLst>
              </a:tr>
              <a:tr h="11769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4 – 9.º ano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Aluno desafia professor em público, turma divide-se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Frustração, procura de validação social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Estatuto, reconhecimento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Resposta firme e breve, diálogo posterior, assertividade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Comunicação assertiva + Liderança emocional</a:t>
                      </a:r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320910657"/>
                  </a:ext>
                </a:extLst>
              </a:tr>
              <a:tr h="915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b="1"/>
                        <a:t>Grupo 5 – Pré/1.º ciclo</a:t>
                      </a:r>
                      <a:endParaRPr lang="pt-PT" sz="1200"/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Criança morde colegas quando frustrada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Frustração, raiva, impulsividade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dirty="0"/>
                        <a:t>Expressão emocional, limites claros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/>
                        <a:t>Nomear emoção, ensinar alternativas físicas, repetição consistente</a:t>
                      </a:r>
                    </a:p>
                  </a:txBody>
                  <a:tcPr marL="47229" marR="47229" marT="23615" marB="2361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200" dirty="0"/>
                        <a:t>Autorregulação básica + Linguagem emocional</a:t>
                      </a:r>
                    </a:p>
                  </a:txBody>
                  <a:tcPr marL="47229" marR="47229" marT="23615" marB="23615" anchor="ctr"/>
                </a:tc>
                <a:extLst>
                  <a:ext uri="{0D108BD9-81ED-4DB2-BD59-A6C34878D82A}">
                    <a16:rowId xmlns:a16="http://schemas.microsoft.com/office/drawing/2014/main" val="427799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7598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FE7539F-8CBF-D25C-B61B-F9BCA715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907" y="295275"/>
            <a:ext cx="7079743" cy="6286500"/>
          </a:xfrm>
        </p:spPr>
        <p:txBody>
          <a:bodyPr anchor="ctr">
            <a:normAutofit/>
          </a:bodyPr>
          <a:lstStyle/>
          <a:p>
            <a:r>
              <a:rPr lang="pt-PT" sz="1600" b="1" dirty="0"/>
              <a:t>1️⃣ O que foi comum a todos os casos?</a:t>
            </a:r>
            <a:endParaRPr lang="pt-PT" sz="1600" dirty="0"/>
          </a:p>
          <a:p>
            <a:r>
              <a:rPr lang="pt-PT" sz="1600" dirty="0"/>
              <a:t>Por trás de cada comportamento difícil existe uma </a:t>
            </a:r>
            <a:r>
              <a:rPr lang="pt-PT" sz="1600" b="1" dirty="0"/>
              <a:t>emoção não expressa ou mal regulada.</a:t>
            </a:r>
            <a:endParaRPr lang="pt-PT" sz="1600" dirty="0"/>
          </a:p>
          <a:p>
            <a:r>
              <a:rPr lang="pt-PT" sz="1600" dirty="0"/>
              <a:t>Todos os casos envolvem </a:t>
            </a:r>
            <a:r>
              <a:rPr lang="pt-PT" sz="1600" b="1" dirty="0"/>
              <a:t>necessidades humanas básicas</a:t>
            </a:r>
            <a:r>
              <a:rPr lang="pt-PT" sz="1600" dirty="0"/>
              <a:t>: pertença, reconhecimento, segurança, autoestima.</a:t>
            </a:r>
          </a:p>
          <a:p>
            <a:endParaRPr lang="pt-PT" sz="1600" dirty="0"/>
          </a:p>
          <a:p>
            <a:r>
              <a:rPr lang="pt-PT" sz="1600" b="1" dirty="0"/>
              <a:t>2️⃣ Que papel teve sempre o adulto?</a:t>
            </a:r>
            <a:endParaRPr lang="pt-PT" sz="1600" dirty="0"/>
          </a:p>
          <a:p>
            <a:r>
              <a:rPr lang="pt-PT" sz="1600" b="1" dirty="0"/>
              <a:t>Regulador do ambiente emocional.</a:t>
            </a:r>
            <a:endParaRPr lang="pt-PT" sz="1600" dirty="0"/>
          </a:p>
          <a:p>
            <a:r>
              <a:rPr lang="pt-PT" sz="1600" dirty="0"/>
              <a:t>Modelo de </a:t>
            </a:r>
            <a:r>
              <a:rPr lang="pt-PT" sz="1600" b="1" dirty="0"/>
              <a:t>autorregulação e empatia.</a:t>
            </a:r>
            <a:endParaRPr lang="pt-PT" sz="1600" dirty="0"/>
          </a:p>
          <a:p>
            <a:r>
              <a:rPr lang="pt-PT" sz="1600" dirty="0"/>
              <a:t>Facilitador de </a:t>
            </a:r>
            <a:r>
              <a:rPr lang="pt-PT" sz="1600" b="1" dirty="0"/>
              <a:t>compreensão e resolução</a:t>
            </a:r>
            <a:r>
              <a:rPr lang="pt-PT" sz="1600" dirty="0"/>
              <a:t> em vez de apenas punição.</a:t>
            </a:r>
          </a:p>
          <a:p>
            <a:endParaRPr lang="pt-PT" sz="1600" dirty="0"/>
          </a:p>
          <a:p>
            <a:r>
              <a:rPr lang="pt-PT" sz="1600" b="1" dirty="0"/>
              <a:t>3️⃣ Competência </a:t>
            </a:r>
            <a:r>
              <a:rPr lang="pt-PT" sz="1600" b="1" dirty="0" err="1"/>
              <a:t>socioemocional</a:t>
            </a:r>
            <a:r>
              <a:rPr lang="pt-PT" sz="1600" b="1" dirty="0"/>
              <a:t> do professor que apareceu como central:</a:t>
            </a:r>
            <a:endParaRPr lang="pt-PT" sz="1600" dirty="0"/>
          </a:p>
          <a:p>
            <a:r>
              <a:rPr lang="pt-PT" sz="1600" b="1" dirty="0"/>
              <a:t>Autorregulação e consciência emocional</a:t>
            </a:r>
            <a:r>
              <a:rPr lang="pt-PT" sz="1600" dirty="0"/>
              <a:t>: saber identificar as próprias emoções e controlá-las antes de agir.</a:t>
            </a:r>
          </a:p>
          <a:p>
            <a:r>
              <a:rPr lang="pt-PT" sz="1600" b="1" dirty="0"/>
              <a:t>Complementarmente:</a:t>
            </a:r>
            <a:r>
              <a:rPr lang="pt-PT" sz="1600" dirty="0"/>
              <a:t> empatia e comunicação assertiva são a chave para transformar a relação. 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6003548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770AD5-61CD-047B-6A65-D2D1B177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>
                <a:solidFill>
                  <a:srgbClr val="FFFFFF"/>
                </a:solidFill>
              </a:rPr>
              <a:t>Ficha de Trabalho Final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DB62B7-127E-5774-0A25-3CFA569B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1905" marR="255905">
              <a:spcBef>
                <a:spcPts val="10"/>
              </a:spcBef>
              <a:buNone/>
            </a:pPr>
            <a:r>
              <a:rPr lang="pt-PT" b="1" u="sng" spc="-10">
                <a:effectLst/>
                <a:ea typeface="Arial" panose="020B0604020202020204" pitchFamily="34" charset="0"/>
                <a:cs typeface="Arial" panose="020B0604020202020204" pitchFamily="34" charset="0"/>
              </a:rPr>
              <a:t>PERGUNTA/PROBLEMA/REFLEX</a:t>
            </a:r>
            <a:r>
              <a:rPr lang="pt-PT" b="1" u="sng" spc="-10">
                <a:effectLst/>
                <a:ea typeface="Arial" panose="020B0604020202020204" pitchFamily="34" charset="0"/>
              </a:rPr>
              <a:t>Ã</a:t>
            </a:r>
            <a:r>
              <a:rPr lang="pt-PT" b="1" u="sng" spc="-10">
                <a:effectLst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t-PT" b="1">
              <a:effectLst/>
              <a:ea typeface="Arial" panose="020B0604020202020204" pitchFamily="34" charset="0"/>
            </a:endParaRPr>
          </a:p>
          <a:p>
            <a:pPr>
              <a:buNone/>
            </a:pPr>
            <a:r>
              <a:rPr lang="pt-PT" b="1">
                <a:effectLst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Enquanto agente educativo de que forma pode integrar as compet</a:t>
            </a:r>
            <a:r>
              <a:rPr lang="pt-PT" b="1">
                <a:effectLst/>
                <a:latin typeface="+mj-lt"/>
                <a:ea typeface="Arial" panose="020B0604020202020204" pitchFamily="34" charset="0"/>
              </a:rPr>
              <a:t>ê</a:t>
            </a:r>
            <a:r>
              <a:rPr lang="pt-PT" b="1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ncias socio emocionais no seu dia profissional, mesmo em contextos desafiantes? D</a:t>
            </a:r>
            <a:r>
              <a:rPr lang="pt-PT" b="1">
                <a:effectLst/>
                <a:latin typeface="+mj-lt"/>
                <a:ea typeface="Arial" panose="020B0604020202020204" pitchFamily="34" charset="0"/>
              </a:rPr>
              <a:t>ê</a:t>
            </a:r>
            <a:r>
              <a:rPr lang="pt-PT" b="1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um exemplo pr</a:t>
            </a:r>
            <a:r>
              <a:rPr lang="pt-PT" b="1">
                <a:effectLst/>
                <a:latin typeface="+mj-lt"/>
                <a:ea typeface="Arial" panose="020B0604020202020204" pitchFamily="34" charset="0"/>
              </a:rPr>
              <a:t>á</a:t>
            </a:r>
            <a:r>
              <a:rPr lang="pt-PT" b="1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tico que gostaria de experimentar.</a:t>
            </a:r>
          </a:p>
          <a:p>
            <a:pPr>
              <a:buNone/>
            </a:pPr>
            <a:endParaRPr lang="pt-PT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858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3CDB5-BFCC-B81D-4B9A-FACFEDFF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/>
              <a:t>Programas de promoção de competências </a:t>
            </a:r>
            <a:r>
              <a:rPr lang="pt-PT" sz="3200" b="1" dirty="0" err="1"/>
              <a:t>socioemocionais</a:t>
            </a:r>
            <a:r>
              <a:rPr lang="pt-PT" sz="3200" b="1" dirty="0"/>
              <a:t> cientificamente atestados no contexto educativo: exploração de modelos e estratégias de intervenção a nível da autorregulação emocional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E09422-C866-CA84-F518-A905EE8AE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PT" dirty="0"/>
          </a:p>
          <a:p>
            <a:pPr>
              <a:buNone/>
            </a:pPr>
            <a:r>
              <a:rPr lang="pt-PT" b="1" dirty="0"/>
              <a:t>1. SER CAPAZ – Ordem dos Psicólogos Portugueses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Alunos do 6.º ano.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Objetivo:</a:t>
            </a:r>
            <a:r>
              <a:rPr lang="pt-PT" dirty="0"/>
              <a:t> Promoção de competências </a:t>
            </a:r>
            <a:r>
              <a:rPr lang="pt-PT" dirty="0" err="1"/>
              <a:t>socioemocionais</a:t>
            </a:r>
            <a:r>
              <a:rPr lang="pt-PT" dirty="0"/>
              <a:t>, com foco na autorregulação emocional e comportamental.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Implementação:</a:t>
            </a:r>
            <a:r>
              <a:rPr lang="pt-PT" dirty="0"/>
              <a:t> Programa universal, integrado no currículo escolar.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None/>
            </a:pPr>
            <a:r>
              <a:rPr lang="pt-PT" b="1" dirty="0"/>
              <a:t>2. Devagar se Vai ao Longe – Ordem dos Psicólogos Portugueses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Alunos do 1.º ciclo.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Objetivo:</a:t>
            </a:r>
            <a:r>
              <a:rPr lang="pt-PT" dirty="0"/>
              <a:t> Promoção de competências </a:t>
            </a:r>
            <a:r>
              <a:rPr lang="pt-PT" dirty="0" err="1"/>
              <a:t>socioemocionais</a:t>
            </a:r>
            <a:r>
              <a:rPr lang="pt-PT" dirty="0"/>
              <a:t>, ajustamento psicológico e desempenho académico.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Implementação:</a:t>
            </a:r>
            <a:r>
              <a:rPr lang="pt-PT" dirty="0"/>
              <a:t> Inserido no currículo escolar, com base teórica nas SEL (Social </a:t>
            </a:r>
            <a:r>
              <a:rPr lang="pt-PT" dirty="0" err="1"/>
              <a:t>Emotional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50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D3BB242-9950-4F8D-F3CC-DC72F03F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5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b="1" dirty="0"/>
              <a:t>🧠 </a:t>
            </a:r>
            <a:r>
              <a:rPr lang="pt-PT" b="1" dirty="0" err="1"/>
              <a:t>Zippy’s</a:t>
            </a:r>
            <a:r>
              <a:rPr lang="pt-PT" b="1" dirty="0"/>
              <a:t> </a:t>
            </a:r>
            <a:r>
              <a:rPr lang="pt-PT" b="1" dirty="0" err="1"/>
              <a:t>Friends</a:t>
            </a: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Programa internacional desenvolvido pela </a:t>
            </a:r>
            <a:r>
              <a:rPr lang="pt-PT" dirty="0" err="1"/>
              <a:t>Partnership</a:t>
            </a:r>
            <a:r>
              <a:rPr lang="pt-PT" dirty="0"/>
              <a:t> for </a:t>
            </a:r>
            <a:r>
              <a:rPr lang="pt-PT" dirty="0" err="1"/>
              <a:t>Children</a:t>
            </a:r>
            <a:r>
              <a:rPr lang="pt-PT" dirty="0"/>
              <a:t>. Ensina crianças pequenas a lidar com emoções, resolver problemas e comunicar de forma eficaz. Usa histórias e atividades interativas.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Crianças entre os 5 e os 7 anos (1.º ciclo)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Regulação emocional, resolução de conflitos e comunicação positiva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"A história do </a:t>
            </a:r>
            <a:r>
              <a:rPr lang="pt-PT" b="1" dirty="0" err="1"/>
              <a:t>Zippy</a:t>
            </a:r>
            <a:r>
              <a:rPr lang="pt-PT" b="1" dirty="0"/>
              <a:t>"</a:t>
            </a:r>
            <a:r>
              <a:rPr lang="pt-PT" dirty="0"/>
              <a:t> – Após ouvir uma história com uma situação emocional difícil, as crianças desenham o que sentiriam no lugar do personagem e partilham com o grupo, praticando a identificação e expressão emocional.</a:t>
            </a:r>
          </a:p>
          <a:p>
            <a:pPr marL="0" indent="0">
              <a:buNone/>
            </a:pPr>
            <a:r>
              <a:rPr lang="en-US" dirty="0" err="1"/>
              <a:t>Programa</a:t>
            </a:r>
            <a:r>
              <a:rPr lang="en-US" dirty="0"/>
              <a:t>: </a:t>
            </a:r>
            <a:r>
              <a:rPr lang="en-US" dirty="0" err="1">
                <a:hlinkClick r:id="rId2"/>
              </a:rPr>
              <a:t>Zippy's</a:t>
            </a:r>
            <a:r>
              <a:rPr lang="en-US" dirty="0">
                <a:hlinkClick r:id="rId2"/>
              </a:rPr>
              <a:t> Friends for 5-7 year olds</a:t>
            </a:r>
            <a:endParaRPr lang="en-US" dirty="0"/>
          </a:p>
          <a:p>
            <a:pPr marL="0" indent="0">
              <a:buNone/>
            </a:pPr>
            <a:r>
              <a:rPr lang="pt-PT" dirty="0"/>
              <a:t>Manual para pais: </a:t>
            </a:r>
            <a:r>
              <a:rPr lang="en-US" dirty="0">
                <a:hlinkClick r:id="rId3"/>
              </a:rPr>
              <a:t>ZF English Parents Guide 2019.indd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539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00496-97D4-D23B-5A7B-BEA88B9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b="1"/>
              <a:t>Dimensões do envolvimento do aluno com a escola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917FD96A-8F8B-D42B-5A48-0DBCE9241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4033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5546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A2255A7-2772-A706-6BCD-96950BFB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🌟 CASEL (Framework de Competências </a:t>
            </a:r>
            <a:r>
              <a:rPr lang="pt-PT" b="1" dirty="0" err="1"/>
              <a:t>Socioemocionais</a:t>
            </a:r>
            <a:r>
              <a:rPr lang="pt-PT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Modelo amplamente reconhecido que estrutura o desenvolvimento das CSE em 5 áreas: autoconsciência, autogestão, consciência social, relações positivas e decisões responsáveis.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Todos os níveis de ensino; útil também para professores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Desenvolvimento integral de competências </a:t>
            </a:r>
            <a:r>
              <a:rPr lang="pt-PT" dirty="0" err="1"/>
              <a:t>socioemocionais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"Diário da Emoção"</a:t>
            </a:r>
            <a:r>
              <a:rPr lang="pt-PT" dirty="0"/>
              <a:t> – Alunos registam diariamente uma emoção sentida, a situação associada e como reagiram. Posteriormente, refletem sobre formas mais eficazes de lidar com a emoção.</a:t>
            </a:r>
          </a:p>
          <a:p>
            <a:r>
              <a:rPr lang="pt-PT" dirty="0">
                <a:hlinkClick r:id="rId2"/>
              </a:rPr>
              <a:t>2020.10.22_School-Guide-Essentials.pdf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78B4E9C-DD10-05A3-F8E3-8328FD08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2064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23669-7AFB-BD6C-1622-7DDD20DE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7939B9-2173-5FB7-0FED-89EB846A7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b="1" dirty="0"/>
              <a:t>🎯 RULER (Yale </a:t>
            </a:r>
            <a:r>
              <a:rPr lang="pt-PT" b="1" dirty="0" err="1"/>
              <a:t>Center</a:t>
            </a:r>
            <a:r>
              <a:rPr lang="pt-PT" b="1" dirty="0"/>
              <a:t> for </a:t>
            </a:r>
            <a:r>
              <a:rPr lang="pt-PT" b="1" dirty="0" err="1"/>
              <a:t>Emotional</a:t>
            </a:r>
            <a:r>
              <a:rPr lang="pt-PT" b="1" dirty="0"/>
              <a:t> </a:t>
            </a:r>
            <a:r>
              <a:rPr lang="pt-PT" b="1" dirty="0" err="1"/>
              <a:t>Intelligence</a:t>
            </a:r>
            <a:r>
              <a:rPr lang="pt-PT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Programa baseado em investigação da Universidade de Yale. Ajuda alunos e professores a reconhecer, compreender, rotular, expressar e regular emoções (RULER).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Alunos do 1.º ciclo ao secundário e docentes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Alfabetização emocional e bem-estar escolar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</a:t>
            </a:r>
            <a:r>
              <a:rPr lang="pt-PT" b="1" dirty="0" err="1"/>
              <a:t>Mood</a:t>
            </a:r>
            <a:r>
              <a:rPr lang="pt-PT" b="1" dirty="0"/>
              <a:t> Meter" (Medidor de Emoções)</a:t>
            </a:r>
            <a:r>
              <a:rPr lang="pt-PT" dirty="0"/>
              <a:t> – Os alunos posicionam-se num quadrante de cor (vermelho, amarelo, azul, verde) consoante a sua energia e prazer. Discussão breve sobre como regular emoções intensas.</a:t>
            </a:r>
          </a:p>
          <a:p>
            <a:pPr marL="0" indent="0">
              <a:buNone/>
            </a:pPr>
            <a:r>
              <a:rPr lang="pt-PT" dirty="0"/>
              <a:t>Programa: </a:t>
            </a:r>
            <a:r>
              <a:rPr lang="en-US" dirty="0">
                <a:hlinkClick r:id="rId2"/>
              </a:rPr>
              <a:t>SAMPLE_RULER_Elementary_Teaching_Guide.pdf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95645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19AEF-D7E6-BED7-FABA-8789429D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8DE147-BE5C-66FD-96A1-DA0D6D87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👣 PATHS (</a:t>
            </a:r>
            <a:r>
              <a:rPr lang="pt-PT" b="1" dirty="0" err="1"/>
              <a:t>Promoting</a:t>
            </a:r>
            <a:r>
              <a:rPr lang="pt-PT" b="1" dirty="0"/>
              <a:t> </a:t>
            </a:r>
            <a:r>
              <a:rPr lang="pt-PT" b="1" dirty="0" err="1"/>
              <a:t>Alternative</a:t>
            </a:r>
            <a:r>
              <a:rPr lang="pt-PT" b="1" dirty="0"/>
              <a:t> </a:t>
            </a:r>
            <a:r>
              <a:rPr lang="pt-PT" b="1" dirty="0" err="1"/>
              <a:t>Thinking</a:t>
            </a:r>
            <a:r>
              <a:rPr lang="pt-PT" b="1" dirty="0"/>
              <a:t> </a:t>
            </a:r>
            <a:r>
              <a:rPr lang="pt-PT" b="1" dirty="0" err="1"/>
              <a:t>Strategies</a:t>
            </a:r>
            <a:r>
              <a:rPr lang="pt-PT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Programa de promoção do pensamento positivo e resolução de problemas. Estimula competências como a empatia, o controlo de impulsos e o pensamento reflexivo.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Educação pré-escolar e 1.º ciclo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Autocontrolo e empatia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"Semáforo das Emoções"</a:t>
            </a:r>
            <a:r>
              <a:rPr lang="pt-PT" dirty="0"/>
              <a:t> – Ensinar os alunos a parar (vermelho), pensar (amarelo) e agir com calma (verde) diante de situações de stress ou conflito.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Manual: </a:t>
            </a:r>
            <a:r>
              <a:rPr lang="pt-PT" dirty="0">
                <a:hlinkClick r:id="rId2"/>
              </a:rPr>
              <a:t>502005-D-4c2c-DP-OT-EG.pdf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Materiais de apoio: </a:t>
            </a:r>
            <a:r>
              <a:rPr lang="en-US" dirty="0">
                <a:hlinkClick r:id="rId3"/>
              </a:rPr>
              <a:t>Support Materials — PATHS Program LLC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66451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96D2-2828-A629-7BA3-61170619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EBBEDD-D470-A7EB-72F0-7ADF16F6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b="1" dirty="0"/>
              <a:t>🤝 </a:t>
            </a:r>
            <a:r>
              <a:rPr lang="pt-PT" b="1" dirty="0" err="1"/>
              <a:t>Second</a:t>
            </a:r>
            <a:r>
              <a:rPr lang="pt-PT" b="1" dirty="0"/>
              <a:t>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Programa estruturado que promove competências </a:t>
            </a:r>
            <a:r>
              <a:rPr lang="pt-PT" dirty="0" err="1"/>
              <a:t>socioemocionais</a:t>
            </a:r>
            <a:r>
              <a:rPr lang="pt-PT" dirty="0"/>
              <a:t>, empatia, resolução de conflitos e prevenção da violência e </a:t>
            </a:r>
            <a:r>
              <a:rPr lang="pt-PT" dirty="0" err="1"/>
              <a:t>bullying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Educação Pré-escolar até ao 3.º ciclo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Interações sociais positivas e empatia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"Teatro de Conflitos"</a:t>
            </a:r>
            <a:r>
              <a:rPr lang="pt-PT" dirty="0"/>
              <a:t> – Em grupos, os alunos encenam uma situação de desentendimento e, depois, reencenam com uma resolução empática, praticando a tomada de perspetiva e o autocontrolo.</a:t>
            </a:r>
          </a:p>
          <a:p>
            <a:pPr marL="0" indent="0">
              <a:buNone/>
            </a:pPr>
            <a:r>
              <a:rPr lang="pt-PT" dirty="0"/>
              <a:t>Manual: </a:t>
            </a:r>
            <a:r>
              <a:rPr lang="pt-PT" dirty="0" err="1">
                <a:hlinkClick r:id="rId2"/>
              </a:rPr>
              <a:t>Preschool</a:t>
            </a:r>
            <a:r>
              <a:rPr lang="pt-PT" dirty="0">
                <a:hlinkClick r:id="rId2"/>
              </a:rPr>
              <a:t> Curriculum | </a:t>
            </a:r>
            <a:r>
              <a:rPr lang="pt-PT" dirty="0" err="1">
                <a:hlinkClick r:id="rId2"/>
              </a:rPr>
              <a:t>Second</a:t>
            </a:r>
            <a:r>
              <a:rPr lang="pt-PT" dirty="0">
                <a:hlinkClick r:id="rId2"/>
              </a:rPr>
              <a:t> Step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69382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EDEE6-000F-BDD2-01AA-3170F90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4F4A10-6397-0716-48B0-78E87D23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🧘‍♀️ </a:t>
            </a:r>
            <a:r>
              <a:rPr lang="pt-PT" b="1" dirty="0" err="1"/>
              <a:t>MindUP</a:t>
            </a:r>
            <a:endParaRPr lang="pt-PT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Descrição:</a:t>
            </a:r>
            <a:r>
              <a:rPr lang="pt-PT" dirty="0"/>
              <a:t> Programa baseado em neurociência e </a:t>
            </a:r>
            <a:r>
              <a:rPr lang="pt-PT" dirty="0" err="1"/>
              <a:t>mindfullness</a:t>
            </a:r>
            <a:r>
              <a:rPr lang="pt-PT" dirty="0"/>
              <a:t>. Ensina os alunos a prestar atenção ao momento presente, a reduzir o stress e a melhorar a concentração e a empatia.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Público-alvo:</a:t>
            </a:r>
            <a:r>
              <a:rPr lang="pt-PT" dirty="0"/>
              <a:t> Crianças do 1.º e 2.º ciclos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Foco principal:</a:t>
            </a:r>
            <a:r>
              <a:rPr lang="pt-PT" dirty="0"/>
              <a:t> </a:t>
            </a:r>
            <a:r>
              <a:rPr lang="pt-PT" dirty="0" err="1"/>
              <a:t>Mindfullness</a:t>
            </a:r>
            <a:r>
              <a:rPr lang="pt-PT" dirty="0"/>
              <a:t> e regulação emocional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Exercício prático:</a:t>
            </a:r>
            <a:br>
              <a:rPr lang="pt-PT" dirty="0"/>
            </a:br>
            <a:r>
              <a:rPr lang="pt-PT" b="1" dirty="0"/>
              <a:t>"</a:t>
            </a:r>
            <a:r>
              <a:rPr lang="pt-PT" b="1" dirty="0" err="1"/>
              <a:t>Brain</a:t>
            </a:r>
            <a:r>
              <a:rPr lang="pt-PT" b="1" dirty="0"/>
              <a:t> Break"</a:t>
            </a:r>
            <a:r>
              <a:rPr lang="pt-PT" dirty="0"/>
              <a:t> – Pequena pausa durante o dia em que os alunos fecham os olhos, respiram profundamente e concentram-se no som de um sino por 3 minutos. Acalma o sistema nervoso e melhora o foco.</a:t>
            </a:r>
          </a:p>
          <a:p>
            <a:r>
              <a:rPr lang="pt-PT" dirty="0"/>
              <a:t>Manual: </a:t>
            </a:r>
            <a:r>
              <a:rPr lang="pt-PT" dirty="0">
                <a:hlinkClick r:id="rId2"/>
              </a:rPr>
              <a:t>a20049e9-2b15-4b08-9176-fd7fcea0e976_MindUp Curriculum Resources.pdf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6102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81DAD-4E27-C83D-0743-A5F3B2F9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" marR="0" lvl="0" indent="-91440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/>
              <a:defRPr/>
            </a:pPr>
            <a:b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PT" sz="3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Exercício: Jogo das Soluções (Baseado no CASEL SEL)</a:t>
            </a:r>
            <a:br>
              <a:rPr kumimoji="0" lang="pt-PT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02584FD-83D5-0687-96F5-DD785CE0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0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Desenvolver competências de resolução de conflitos.</a:t>
            </a:r>
            <a:b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0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🔹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Idade recomendada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6 a 14 anos</a:t>
            </a:r>
            <a:b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0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 fazer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Escreva diferentes situações de conflito em tiras de papel (ex.: "Dois amigos querem jogar com o mesmo brinquedo").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Forme grupos e peça que discutam </a:t>
            </a:r>
            <a:r>
              <a:rPr lang="pt-PT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três soluções possíveis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Cada grupo apresenta a sua solução e a turma vota na melhor estratégia.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4755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1A6C1-7F58-B684-BED8-E615F0E4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/>
              <a:t>Exercício: O Semáforo das Emoções (Baseado no PATHS)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214E0C-6A2A-1608-0FBA-F8717A60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🎯 Objetivo: Ensinar os alunos a gerir impulsos e a tomar decisões conscientes.</a:t>
            </a:r>
          </a:p>
          <a:p>
            <a:r>
              <a:rPr lang="pt-PT" dirty="0"/>
              <a:t>🔹 Idade recomendada: 6 a 12 anos</a:t>
            </a:r>
          </a:p>
          <a:p>
            <a:r>
              <a:rPr lang="pt-PT" dirty="0"/>
              <a:t>📌 Como fazer:</a:t>
            </a:r>
          </a:p>
          <a:p>
            <a:r>
              <a:rPr lang="pt-PT" dirty="0"/>
              <a:t>1.	Apresente um cartaz com um semáforo: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Vermelho: Pare! O que estou a sentir?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Amarelo: Pense! O que posso fazer?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Verde: Atue! Escolha a melhor solução.</a:t>
            </a:r>
          </a:p>
          <a:p>
            <a:r>
              <a:rPr lang="pt-PT" dirty="0"/>
              <a:t>2.	Dê exemplos de situações (ex.: um colega pegou no teu lápis sem pedir).</a:t>
            </a:r>
          </a:p>
          <a:p>
            <a:r>
              <a:rPr lang="pt-PT" dirty="0"/>
              <a:t>3.	Peça aos alunos para identificar a emoção e aplicar o semáforo.</a:t>
            </a:r>
          </a:p>
          <a:p>
            <a:r>
              <a:rPr lang="pt-PT" dirty="0"/>
              <a:t>💡 Variação: Em duplas, os alunos criam situações para praticar a estratégia.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833537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C4982-AE03-0A24-5CA6-96A0DDD1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" marR="0" lvl="0" indent="-91440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/>
              <a:defRPr/>
            </a:pPr>
            <a:r>
              <a:rPr kumimoji="0" lang="pt-PT" sz="3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Exercício: Diário das Emoções (Baseado no </a:t>
            </a:r>
            <a:r>
              <a:rPr kumimoji="0" lang="pt-P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kumimoji="0" lang="pt-PT" sz="3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Step)</a:t>
            </a:r>
            <a:br>
              <a:rPr kumimoji="0" lang="pt-PT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DD8481-E160-D97B-B990-17E433B3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657495"/>
            <a:ext cx="10058400" cy="466228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8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Desenvolver a autoconsciência emocional através da escrita.</a:t>
            </a:r>
            <a:b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🔹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Idade recomendada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 anos ou mais</a:t>
            </a:r>
            <a:b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 fazer</a:t>
            </a: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Peça a cada aluno para escrever sobre um momento do dia em que sentiu uma emoção forte (felicidade, raiva, tristeza etc.).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Incentive-os a responder: 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que aconteceu?</a:t>
            </a: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 me senti?</a:t>
            </a: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que fiz para lidar com isso?</a:t>
            </a: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que poderia ter feito diferente?</a:t>
            </a: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Depois, discutam em grupo algumas estratégias para lidar com essas emoções.</a:t>
            </a:r>
            <a:endParaRPr lang="pt-P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818260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9CAE-3671-A6A4-BC89-6D320BFD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Exercício: Respiração 4-7-8 (Baseado no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MindUP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kumimoji="0" lang="pt-PT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0B2157-A049-861E-7E1F-8A343F11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Ensinar uma técnica de respiração para acalmar-se e melhorar o foco.</a:t>
            </a:r>
            <a:b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🔹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Idade recomendada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Todas as idades</a:t>
            </a:r>
            <a:b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fazer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Peça aos alunos para se sentarem confortavelmente e fecharem os olhos.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Instrua-os a respirar da seguinte forma: 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Inspire pelo nariz a contar até </a:t>
            </a:r>
            <a:r>
              <a:rPr lang="pt-PT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Segure a respiração a contar até </a:t>
            </a:r>
            <a:r>
              <a:rPr lang="pt-PT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Expire lentamente pela boca a contar até </a:t>
            </a:r>
            <a:r>
              <a:rPr lang="pt-PT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Repita o ciclo 4 vezes e peça aos alunos que partilhem como se sentiram.</a:t>
            </a:r>
            <a:b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💡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Dica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Use antes dos testes ou momentos de tensão.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8979709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FA621-4E04-F1C6-8E51-ABE66864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pt-PT" sz="3600" b="1" dirty="0"/>
              <a:t>Exercícios de Autoaplicação para Professores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E04F5A7-6DDC-1059-950B-0AEB6A0D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PT" b="1" dirty="0"/>
              <a:t> 1. Mapa de Competências Pessoais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Identifica as tuas forças e áreas a melhorar nas 5 competências da CASEL.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Reflete: "Como estas competências se manifestam nas minhas práticas docentes?“</a:t>
            </a:r>
          </a:p>
          <a:p>
            <a:pPr marL="0" indent="0">
              <a:buNone/>
            </a:pPr>
            <a:endParaRPr lang="pt-PT" dirty="0"/>
          </a:p>
          <a:p>
            <a:pPr>
              <a:buNone/>
            </a:pPr>
            <a:r>
              <a:rPr lang="pt-PT" b="1" dirty="0"/>
              <a:t>2. Diário Reflexivo de Emoções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Após uma aula mais desafiante ou gratificante, responde: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2000" dirty="0"/>
              <a:t>Que emoções vivi hoje em sala?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2000" dirty="0"/>
              <a:t>Que impacto tiveram no meu comportamento e nas interações com os alunos?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2000" dirty="0"/>
              <a:t>O que posso fazer para regular melhor?</a:t>
            </a:r>
          </a:p>
          <a:p>
            <a:pPr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12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BDA4A-BBAB-B67B-BA3E-98F59D73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49600"/>
          </a:xfrm>
        </p:spPr>
        <p:txBody>
          <a:bodyPr/>
          <a:lstStyle/>
          <a:p>
            <a:r>
              <a:rPr lang="pt-PT" sz="3200" b="1" dirty="0"/>
              <a:t>1. Envolvimento Comportamental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7002E07-4A9F-6DAF-BE3A-35D0181B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6204"/>
            <a:ext cx="10058400" cy="43119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sz="2600" dirty="0"/>
              <a:t>Refere-se à participação ativa dos alunos nas </a:t>
            </a:r>
            <a:r>
              <a:rPr lang="pt-PT" sz="2600" u="sng" dirty="0"/>
              <a:t>atividades escolares </a:t>
            </a:r>
            <a:r>
              <a:rPr lang="pt-PT" sz="2600" dirty="0"/>
              <a:t>e à </a:t>
            </a:r>
            <a:r>
              <a:rPr lang="pt-PT" sz="2600" u="sng" dirty="0"/>
              <a:t>adesão às normas da escola</a:t>
            </a:r>
            <a:r>
              <a:rPr lang="pt-PT" sz="2600" dirty="0"/>
              <a:t>.</a:t>
            </a:r>
          </a:p>
          <a:p>
            <a:pPr>
              <a:buNone/>
            </a:pPr>
            <a:r>
              <a:rPr lang="pt-PT" sz="2600" b="1" dirty="0"/>
              <a:t>Indicadores positivos:</a:t>
            </a:r>
            <a:endParaRPr lang="pt-P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Assiduidade e pontualidade.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Participação em aula (responder, questionar, colaborar).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Cumprimento das tarefas e trabalhos de casa.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Envolvimento em atividades extracurriculares.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900" dirty="0"/>
          </a:p>
          <a:p>
            <a:pPr>
              <a:buNone/>
            </a:pPr>
            <a:r>
              <a:rPr lang="pt-PT" sz="2600" b="1" dirty="0"/>
              <a:t>Indicadores de </a:t>
            </a:r>
            <a:r>
              <a:rPr lang="pt-PT" sz="2600" b="1" dirty="0" err="1"/>
              <a:t>desengajamento</a:t>
            </a:r>
            <a:r>
              <a:rPr lang="pt-PT" sz="2600" b="1" dirty="0"/>
              <a:t>:</a:t>
            </a:r>
            <a:endParaRPr lang="pt-P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Faltas frequentes ou absentismo.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Passividade nas aulas.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600" dirty="0"/>
              <a:t>Comportamentos de indisciplina ou oposição.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36469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EC843-8160-B29A-F129-2345E8F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pt-PT" sz="3600" b="1" dirty="0"/>
              <a:t>Exercícios de Autoaplicação para Professores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B750E1-292B-1F93-4C90-70BC06E7A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PT" b="1" dirty="0"/>
              <a:t>3. Desafio da Escuta Ativa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Durante uma semana, foca-te em escutar sem interromper ou antecipar respostas em interações com alunos.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No final da semana, regista: o que mudou? O que aprendi?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None/>
            </a:pPr>
            <a:r>
              <a:rPr lang="pt-PT" b="1" dirty="0"/>
              <a:t>4. Círculo de Influência</a:t>
            </a:r>
          </a:p>
          <a:p>
            <a:pPr marL="0" indent="0">
              <a:buNone/>
            </a:pPr>
            <a:r>
              <a:rPr lang="pt-PT" dirty="0"/>
              <a:t>Desenha dois círculos concêntricos: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Interior: o que posso controlar?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Exterior: o que não controlo, mas posso influenciar?</a:t>
            </a:r>
          </a:p>
          <a:p>
            <a:pPr marL="0" indent="0">
              <a:buNone/>
            </a:pPr>
            <a:r>
              <a:rPr lang="pt-PT" dirty="0"/>
              <a:t>Reflete: "Onde estou a gastar mais energia? Como posso recentrar-me?"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64790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0D911-72A4-E523-FEB7-7FD495E4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dirty="0"/>
              <a:t>Exercícios Práticos para Alunos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CA9EA0D-7B30-98E9-89C2-8ED42765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058400" cy="4698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800" b="1" dirty="0"/>
              <a:t>1. Jornal das Emoções (Autoconsciência e Autogestão)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/>
              <a:t>Objetivo:</a:t>
            </a:r>
            <a:r>
              <a:rPr lang="pt-PT" sz="1800" dirty="0"/>
              <a:t> Ajudar os alunos a identificar e nomear emoções.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/>
              <a:t>Como aplicar:</a:t>
            </a:r>
            <a:r>
              <a:rPr lang="pt-PT" sz="1800" dirty="0"/>
              <a:t> No final de cada dia ou aula, cada aluno escreve: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"Hoje senti-me __ porque __."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"Uma coisa boa que aconteceu foi __."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"Da próxima vez que me sentir assim, posso __.“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None/>
            </a:pPr>
            <a:r>
              <a:rPr lang="pt-PT" sz="1800" b="1" dirty="0"/>
              <a:t>2. Roda da Empatia (Consciência Social)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/>
              <a:t>Objetivo:</a:t>
            </a:r>
            <a:r>
              <a:rPr lang="pt-PT" sz="1800" dirty="0"/>
              <a:t> Desenvolver empatia e escuta ativa.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/>
              <a:t>Como aplicar:</a:t>
            </a:r>
            <a:r>
              <a:rPr lang="pt-PT" sz="1800" dirty="0"/>
              <a:t> Em pequenos grupos, um aluno partilha uma situação. Os colegas respondem com: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"Compreendo que te sintas assim."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"Eu, numa situação parecida, senti-me __."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"O que podemos fazer para ajudar?"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6813526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C5B28-FCB9-E83A-9CCD-4CC91AD8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326855"/>
            <a:ext cx="10058400" cy="1450757"/>
          </a:xfrm>
        </p:spPr>
        <p:txBody>
          <a:bodyPr>
            <a:normAutofit/>
          </a:bodyPr>
          <a:lstStyle/>
          <a:p>
            <a:r>
              <a:rPr lang="pt-PT" sz="3600" b="1" dirty="0"/>
              <a:t>Exercícios Práticos para Alunos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D32E5B-D189-3F40-37E3-74692953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860"/>
            <a:ext cx="10058400" cy="43235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b="1" dirty="0"/>
              <a:t>3. Círculo de Partilha (Competência Relacional)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Objetivo:</a:t>
            </a:r>
            <a:r>
              <a:rPr lang="pt-PT" dirty="0"/>
              <a:t> Fortalecer a comunicação e os laços interpessoais.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Como aplicar:</a:t>
            </a:r>
            <a:r>
              <a:rPr lang="pt-PT" dirty="0"/>
              <a:t> Reunião semanal em círculo, cada aluno partilha algo com base em frases como: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"Esta semana, aprendi __."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"Algo que me fez feliz foi __."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"Preciso de ajuda com __.“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>
              <a:buNone/>
            </a:pPr>
            <a:r>
              <a:rPr lang="pt-PT" b="1" dirty="0"/>
              <a:t>4. Cartas para o Futuro Eu (Tomada de Decisão Responsável)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Objetivo:</a:t>
            </a:r>
            <a:r>
              <a:rPr lang="pt-PT" dirty="0"/>
              <a:t> Promover reflexão sobre escolhas e metas.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 dirty="0"/>
              <a:t>Como aplicar:</a:t>
            </a:r>
            <a:r>
              <a:rPr lang="pt-PT" dirty="0"/>
              <a:t> Cada aluno escreve uma carta ao “Eu do futuro” com metas, conselhos e desafios. Guardar e reler no final do período/ano.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25348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634BB-FFFF-C116-D765-50179BB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Exercício Prático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F2984FFC-C2B5-70EA-CC0B-23CD9CC3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3068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Exercício: Simulação de Estratégias de Regulação Emocional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Praticar técnicas de regulação emocional em diferentes cenários.</a:t>
            </a:r>
            <a:b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kern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 fazer</a:t>
            </a: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Divida os formandos em pequenos grupos.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Apresente diferentes situações desafiadoras (ex.: um aluno ansioso antes de uma prova, um estudante frustrado por perder um jogo).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Cada grupo deve escolher e aplicar uma estratégia de regulação emocional, como: 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Semáforo emocional (PATHS).</a:t>
            </a: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Mood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Meter (RULER).</a:t>
            </a: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Respiração 4-7-8 (</a:t>
            </a:r>
            <a:r>
              <a:rPr lang="pt-PT" sz="2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MindUP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Diário emocional (</a:t>
            </a:r>
            <a:r>
              <a:rPr lang="pt-PT" sz="2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t-PT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Step).</a:t>
            </a: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PT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Cada grupo demonstra a estratégia escolhida e reflete sobre a sua eficácia.</a:t>
            </a:r>
            <a:endParaRPr lang="pt-P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43178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1D312-503F-BDAA-B85E-332F48AA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300">
                <a:solidFill>
                  <a:srgbClr val="FFFFFF"/>
                </a:solidFill>
              </a:rPr>
              <a:t>🎥Visionamento de vídeo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85B997-B20F-22F4-8809-562B969D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Sydney Jensen: How can we support the emotional well-being of teachers? | TED Talk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78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0CFB18-6830-6254-551D-5CDEB81E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pt-PT" sz="3600" b="1">
                <a:solidFill>
                  <a:srgbClr val="FFFFFF"/>
                </a:solidFill>
              </a:rPr>
              <a:t>Exercício em grupo: “EU, EDUCADOR COM ALMA”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4F0B4F-CF4B-42BB-53AE-41E21BE3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7049934" cy="625210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PT" sz="1800" dirty="0"/>
              <a:t> *Após assistir ao vídeo, que sentimentos emergiram em relação ao seu papel como educador? Pense numa </a:t>
            </a:r>
            <a:r>
              <a:rPr lang="pt-PT" sz="1800"/>
              <a:t>experiência em </a:t>
            </a:r>
            <a:r>
              <a:rPr lang="pt-PT" sz="1800" dirty="0"/>
              <a:t>que sentiu ter feito a diferença na vida de um aluno.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r>
              <a:rPr lang="pt-PT" dirty="0"/>
              <a:t>Elaborem juntos um breve </a:t>
            </a:r>
            <a:r>
              <a:rPr lang="pt-PT" b="1" dirty="0"/>
              <a:t>manifesto </a:t>
            </a:r>
            <a:r>
              <a:rPr lang="pt-PT" dirty="0"/>
              <a:t>onde expressem:</a:t>
            </a:r>
          </a:p>
          <a:p>
            <a:pPr>
              <a:buNone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vosso </a:t>
            </a:r>
            <a:r>
              <a:rPr lang="pt-PT" b="1" dirty="0"/>
              <a:t>propósito enquanto educadores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que aprenderam sobre o papel </a:t>
            </a:r>
            <a:r>
              <a:rPr lang="pt-PT" b="1" dirty="0" err="1"/>
              <a:t>socioemocional</a:t>
            </a:r>
            <a:r>
              <a:rPr lang="pt-PT" dirty="0"/>
              <a:t> do educador.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 que vos </a:t>
            </a:r>
            <a:r>
              <a:rPr lang="pt-PT" b="1" dirty="0"/>
              <a:t>inspira a continuar</a:t>
            </a:r>
            <a:r>
              <a:rPr lang="pt-PT" dirty="0"/>
              <a:t>, mesmo nos dias difíceis.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Como pretendem ser </a:t>
            </a:r>
            <a:r>
              <a:rPr lang="pt-PT" b="1" dirty="0"/>
              <a:t>agentes de mudança emocional</a:t>
            </a:r>
            <a:r>
              <a:rPr lang="pt-PT" dirty="0"/>
              <a:t> na escola.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48676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CA51D218-380E-BEE1-B7DA-93B6795C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27" y="1188719"/>
            <a:ext cx="10058400" cy="4307205"/>
          </a:xfrm>
        </p:spPr>
        <p:txBody>
          <a:bodyPr/>
          <a:lstStyle/>
          <a:p>
            <a:r>
              <a:rPr lang="pt-PT" sz="2400" b="1" u="sng" dirty="0"/>
              <a:t>Mensagem final: </a:t>
            </a:r>
          </a:p>
          <a:p>
            <a:endParaRPr lang="pt-PT" sz="2400" b="1" u="sng" dirty="0"/>
          </a:p>
          <a:p>
            <a:r>
              <a:rPr lang="pt-PT" sz="2400" i="1" dirty="0"/>
              <a:t>Nunca subestimem o impacto que têm na vida de uma criança. Cada gesto, cada palavra, cada silêncio vosso pode ser o ponto de viragem no dia, ou na vida, de um aluno.</a:t>
            </a:r>
          </a:p>
          <a:p>
            <a:r>
              <a:rPr lang="pt-PT" sz="2400" i="1" dirty="0"/>
              <a:t>Continuem a ser </a:t>
            </a:r>
            <a:r>
              <a:rPr lang="pt-PT" sz="2400" b="1" i="1" dirty="0"/>
              <a:t>faróis de amor</a:t>
            </a:r>
            <a:r>
              <a:rPr lang="pt-PT" sz="2400" i="1" dirty="0"/>
              <a:t>, de coragem e de presença. A escola precisa de profissionais com coração, mas o mundo precisa de pessoas como vocês. Obrigada por tudo o que são e por tudo o que levam para cada sala de aula.</a:t>
            </a:r>
          </a:p>
          <a:p>
            <a:r>
              <a:rPr lang="pt-PT" sz="2400" i="1" dirty="0"/>
              <a:t>Sigam com brilho, porque esse brilho transforma quem vos rodeia. </a:t>
            </a:r>
            <a:r>
              <a:rPr lang="pt-PT" dirty="0"/>
              <a:t>💫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16546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A6259-E919-190F-ADFB-3E161B28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📚 Bibliografia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A86FD2-91B1-76B2-223C-E704957C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b="1" dirty="0"/>
              <a:t>🔹 Competências </a:t>
            </a:r>
            <a:r>
              <a:rPr lang="pt-PT" b="1" dirty="0" err="1"/>
              <a:t>Socioemocionais</a:t>
            </a:r>
            <a:r>
              <a:rPr lang="pt-PT" b="1" dirty="0"/>
              <a:t> &amp; Educação Emocional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CASEL (</a:t>
            </a:r>
            <a:r>
              <a:rPr lang="pt-PT" dirty="0" err="1"/>
              <a:t>Collaborative</a:t>
            </a:r>
            <a:r>
              <a:rPr lang="pt-PT" dirty="0"/>
              <a:t> for </a:t>
            </a:r>
            <a:r>
              <a:rPr lang="pt-PT" dirty="0" err="1"/>
              <a:t>Academic</a:t>
            </a:r>
            <a:r>
              <a:rPr lang="pt-PT" dirty="0"/>
              <a:t>, Social,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Emotional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). (2020). </a:t>
            </a:r>
            <a:r>
              <a:rPr lang="pt-PT" i="1" dirty="0"/>
              <a:t>SEL Framework</a:t>
            </a:r>
            <a:r>
              <a:rPr lang="pt-PT" dirty="0"/>
              <a:t>. </a:t>
            </a:r>
            <a:r>
              <a:rPr lang="pt-PT" dirty="0">
                <a:hlinkClick r:id="rId2"/>
              </a:rPr>
              <a:t>https://casel.org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Durlak</a:t>
            </a:r>
            <a:r>
              <a:rPr lang="pt-PT" dirty="0"/>
              <a:t>, J. A., </a:t>
            </a:r>
            <a:r>
              <a:rPr lang="pt-PT" dirty="0" err="1"/>
              <a:t>et</a:t>
            </a:r>
            <a:r>
              <a:rPr lang="pt-PT" dirty="0"/>
              <a:t> al. (2011).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impact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enhancing</a:t>
            </a:r>
            <a:r>
              <a:rPr lang="pt-PT" i="1" dirty="0"/>
              <a:t> </a:t>
            </a:r>
            <a:r>
              <a:rPr lang="pt-PT" i="1" dirty="0" err="1"/>
              <a:t>students</a:t>
            </a:r>
            <a:r>
              <a:rPr lang="pt-PT" i="1" dirty="0"/>
              <a:t>’ social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emotional</a:t>
            </a:r>
            <a:r>
              <a:rPr lang="pt-PT" i="1" dirty="0"/>
              <a:t> </a:t>
            </a:r>
            <a:r>
              <a:rPr lang="pt-PT" i="1" dirty="0" err="1"/>
              <a:t>learning</a:t>
            </a:r>
            <a:r>
              <a:rPr lang="pt-PT" i="1" dirty="0"/>
              <a:t>: A meta‐</a:t>
            </a:r>
            <a:r>
              <a:rPr lang="pt-PT" i="1" dirty="0" err="1"/>
              <a:t>analysis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school‐based</a:t>
            </a:r>
            <a:r>
              <a:rPr lang="pt-PT" i="1" dirty="0"/>
              <a:t> universal </a:t>
            </a:r>
            <a:r>
              <a:rPr lang="pt-PT" i="1" dirty="0" err="1"/>
              <a:t>interventions</a:t>
            </a:r>
            <a:r>
              <a:rPr lang="pt-PT" dirty="0"/>
              <a:t>. </a:t>
            </a:r>
            <a:r>
              <a:rPr lang="pt-PT" dirty="0" err="1"/>
              <a:t>Child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, 82(1), 405–432.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Bisquerra</a:t>
            </a:r>
            <a:r>
              <a:rPr lang="pt-PT" dirty="0"/>
              <a:t>, R. (2011). </a:t>
            </a:r>
            <a:r>
              <a:rPr lang="pt-PT" i="1" dirty="0"/>
              <a:t>Educação emocional e competências para a vida</a:t>
            </a:r>
            <a:r>
              <a:rPr lang="pt-PT" dirty="0"/>
              <a:t>. Artmed.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Elias, M. J. </a:t>
            </a:r>
            <a:r>
              <a:rPr lang="pt-PT" dirty="0" err="1"/>
              <a:t>et</a:t>
            </a:r>
            <a:r>
              <a:rPr lang="pt-PT" dirty="0"/>
              <a:t> al. (1997). </a:t>
            </a:r>
            <a:r>
              <a:rPr lang="pt-PT" i="1" dirty="0" err="1"/>
              <a:t>Promoting</a:t>
            </a:r>
            <a:r>
              <a:rPr lang="pt-PT" i="1" dirty="0"/>
              <a:t> Social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Emotional</a:t>
            </a:r>
            <a:r>
              <a:rPr lang="pt-PT" i="1" dirty="0"/>
              <a:t> </a:t>
            </a:r>
            <a:r>
              <a:rPr lang="pt-PT" i="1" dirty="0" err="1"/>
              <a:t>Learning</a:t>
            </a:r>
            <a:r>
              <a:rPr lang="pt-PT" i="1" dirty="0"/>
              <a:t>: </a:t>
            </a:r>
            <a:r>
              <a:rPr lang="pt-PT" i="1" dirty="0" err="1"/>
              <a:t>Guidelines</a:t>
            </a:r>
            <a:r>
              <a:rPr lang="pt-PT" i="1" dirty="0"/>
              <a:t> for </a:t>
            </a:r>
            <a:r>
              <a:rPr lang="pt-PT" i="1" dirty="0" err="1"/>
              <a:t>Educators</a:t>
            </a:r>
            <a:r>
              <a:rPr lang="pt-PT" dirty="0"/>
              <a:t>. ASCD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hlinkClick r:id="rId3"/>
              </a:rPr>
              <a:t>manual-para-promocao-de-competencias-socioemocionais-em-meio-escolar.pdf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hlinkClick r:id="rId4"/>
              </a:rPr>
              <a:t>Competências </a:t>
            </a:r>
            <a:r>
              <a:rPr lang="pt-PT" dirty="0" err="1">
                <a:hlinkClick r:id="rId4"/>
              </a:rPr>
              <a:t>Socioemocionais</a:t>
            </a:r>
            <a:r>
              <a:rPr lang="pt-PT" dirty="0">
                <a:hlinkClick r:id="rId4"/>
              </a:rPr>
              <a:t> | cidadania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Artigo científico </a:t>
            </a:r>
            <a:r>
              <a:rPr lang="pt-PT" dirty="0">
                <a:hlinkClick r:id="rId5"/>
              </a:rPr>
              <a:t>–</a:t>
            </a:r>
            <a:r>
              <a:rPr lang="pt-PT" dirty="0"/>
              <a:t> Programas de educação social e emocional na escola - </a:t>
            </a:r>
            <a:r>
              <a:rPr lang="pt-PT" dirty="0">
                <a:hlinkClick r:id="rId5"/>
              </a:rPr>
              <a:t>385410.pdf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87314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2BF97-07A5-BCAC-115B-88337EDE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1ABABC-1A4C-8018-275F-1AEF9188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🔹 Envolvimento Escolar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Fredricks</a:t>
            </a:r>
            <a:r>
              <a:rPr lang="pt-PT" dirty="0"/>
              <a:t>, J. A., </a:t>
            </a:r>
            <a:r>
              <a:rPr lang="pt-PT" dirty="0" err="1"/>
              <a:t>Blumenfeld</a:t>
            </a:r>
            <a:r>
              <a:rPr lang="pt-PT" dirty="0"/>
              <a:t>, P. C., &amp; Paris, A. H. (2004). </a:t>
            </a:r>
            <a:r>
              <a:rPr lang="pt-PT" i="1" dirty="0" err="1"/>
              <a:t>School</a:t>
            </a:r>
            <a:r>
              <a:rPr lang="pt-PT" i="1" dirty="0"/>
              <a:t> </a:t>
            </a:r>
            <a:r>
              <a:rPr lang="pt-PT" i="1" dirty="0" err="1"/>
              <a:t>Engagement</a:t>
            </a:r>
            <a:r>
              <a:rPr lang="pt-PT" i="1" dirty="0"/>
              <a:t>: </a:t>
            </a:r>
            <a:r>
              <a:rPr lang="pt-PT" i="1" dirty="0" err="1"/>
              <a:t>Potential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Concept</a:t>
            </a:r>
            <a:r>
              <a:rPr lang="pt-PT" i="1" dirty="0"/>
              <a:t>, </a:t>
            </a:r>
            <a:r>
              <a:rPr lang="pt-PT" i="1" dirty="0" err="1"/>
              <a:t>State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Evidence</a:t>
            </a:r>
            <a:r>
              <a:rPr lang="pt-PT" dirty="0"/>
              <a:t>. </a:t>
            </a:r>
            <a:r>
              <a:rPr lang="pt-PT" dirty="0" err="1"/>
              <a:t>Review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Educational</a:t>
            </a:r>
            <a:r>
              <a:rPr lang="pt-PT" dirty="0"/>
              <a:t> Research, 74(1), 59-109.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Veiga, F. H. (2013). </a:t>
            </a:r>
            <a:r>
              <a:rPr lang="pt-PT" i="1" dirty="0"/>
              <a:t>Envolvimento dos Alunos na Escola: Elaboração de uma Nova Escala de Avaliação</a:t>
            </a:r>
            <a:r>
              <a:rPr lang="pt-PT" dirty="0"/>
              <a:t>. Psicologia, Educação e Cultura, 17(1), 165–194.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Skinner, E., </a:t>
            </a:r>
            <a:r>
              <a:rPr lang="pt-PT" dirty="0" err="1"/>
              <a:t>Kindermann</a:t>
            </a:r>
            <a:r>
              <a:rPr lang="pt-PT" dirty="0"/>
              <a:t>, T. A., &amp; </a:t>
            </a:r>
            <a:r>
              <a:rPr lang="pt-PT" dirty="0" err="1"/>
              <a:t>Furrer</a:t>
            </a:r>
            <a:r>
              <a:rPr lang="pt-PT" dirty="0"/>
              <a:t>, C. (2009). </a:t>
            </a:r>
            <a:r>
              <a:rPr lang="pt-PT" i="1" dirty="0"/>
              <a:t>A </a:t>
            </a:r>
            <a:r>
              <a:rPr lang="pt-PT" i="1" dirty="0" err="1"/>
              <a:t>motivational</a:t>
            </a:r>
            <a:r>
              <a:rPr lang="pt-PT" i="1" dirty="0"/>
              <a:t> </a:t>
            </a:r>
            <a:r>
              <a:rPr lang="pt-PT" i="1" dirty="0" err="1"/>
              <a:t>perspective</a:t>
            </a:r>
            <a:r>
              <a:rPr lang="pt-PT" i="1" dirty="0"/>
              <a:t> </a:t>
            </a:r>
            <a:r>
              <a:rPr lang="pt-PT" i="1" dirty="0" err="1"/>
              <a:t>on</a:t>
            </a:r>
            <a:r>
              <a:rPr lang="pt-PT" i="1" dirty="0"/>
              <a:t> </a:t>
            </a:r>
            <a:r>
              <a:rPr lang="pt-PT" i="1" dirty="0" err="1"/>
              <a:t>engagement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disaffection</a:t>
            </a:r>
            <a:r>
              <a:rPr lang="pt-PT" dirty="0"/>
              <a:t>.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Psychological</a:t>
            </a:r>
            <a:r>
              <a:rPr lang="pt-PT" dirty="0"/>
              <a:t> </a:t>
            </a:r>
            <a:r>
              <a:rPr lang="pt-PT" dirty="0" err="1"/>
              <a:t>Measurement</a:t>
            </a:r>
            <a:r>
              <a:rPr lang="pt-PT" dirty="0"/>
              <a:t>, 69(3), 493–525.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65358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543F2-FCDA-117A-54A8-77F5C967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BEF02F-A017-DFBD-08F3-FEE33D5F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/>
              <a:t> 🔹Programas de CSE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Programa </a:t>
            </a:r>
            <a:r>
              <a:rPr lang="pt-PT" dirty="0" err="1"/>
              <a:t>Zippy’s</a:t>
            </a:r>
            <a:r>
              <a:rPr lang="pt-PT" dirty="0"/>
              <a:t> </a:t>
            </a:r>
            <a:r>
              <a:rPr lang="pt-PT" dirty="0" err="1"/>
              <a:t>Friends</a:t>
            </a:r>
            <a:r>
              <a:rPr lang="pt-PT" dirty="0"/>
              <a:t>. Associação </a:t>
            </a:r>
            <a:r>
              <a:rPr lang="pt-PT" dirty="0" err="1"/>
              <a:t>Encontrar+se</a:t>
            </a:r>
            <a:r>
              <a:rPr lang="pt-PT" dirty="0"/>
              <a:t>. </a:t>
            </a:r>
            <a:r>
              <a:rPr lang="pt-PT" dirty="0">
                <a:hlinkClick r:id="rId2"/>
              </a:rPr>
              <a:t>https://www.encontrarse.pt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PATHS </a:t>
            </a:r>
            <a:r>
              <a:rPr lang="pt-PT" dirty="0" err="1"/>
              <a:t>Program</a:t>
            </a:r>
            <a:r>
              <a:rPr lang="pt-PT" dirty="0"/>
              <a:t>. </a:t>
            </a:r>
            <a:r>
              <a:rPr lang="pt-PT" dirty="0">
                <a:hlinkClick r:id="rId3"/>
              </a:rPr>
              <a:t>https://pathsprogram.com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RULER – Yale </a:t>
            </a:r>
            <a:r>
              <a:rPr lang="pt-PT" dirty="0" err="1"/>
              <a:t>Center</a:t>
            </a:r>
            <a:r>
              <a:rPr lang="pt-PT" dirty="0"/>
              <a:t> for </a:t>
            </a:r>
            <a:r>
              <a:rPr lang="pt-PT" dirty="0" err="1"/>
              <a:t>Emotional</a:t>
            </a:r>
            <a:r>
              <a:rPr lang="pt-PT" dirty="0"/>
              <a:t> </a:t>
            </a:r>
            <a:r>
              <a:rPr lang="pt-PT" dirty="0" err="1"/>
              <a:t>Intelligence</a:t>
            </a:r>
            <a:r>
              <a:rPr lang="pt-PT" dirty="0"/>
              <a:t>. </a:t>
            </a:r>
            <a:r>
              <a:rPr lang="pt-PT" dirty="0">
                <a:hlinkClick r:id="rId4"/>
              </a:rPr>
              <a:t>https://www.rulerapproach.org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Second</a:t>
            </a:r>
            <a:r>
              <a:rPr lang="pt-PT" dirty="0"/>
              <a:t> Step. </a:t>
            </a:r>
            <a:r>
              <a:rPr lang="pt-PT" dirty="0" err="1"/>
              <a:t>Committee</a:t>
            </a:r>
            <a:r>
              <a:rPr lang="pt-PT" dirty="0"/>
              <a:t> for </a:t>
            </a:r>
            <a:r>
              <a:rPr lang="pt-PT" dirty="0" err="1"/>
              <a:t>Children</a:t>
            </a:r>
            <a:r>
              <a:rPr lang="pt-PT" dirty="0"/>
              <a:t>. </a:t>
            </a:r>
            <a:r>
              <a:rPr lang="pt-PT" dirty="0">
                <a:hlinkClick r:id="rId5"/>
              </a:rPr>
              <a:t>https://www.secondstep.org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MindUP</a:t>
            </a:r>
            <a:r>
              <a:rPr lang="pt-PT" dirty="0"/>
              <a:t> –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Hawn</a:t>
            </a:r>
            <a:r>
              <a:rPr lang="pt-PT" dirty="0"/>
              <a:t> Foundation. </a:t>
            </a:r>
            <a:r>
              <a:rPr lang="pt-PT" dirty="0">
                <a:hlinkClick r:id="rId6"/>
              </a:rPr>
              <a:t>https://mindup.org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SER CAPAZ (OPP) - </a:t>
            </a:r>
            <a:r>
              <a:rPr lang="pt-PT" dirty="0">
                <a:hlinkClick r:id="rId7"/>
              </a:rPr>
              <a:t>norzs0wn-ser-capaz-manual-final.pdf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62552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29895</TotalTime>
  <Words>8852</Words>
  <Application>Microsoft Office PowerPoint</Application>
  <PresentationFormat>Ecrã Panorâmico</PresentationFormat>
  <Paragraphs>805</Paragraphs>
  <Slides>100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100</vt:i4>
      </vt:variant>
    </vt:vector>
  </HeadingPairs>
  <TitlesOfParts>
    <vt:vector size="109" baseType="lpstr">
      <vt:lpstr>Aptos</vt:lpstr>
      <vt:lpstr>Arial</vt:lpstr>
      <vt:lpstr>Calibri</vt:lpstr>
      <vt:lpstr>Calibri Light</vt:lpstr>
      <vt:lpstr>Courier New</vt:lpstr>
      <vt:lpstr>Segoe UI Emoji</vt:lpstr>
      <vt:lpstr>Times New Roman</vt:lpstr>
      <vt:lpstr>Wingdings</vt:lpstr>
      <vt:lpstr>Retrospetiva</vt:lpstr>
      <vt:lpstr>7ª Edição | ENVOLVIMENTO DOS ALUNOS NA ESCOLA E DESENVOLVIMENTO DE COMPETÊNCIAS SOCIOEMOCIONAIS EM CRIANÇAS E JOVENS - 15H</vt:lpstr>
      <vt:lpstr>Objetivos a atingir</vt:lpstr>
      <vt:lpstr>Conteúdos da ação</vt:lpstr>
      <vt:lpstr>Conteúdos da ação</vt:lpstr>
      <vt:lpstr>Regime de Avaliação</vt:lpstr>
      <vt:lpstr>Envolvimento dos alunos na escola: definição do conceito</vt:lpstr>
      <vt:lpstr>Envolvimento dos alunos na escola: definição do conceito</vt:lpstr>
      <vt:lpstr>Dimensões do envolvimento do aluno com a escola</vt:lpstr>
      <vt:lpstr>1. Envolvimento Comportamental </vt:lpstr>
      <vt:lpstr> 2. Envolvimento Emocional </vt:lpstr>
      <vt:lpstr>3. Envolvimento Cognitivo </vt:lpstr>
      <vt:lpstr>4. Envolvimento Agenciativo (Veiga, 2013) </vt:lpstr>
      <vt:lpstr>Notas Metodológicas </vt:lpstr>
      <vt:lpstr>🎥Visionamento do vídeo "Every Kid Needs a Champion" (Rita Pierson - TED Talk) e debriefing </vt:lpstr>
      <vt:lpstr>🎥 Conclusões - debriefing do vídeo </vt:lpstr>
      <vt:lpstr>🎥 Conclusões - debriefing do vídeo</vt:lpstr>
      <vt:lpstr>Antecedentes e Consequentes do envolvimento dos alunos com a escola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💬 Caso Prático: </vt:lpstr>
      <vt:lpstr>Resolução do caso prático</vt:lpstr>
      <vt:lpstr>Estratégias para estimular o envolvimento do aluno com a escola a nível de diferentes variáveis</vt:lpstr>
      <vt:lpstr>Apresentação do PowerPoint</vt:lpstr>
      <vt:lpstr>Apresentação do PowerPoint</vt:lpstr>
      <vt:lpstr>Apresentação do PowerPoint</vt:lpstr>
      <vt:lpstr>Apresentação do PowerPoint</vt:lpstr>
      <vt:lpstr>🧠 Reflexão Individual ou em Pequenos Grupos:</vt:lpstr>
      <vt:lpstr>Estratégias adicionais para estimular o envolvimento dos alunos com a escola:</vt:lpstr>
      <vt:lpstr>Estratégias adicionais para estimular o envolvimento dos alunos com a escola:</vt:lpstr>
      <vt:lpstr>🎥Visionamento de excerto de vídeo “La Lengua de las Mariposas” e debriefing</vt:lpstr>
      <vt:lpstr>Apresentação do PowerPoint</vt:lpstr>
      <vt:lpstr>Apresentação do PowerPoint</vt:lpstr>
      <vt:lpstr>     🎬 Debriefing – “La Lengua de las Mariposas” </vt:lpstr>
      <vt:lpstr>“Os alunos esquecem o que lhes ensinamos, mas nunca esquecem como os fizemos sentir.”  - Maya Angelou                                                                                                                                                </vt:lpstr>
      <vt:lpstr>Competências socioemocionais na escola: definição do conceito</vt:lpstr>
      <vt:lpstr>Apresentação do PowerPoint</vt:lpstr>
      <vt:lpstr>"Não somos máquinas pensantes que sentem, somos máquinas sentimentais que pensam." — António Damásio, no livro "O Erro de Descartes" (1994) </vt:lpstr>
      <vt:lpstr>   Trabalhar as competências socioemocionais na escola, porquê? </vt:lpstr>
      <vt:lpstr>SEL/ASE – O que é?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Competências Socioemocionais na Prática Escolar</vt:lpstr>
      <vt:lpstr>Exemplo de Mapeamento de Oportunidades por Disciplina</vt:lpstr>
      <vt:lpstr>🌱 Atividade: “Mapa de Emoções e Relações na Escola” </vt:lpstr>
      <vt:lpstr>Exemplo de mapa da escola emocional-relacional</vt:lpstr>
      <vt:lpstr>Exemplo de estratégia ou atividade prática SEL para situação escolhida</vt:lpstr>
      <vt:lpstr>Triangulação de benefícios: envolvimento dos alunos com a escola, competências socioemocionais e bem-estar</vt:lpstr>
      <vt:lpstr>Triangulação de benefícios: envolvimento dos alunos com a escola, competências socioemocionais e bem-estar</vt:lpstr>
      <vt:lpstr>A sala de aula pró-social – comportamento do professor, as suas competências socioemocionais e efeito nos alunos. Intervenções multinível e benefícios identificados</vt:lpstr>
      <vt:lpstr>Apresentação do PowerPoint</vt:lpstr>
      <vt:lpstr>Competências Socioemocionais do Professor e os seus Efeitos nos Alunos </vt:lpstr>
      <vt:lpstr>Intervenções Multinível na Sala de Aula Pró-Social </vt:lpstr>
      <vt:lpstr>Benefícios Identificados da Sala de Aula Pró-Social </vt:lpstr>
      <vt:lpstr>🧠 Atividade: "O Espelho Socioemocional" </vt:lpstr>
      <vt:lpstr>🧠 Atividade: "O Espelho Socioemocional"</vt:lpstr>
      <vt:lpstr>🟢 GRUPO 1 – Desregulação Crónica + Relação Professor–Aluno</vt:lpstr>
      <vt:lpstr>🟢 GRUPO 2 – Exclusão Social e Dinâmicas de Grupo</vt:lpstr>
      <vt:lpstr>🟢 GRUPO 3 – Pressão Académica e Ansiedade (Secundário)</vt:lpstr>
      <vt:lpstr>🟢 GRUPO 4 – Conflito com Professor em Público</vt:lpstr>
      <vt:lpstr>🟢 GRUPO 5 – Educação Pré-Escolar / 1.º Ciclo – Desregulação Emocional</vt:lpstr>
      <vt:lpstr>Apresentação do PowerPoint</vt:lpstr>
      <vt:lpstr>Apresentação do PowerPoint</vt:lpstr>
      <vt:lpstr>Ficha de Trabalho Final</vt:lpstr>
      <vt:lpstr>Programas de promoção de competências socioemocionais cientificamente atestados no contexto educativo: exploração de modelos e estratégias de intervenção a nível da autorregulação emocional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Exercício: Jogo das Soluções (Baseado no CASEL SEL) </vt:lpstr>
      <vt:lpstr>Exercício: O Semáforo das Emoções (Baseado no PATHS) </vt:lpstr>
      <vt:lpstr>Exercício: Diário das Emoções (Baseado no Second Step) </vt:lpstr>
      <vt:lpstr>Exercício: Respiração 4-7-8 (Baseado no MindUP) </vt:lpstr>
      <vt:lpstr>Exercícios de Autoaplicação para Professores</vt:lpstr>
      <vt:lpstr>Exercícios de Autoaplicação para Professores</vt:lpstr>
      <vt:lpstr>Exercícios Práticos para Alunos </vt:lpstr>
      <vt:lpstr>Exercícios Práticos para Alunos</vt:lpstr>
      <vt:lpstr>Exercício Prático</vt:lpstr>
      <vt:lpstr>🎥Visionamento de vídeo </vt:lpstr>
      <vt:lpstr>Exercício em grupo: “EU, EDUCADOR COM ALMA”</vt:lpstr>
      <vt:lpstr>Apresentação do PowerPoint</vt:lpstr>
      <vt:lpstr>📚 Bibliografia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Tania  Sousa</dc:creator>
  <cp:lastModifiedBy>Tânia Sousa (SPO)</cp:lastModifiedBy>
  <cp:revision>319</cp:revision>
  <dcterms:created xsi:type="dcterms:W3CDTF">2025-04-29T15:22:06Z</dcterms:created>
  <dcterms:modified xsi:type="dcterms:W3CDTF">2026-05-14T08:43:35Z</dcterms:modified>
</cp:coreProperties>
</file>