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9144000" cy="5143500"/>
  <p:notesSz cx="5143500" cy="9144000"/>
  <p:embeddedFontLst>
    <p:embeddedFont>
      <p:font typeface="Inter Bold"/>
      <p:regular r:id="rId201314"/>
    </p:embeddedFont>
    <p:embeddedFont>
      <p:font typeface="Inter"/>
      <p:regular r:id="rId201315"/>
    </p:embeddedFont>
    <p:embeddedFont>
      <p:font typeface="Inter Black"/>
      <p:regular r:id="rId20131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Relationship Id="rId201316" Target="fonts/201316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2.png"/><Relationship Id="rId5" Type="http://schemas.openxmlformats.org/officeDocument/2006/relationships/image" Target="../media/image-10-3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2.png"/><Relationship Id="rId5" Type="http://schemas.openxmlformats.org/officeDocument/2006/relationships/image" Target="../media/image-2-3.sv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2.png"/><Relationship Id="rId5" Type="http://schemas.openxmlformats.org/officeDocument/2006/relationships/image" Target="../media/image-5-3.svg"/><Relationship Id="rId6" Type="http://schemas.openxmlformats.org/officeDocument/2006/relationships/image" Target="../media/image-5-2.png"/><Relationship Id="rId7" Type="http://schemas.openxmlformats.org/officeDocument/2006/relationships/image" Target="../media/image-5-3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086520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Vida que Renasce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1742108"/>
            <a:ext cx="4722763" cy="12227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Sucessão Ecológica</a:t>
            </a:r>
            <a:endParaRPr lang="en-US" sz="3850" dirty="0"/>
          </a:p>
        </p:txBody>
      </p:sp>
      <p:sp>
        <p:nvSpPr>
          <p:cNvPr id="5" name="Text 2"/>
          <p:cNvSpPr/>
          <p:nvPr/>
        </p:nvSpPr>
        <p:spPr>
          <a:xfrm>
            <a:off x="3925119" y="3177480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Como a natureza transforma paisagens estéreis em ecossistemas vibrantes — passo a passo, espécie a espécie.</a:t>
            </a:r>
            <a:endParaRPr lang="en-US" sz="1100" dirty="0"/>
          </a:p>
        </p:txBody>
      </p:sp>
      <p:sp>
        <p:nvSpPr>
          <p:cNvPr id="6" name="Shape 3"/>
          <p:cNvSpPr/>
          <p:nvPr/>
        </p:nvSpPr>
        <p:spPr>
          <a:xfrm>
            <a:off x="3925119" y="3790578"/>
            <a:ext cx="1832000" cy="266402"/>
          </a:xfrm>
          <a:prstGeom prst="roundRect">
            <a:avLst>
              <a:gd name="adj" fmla="val 17880"/>
            </a:avLst>
          </a:prstGeom>
          <a:solidFill>
            <a:srgbClr val="DADBF1"/>
          </a:solidFill>
          <a:ln/>
        </p:spPr>
      </p:sp>
      <p:sp>
        <p:nvSpPr>
          <p:cNvPr id="7" name="Text 4"/>
          <p:cNvSpPr/>
          <p:nvPr/>
        </p:nvSpPr>
        <p:spPr>
          <a:xfrm>
            <a:off x="4010174" y="3833068"/>
            <a:ext cx="2119089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CIÊNCIAS NATURAIS · 8.º ANO</a:t>
            </a:r>
            <a:endParaRPr lang="en-US" sz="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398115"/>
            <a:ext cx="4017020" cy="394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Natureza é Resiliente</a:t>
            </a:r>
            <a:endParaRPr lang="en-US" sz="2450" dirty="0"/>
          </a:p>
        </p:txBody>
      </p:sp>
      <p:sp>
        <p:nvSpPr>
          <p:cNvPr id="4" name="Text 1"/>
          <p:cNvSpPr/>
          <p:nvPr/>
        </p:nvSpPr>
        <p:spPr>
          <a:xfrm>
            <a:off x="3925119" y="961281"/>
            <a:ext cx="4722763" cy="5728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6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sucessão ecológica mostra que a vida é </a:t>
            </a:r>
            <a:pPr algn="l" indent="0" marL="0">
              <a:lnSpc>
                <a:spcPct val="126000"/>
              </a:lnSpc>
              <a:buNone/>
            </a:pPr>
            <a:r>
              <a:rPr lang="en-US" sz="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persistente e transformadora</a:t>
            </a:r>
            <a:pPr algn="l" indent="0" marL="0">
              <a:lnSpc>
                <a:spcPct val="126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Dada a oportunidade, a natureza encontra sempre um caminho para colonizar, recuperar e prosperar.</a:t>
            </a:r>
            <a:endParaRPr lang="en-US" sz="9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25119" y="1660624"/>
            <a:ext cx="2305124" cy="168027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001890" y="1755279"/>
            <a:ext cx="151507" cy="18938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1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1150" dirty="0"/>
          </a:p>
        </p:txBody>
      </p:sp>
      <p:sp>
        <p:nvSpPr>
          <p:cNvPr id="7" name="Text 3"/>
          <p:cNvSpPr/>
          <p:nvPr/>
        </p:nvSpPr>
        <p:spPr>
          <a:xfrm>
            <a:off x="4065612" y="2165598"/>
            <a:ext cx="1717477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Observa o teu entorno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4065612" y="2430289"/>
            <a:ext cx="2024137" cy="7637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6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Onde vês a vida a tentar colonizar novos espaços? Fendas no passeio, muros antigos, terrenos abandonados…</a:t>
            </a:r>
            <a:endParaRPr lang="en-US" sz="9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2683" y="1660624"/>
            <a:ext cx="2305199" cy="168027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19529" y="1755279"/>
            <a:ext cx="151507" cy="18938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1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1150" dirty="0"/>
          </a:p>
        </p:txBody>
      </p:sp>
      <p:sp>
        <p:nvSpPr>
          <p:cNvPr id="11" name="Text 6"/>
          <p:cNvSpPr/>
          <p:nvPr/>
        </p:nvSpPr>
        <p:spPr>
          <a:xfrm>
            <a:off x="6483176" y="2165598"/>
            <a:ext cx="2024211" cy="3945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biodiversidade é o motor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6483176" y="2627561"/>
            <a:ext cx="2024211" cy="5728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6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Quanto maior a diversidade de espécies, maior a estabilidade e resiliência do ecossistema.</a:t>
            </a:r>
            <a:endParaRPr lang="en-US" sz="9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25119" y="3453333"/>
            <a:ext cx="4722763" cy="129205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210746" y="3547988"/>
            <a:ext cx="151507" cy="18938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1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1150" dirty="0"/>
          </a:p>
        </p:txBody>
      </p:sp>
      <p:sp>
        <p:nvSpPr>
          <p:cNvPr id="15" name="Text 9"/>
          <p:cNvSpPr/>
          <p:nvPr/>
        </p:nvSpPr>
        <p:spPr>
          <a:xfrm>
            <a:off x="4065612" y="3958307"/>
            <a:ext cx="1928589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Protege os ecossistemas</a:t>
            </a:r>
            <a:endParaRPr lang="en-US" sz="1200" dirty="0"/>
          </a:p>
        </p:txBody>
      </p:sp>
      <p:sp>
        <p:nvSpPr>
          <p:cNvPr id="16" name="Text 10"/>
          <p:cNvSpPr/>
          <p:nvPr/>
        </p:nvSpPr>
        <p:spPr>
          <a:xfrm>
            <a:off x="4065612" y="4222998"/>
            <a:ext cx="4441775" cy="3818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6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Cada perturbação pode recomeçar o processo — mas a destruição total pode ser irreversível.</a:t>
            </a:r>
            <a:endParaRPr lang="en-US" sz="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409328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Tarefa: Vamos observar a natureza! 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2507903"/>
            <a:ext cx="4722763" cy="1226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33000"/>
              </a:lnSpc>
              <a:spcAft>
                <a:spcPts val="1250"/>
              </a:spcAft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Hoje vão sair à descoberta da natureza à vossa volta. </a:t>
            </a:r>
            <a:endParaRPr lang="en-US" sz="11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Façam um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registo fotográfico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das diferentes etapas da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sucessão ecológica </a:t>
            </a:r>
            <a:pPr algn="l" indent="0" marL="0">
              <a:lnSpc>
                <a:spcPct val="133000"/>
              </a:lnSpc>
              <a:spcAft>
                <a:spcPts val="1250"/>
              </a:spcAft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que encontram na zona onde vivem.</a:t>
            </a:r>
            <a:endParaRPr lang="en-US" sz="11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Olhem com atenção, explorem e observem como o ambiente muda!</a:t>
            </a:r>
            <a:endParaRPr lang="en-US" sz="1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517452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Instruções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2173039"/>
            <a:ext cx="4722763" cy="14530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Realiza um registo fotográfico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(3 a 5 fotos), 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identificando as respetivas</a:t>
            </a:r>
            <a:pPr algn="l" indent="0" marL="0">
              <a:lnSpc>
                <a:spcPct val="133000"/>
              </a:lnSpc>
              <a:spcAft>
                <a:spcPts val="1250"/>
              </a:spcAft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fases da sucessão ecológica.</a:t>
            </a:r>
            <a:endParaRPr lang="en-US" sz="11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 cada foto, faz uma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legenda curta</a:t>
            </a:r>
            <a:pPr algn="l" indent="0" marL="0">
              <a:lnSpc>
                <a:spcPct val="133000"/>
              </a:lnSpc>
              <a:spcAft>
                <a:spcPts val="1250"/>
              </a:spcAft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indicando o local e o que observaram. </a:t>
            </a:r>
            <a:endParaRPr lang="en-US" sz="11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final, junta tudo num pequeno trabalho ou apresentação.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13147"/>
            <a:ext cx="4927625" cy="366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 Que é a Sucessão Ecológica?</a:t>
            </a:r>
            <a:endParaRPr lang="en-US" sz="2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035100"/>
            <a:ext cx="1866677" cy="279997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85644" y="2005905"/>
            <a:ext cx="2666926" cy="8583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</a:t>
            </a:r>
            <a:pPr algn="l" indent="0" marL="0">
              <a:lnSpc>
                <a:spcPct val="122000"/>
              </a:lnSpc>
              <a:buNone/>
            </a:pPr>
            <a:r>
              <a:rPr lang="en-US" sz="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sucessão ecológica</a:t>
            </a:r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é o processo natural e gradual de substituição de comunidades num ecossistema. À medida que as espécies chegam, instalam-se e modificam o ambiente, criam condições para que outras as sucedam.</a:t>
            </a:r>
            <a:endParaRPr lang="en-US" sz="9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19" y="4053706"/>
            <a:ext cx="4027289" cy="67664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84907" y="4185345"/>
            <a:ext cx="1848743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Transformação constante</a:t>
            </a:r>
            <a:endParaRPr lang="en-US" sz="1150" dirty="0"/>
          </a:p>
        </p:txBody>
      </p:sp>
      <p:sp>
        <p:nvSpPr>
          <p:cNvPr id="7" name="Text 3"/>
          <p:cNvSpPr/>
          <p:nvPr/>
        </p:nvSpPr>
        <p:spPr>
          <a:xfrm>
            <a:off x="684907" y="4427041"/>
            <a:ext cx="3706862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ambiente muda com a chegada de cada nova espécie.</a:t>
            </a:r>
            <a:endParaRPr lang="en-US" sz="9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0592" y="4053706"/>
            <a:ext cx="4027289" cy="67664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809381" y="4185345"/>
            <a:ext cx="14674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Equilíbrio dinâmico</a:t>
            </a:r>
            <a:endParaRPr lang="en-US" sz="1150" dirty="0"/>
          </a:p>
        </p:txBody>
      </p:sp>
      <p:sp>
        <p:nvSpPr>
          <p:cNvPr id="10" name="Text 5"/>
          <p:cNvSpPr/>
          <p:nvPr/>
        </p:nvSpPr>
        <p:spPr>
          <a:xfrm>
            <a:off x="4809381" y="4427041"/>
            <a:ext cx="3706862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objetivo final é a estabilidade e a máxima biodiversidade.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152153"/>
            <a:ext cx="1354262" cy="266402"/>
          </a:xfrm>
          <a:prstGeom prst="roundRect">
            <a:avLst>
              <a:gd name="adj" fmla="val 17880"/>
            </a:avLst>
          </a:prstGeom>
          <a:noFill/>
          <a:ln/>
          <a:effectLst>
            <a:outerShdw sx="100000" sy="100000" kx="0" ky="0" algn="bl" rotWithShape="0" blurRad="101600" dist="50800" dir="16200000">
              <a:srgbClr val="4950bc">
                <a:alpha val="100000"/>
              </a:srgbClr>
            </a:outerShdw>
          </a:effectLst>
        </p:spPr>
      </p:sp>
      <p:sp>
        <p:nvSpPr>
          <p:cNvPr id="4" name="Text 1"/>
          <p:cNvSpPr/>
          <p:nvPr/>
        </p:nvSpPr>
        <p:spPr>
          <a:xfrm>
            <a:off x="581174" y="1194643"/>
            <a:ext cx="1641351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SUCESSÃO PRIMÁRIA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475259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Começar do Zero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496119" y="2130847"/>
            <a:ext cx="472276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sucessão primária ocorre em áreas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sem vida prévia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rocha nua, fluxos de lava ou dunas de areia. O grande desafio é criar solo onde não existe nada.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496119" y="2970758"/>
            <a:ext cx="4722763" cy="1020589"/>
          </a:xfrm>
          <a:prstGeom prst="roundRect">
            <a:avLst>
              <a:gd name="adj" fmla="val 5834"/>
            </a:avLst>
          </a:prstGeom>
          <a:solidFill>
            <a:srgbClr val="DADBF1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77" y="3171527"/>
            <a:ext cx="177180" cy="14175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56816" y="3147938"/>
            <a:ext cx="4120307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🌋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Exemplo real: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Ilha de Surtsey, na Islândia, nasceu de uma erupção vulcânica submarina em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1963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É hoje um laboratório natural único para estudar a sucessão primária.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20291"/>
            <a:ext cx="5509617" cy="366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Comunidade Pioneira em Surtsey</a:t>
            </a:r>
            <a:endParaRPr lang="en-US" sz="2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042243"/>
            <a:ext cx="4187651" cy="279997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985644" y="1846213"/>
            <a:ext cx="503486" cy="207690"/>
          </a:xfrm>
          <a:prstGeom prst="roundRect">
            <a:avLst>
              <a:gd name="adj" fmla="val 18993"/>
            </a:avLst>
          </a:prstGeom>
          <a:solidFill>
            <a:srgbClr val="DADBF1"/>
          </a:solidFill>
          <a:ln/>
        </p:spPr>
      </p:sp>
      <p:sp>
        <p:nvSpPr>
          <p:cNvPr id="5" name="Text 2"/>
          <p:cNvSpPr/>
          <p:nvPr/>
        </p:nvSpPr>
        <p:spPr>
          <a:xfrm>
            <a:off x="6056040" y="1881411"/>
            <a:ext cx="819894" cy="137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1.ª FASE</a:t>
            </a:r>
            <a:endParaRPr lang="en-US" sz="700" dirty="0"/>
          </a:p>
        </p:txBody>
      </p:sp>
      <p:sp>
        <p:nvSpPr>
          <p:cNvPr id="6" name="Text 3"/>
          <p:cNvSpPr/>
          <p:nvPr/>
        </p:nvSpPr>
        <p:spPr>
          <a:xfrm>
            <a:off x="5985644" y="2092747"/>
            <a:ext cx="2442642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Os Primeiros Colonizadores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5985644" y="2373362"/>
            <a:ext cx="2666926" cy="6866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 </a:t>
            </a:r>
            <a:pPr algn="l" indent="0" marL="0">
              <a:lnSpc>
                <a:spcPct val="122000"/>
              </a:lnSpc>
              <a:buNone/>
            </a:pPr>
            <a:r>
              <a:rPr lang="en-US" sz="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líquenes e musgos</a:t>
            </a:r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foram os primeiros a colonizar as rochas negras de Surtsey. Sobrevivem em condições extremas: sem solo, com vento forte e sal marinho.</a:t>
            </a:r>
            <a:endParaRPr lang="en-US" sz="900" dirty="0"/>
          </a:p>
        </p:txBody>
      </p:sp>
      <p:sp>
        <p:nvSpPr>
          <p:cNvPr id="8" name="Shape 5"/>
          <p:cNvSpPr/>
          <p:nvPr/>
        </p:nvSpPr>
        <p:spPr>
          <a:xfrm>
            <a:off x="496119" y="4060850"/>
            <a:ext cx="4027289" cy="662360"/>
          </a:xfrm>
          <a:prstGeom prst="roundRect">
            <a:avLst>
              <a:gd name="adj" fmla="val 7444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18232" y="4182963"/>
            <a:ext cx="1685627" cy="188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🪨</a:t>
            </a:r>
            <a:pPr algn="l" indent="0" marL="0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Fragmentam a rocha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618232" y="4429423"/>
            <a:ext cx="3783062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 ácidos e raízes, quebram a superfície mineral.</a:t>
            </a:r>
            <a:endParaRPr lang="en-US" sz="900" dirty="0"/>
          </a:p>
        </p:txBody>
      </p:sp>
      <p:sp>
        <p:nvSpPr>
          <p:cNvPr id="11" name="Shape 8"/>
          <p:cNvSpPr/>
          <p:nvPr/>
        </p:nvSpPr>
        <p:spPr>
          <a:xfrm>
            <a:off x="4620592" y="4060850"/>
            <a:ext cx="4027289" cy="662360"/>
          </a:xfrm>
          <a:prstGeom prst="roundRect">
            <a:avLst>
              <a:gd name="adj" fmla="val 7444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4742706" y="4182963"/>
            <a:ext cx="1651248" cy="188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🌱</a:t>
            </a:r>
            <a:pPr algn="l" indent="0" marL="0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Criam solo primitivo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4742706" y="4429423"/>
            <a:ext cx="3783062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Acumulam matéria orgânica e iniciam a formação do solo.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34429"/>
            <a:ext cx="502667" cy="197644"/>
          </a:xfrm>
          <a:prstGeom prst="roundRect">
            <a:avLst>
              <a:gd name="adj" fmla="val 19205"/>
            </a:avLst>
          </a:prstGeom>
          <a:noFill/>
          <a:ln/>
          <a:effectLst>
            <a:outerShdw sx="100000" sy="100000" kx="0" ky="0" algn="bl" rotWithShape="0" blurRad="101600" dist="50800" dir="16200000">
              <a:srgbClr val="4950bc">
                <a:alpha val="100000"/>
              </a:srgbClr>
            </a:outerShdw>
          </a:effectLst>
        </p:spPr>
      </p:sp>
      <p:sp>
        <p:nvSpPr>
          <p:cNvPr id="3" name="Text 1"/>
          <p:cNvSpPr/>
          <p:nvPr/>
        </p:nvSpPr>
        <p:spPr>
          <a:xfrm>
            <a:off x="563835" y="468288"/>
            <a:ext cx="824433" cy="129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70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2.ª FASE</a:t>
            </a:r>
            <a:endParaRPr lang="en-US" sz="700" dirty="0"/>
          </a:p>
        </p:txBody>
      </p:sp>
      <p:sp>
        <p:nvSpPr>
          <p:cNvPr id="4" name="Text 2"/>
          <p:cNvSpPr/>
          <p:nvPr/>
        </p:nvSpPr>
        <p:spPr>
          <a:xfrm>
            <a:off x="496119" y="668015"/>
            <a:ext cx="4043511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Comunidade Intermédia</a:t>
            </a:r>
            <a:endParaRPr lang="en-US" sz="22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257151"/>
            <a:ext cx="3595464" cy="26943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978649" y="2360712"/>
            <a:ext cx="2673921" cy="4871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 o solo mais rico e profundo, surgem </a:t>
            </a:r>
            <a:pPr algn="l" indent="0" marL="0">
              <a:lnSpc>
                <a:spcPct val="120000"/>
              </a:lnSpc>
              <a:buNone/>
            </a:pPr>
            <a:r>
              <a:rPr lang="en-US" sz="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ervas, gramíneas e pequenos arbustos</a:t>
            </a:r>
            <a:pPr algn="l" indent="0" marL="0">
              <a:lnSpc>
                <a:spcPct val="120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A diversidade aumenta rapidamente.</a:t>
            </a:r>
            <a:endParaRPr lang="en-US" sz="8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460" y="4157328"/>
            <a:ext cx="169441" cy="16944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63203" y="4153867"/>
            <a:ext cx="1412081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Plantas herbáceas</a:t>
            </a:r>
            <a:endParaRPr lang="en-US" sz="1100" dirty="0"/>
          </a:p>
        </p:txBody>
      </p:sp>
      <p:sp>
        <p:nvSpPr>
          <p:cNvPr id="9" name="Text 5"/>
          <p:cNvSpPr/>
          <p:nvPr/>
        </p:nvSpPr>
        <p:spPr>
          <a:xfrm>
            <a:off x="863203" y="4384328"/>
            <a:ext cx="2275136" cy="3247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Fixam nitrogénio e enriquecem o solo com matéria orgânica.</a:t>
            </a:r>
            <a:endParaRPr lang="en-US" sz="8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3194" y="4157328"/>
            <a:ext cx="169441" cy="16944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3617937" y="4153867"/>
            <a:ext cx="1412081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 papel das aves</a:t>
            </a:r>
            <a:endParaRPr lang="en-US" sz="1100" dirty="0"/>
          </a:p>
        </p:txBody>
      </p:sp>
      <p:sp>
        <p:nvSpPr>
          <p:cNvPr id="12" name="Text 7"/>
          <p:cNvSpPr/>
          <p:nvPr/>
        </p:nvSpPr>
        <p:spPr>
          <a:xfrm>
            <a:off x="3617937" y="4384328"/>
            <a:ext cx="2275136" cy="3247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Trazem sementes e fertilizam a terra com os seus dejetos.</a:t>
            </a:r>
            <a:endParaRPr lang="en-US" sz="8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47929" y="4157328"/>
            <a:ext cx="169441" cy="16944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372671" y="4153867"/>
            <a:ext cx="1455316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Maior biodiversidade</a:t>
            </a:r>
            <a:endParaRPr lang="en-US" sz="1100" dirty="0"/>
          </a:p>
        </p:txBody>
      </p:sp>
      <p:sp>
        <p:nvSpPr>
          <p:cNvPr id="15" name="Text 9"/>
          <p:cNvSpPr/>
          <p:nvPr/>
        </p:nvSpPr>
        <p:spPr>
          <a:xfrm>
            <a:off x="6372671" y="4384328"/>
            <a:ext cx="2275136" cy="3247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Insetos, aves e pequenos animais começam a habitar a ilha.</a:t>
            </a:r>
            <a:endParaRPr lang="en-US" sz="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925119" y="505941"/>
            <a:ext cx="802630" cy="266402"/>
          </a:xfrm>
          <a:prstGeom prst="roundRect">
            <a:avLst>
              <a:gd name="adj" fmla="val 17880"/>
            </a:avLst>
          </a:prstGeom>
          <a:solidFill>
            <a:srgbClr val="DADBF1"/>
          </a:solidFill>
          <a:ln/>
        </p:spPr>
      </p:sp>
      <p:sp>
        <p:nvSpPr>
          <p:cNvPr id="4" name="Text 1"/>
          <p:cNvSpPr/>
          <p:nvPr/>
        </p:nvSpPr>
        <p:spPr>
          <a:xfrm>
            <a:off x="4010174" y="548432"/>
            <a:ext cx="1089720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FASE FINAL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3925119" y="829047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Comunidade Clímax: O Equilíbrio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3925119" y="1927622"/>
            <a:ext cx="472276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comunidade clímax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é o estágio final da sucessão — estável, com máxima biodiversidade e teias alimentares complexas. As espécies dominantes mantêm-se em equilíbrio com o ambiente.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3925119" y="2767533"/>
            <a:ext cx="4722763" cy="1870025"/>
          </a:xfrm>
          <a:prstGeom prst="roundRect">
            <a:avLst>
              <a:gd name="adj" fmla="val 3184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3929881" y="2772296"/>
            <a:ext cx="2356619" cy="1043657"/>
          </a:xfrm>
          <a:prstGeom prst="rect">
            <a:avLst/>
          </a:prstGeom>
          <a:solidFill>
            <a:srgbClr val="DADBF1"/>
          </a:solidFill>
          <a:ln/>
        </p:spPr>
      </p:sp>
      <p:sp>
        <p:nvSpPr>
          <p:cNvPr id="9" name="Text 6"/>
          <p:cNvSpPr/>
          <p:nvPr/>
        </p:nvSpPr>
        <p:spPr>
          <a:xfrm>
            <a:off x="4071640" y="2914055"/>
            <a:ext cx="197420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🌳</a:t>
            </a:r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Estrutura Complexa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4071640" y="3220566"/>
            <a:ext cx="2073101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Plantas de grande porte, estratos bem definidos.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6286500" y="2772296"/>
            <a:ext cx="2356619" cy="1043657"/>
          </a:xfrm>
          <a:prstGeom prst="rect">
            <a:avLst/>
          </a:prstGeom>
          <a:solidFill>
            <a:srgbClr val="DADBF1"/>
          </a:solidFill>
          <a:ln/>
        </p:spPr>
      </p:sp>
      <p:sp>
        <p:nvSpPr>
          <p:cNvPr id="12" name="Shape 9"/>
          <p:cNvSpPr/>
          <p:nvPr/>
        </p:nvSpPr>
        <p:spPr>
          <a:xfrm>
            <a:off x="6286500" y="2772296"/>
            <a:ext cx="19050" cy="1043657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</p:sp>
      <p:sp>
        <p:nvSpPr>
          <p:cNvPr id="13" name="Text 10"/>
          <p:cNvSpPr/>
          <p:nvPr/>
        </p:nvSpPr>
        <p:spPr>
          <a:xfrm>
            <a:off x="6428259" y="2914055"/>
            <a:ext cx="193052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⚖️</a:t>
            </a:r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Equilíbrio Dinâmico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6428259" y="3220566"/>
            <a:ext cx="2073101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 espécies renovam-se sem alterar a composição geral.</a:t>
            </a:r>
            <a:endParaRPr lang="en-US" sz="1100" dirty="0"/>
          </a:p>
        </p:txBody>
      </p:sp>
      <p:sp>
        <p:nvSpPr>
          <p:cNvPr id="15" name="Shape 12"/>
          <p:cNvSpPr/>
          <p:nvPr/>
        </p:nvSpPr>
        <p:spPr>
          <a:xfrm>
            <a:off x="3929881" y="3815953"/>
            <a:ext cx="4713238" cy="816843"/>
          </a:xfrm>
          <a:prstGeom prst="rect">
            <a:avLst/>
          </a:prstGeom>
          <a:solidFill>
            <a:srgbClr val="DADBF1"/>
          </a:solidFill>
          <a:ln/>
        </p:spPr>
      </p:sp>
      <p:sp>
        <p:nvSpPr>
          <p:cNvPr id="16" name="Shape 13"/>
          <p:cNvSpPr/>
          <p:nvPr/>
        </p:nvSpPr>
        <p:spPr>
          <a:xfrm>
            <a:off x="3929881" y="3815953"/>
            <a:ext cx="4713238" cy="19050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</p:sp>
      <p:sp>
        <p:nvSpPr>
          <p:cNvPr id="17" name="Text 14"/>
          <p:cNvSpPr/>
          <p:nvPr/>
        </p:nvSpPr>
        <p:spPr>
          <a:xfrm>
            <a:off x="4071640" y="3957712"/>
            <a:ext cx="181101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🔗</a:t>
            </a:r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Teias Alimentares</a:t>
            </a:r>
            <a:endParaRPr lang="en-US" sz="1350" dirty="0"/>
          </a:p>
        </p:txBody>
      </p:sp>
      <p:sp>
        <p:nvSpPr>
          <p:cNvPr id="18" name="Text 15"/>
          <p:cNvSpPr/>
          <p:nvPr/>
        </p:nvSpPr>
        <p:spPr>
          <a:xfrm>
            <a:off x="4071640" y="4264223"/>
            <a:ext cx="442972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Relações tróficas ricas e interdependentes.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13519"/>
            <a:ext cx="5905351" cy="366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Sucessão Secundária: A Recuperação</a:t>
            </a:r>
            <a:endParaRPr lang="en-US" sz="2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035472"/>
            <a:ext cx="4250829" cy="2799159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985644" y="1416025"/>
            <a:ext cx="1462534" cy="207690"/>
          </a:xfrm>
          <a:prstGeom prst="roundRect">
            <a:avLst>
              <a:gd name="adj" fmla="val 18993"/>
            </a:avLst>
          </a:prstGeom>
          <a:noFill/>
          <a:ln/>
          <a:effectLst>
            <a:outerShdw sx="100000" sy="100000" kx="0" ky="0" algn="bl" rotWithShape="0" blurRad="101600" dist="50800" dir="16200000">
              <a:srgbClr val="4950bc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6056040" y="1451223"/>
            <a:ext cx="1778943" cy="137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70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RECUPERAÇÃO MAIS RÁPIDA</a:t>
            </a:r>
            <a:endParaRPr lang="en-US" sz="700" dirty="0"/>
          </a:p>
        </p:txBody>
      </p:sp>
      <p:sp>
        <p:nvSpPr>
          <p:cNvPr id="6" name="Text 3"/>
          <p:cNvSpPr/>
          <p:nvPr/>
        </p:nvSpPr>
        <p:spPr>
          <a:xfrm>
            <a:off x="5985644" y="1733029"/>
            <a:ext cx="2666926" cy="5150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sucessão secundária ocorre em habitats </a:t>
            </a:r>
            <a:pPr algn="l" indent="0" marL="0">
              <a:lnSpc>
                <a:spcPct val="122000"/>
              </a:lnSpc>
              <a:buNone/>
            </a:pPr>
            <a:r>
              <a:rPr lang="en-US" sz="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já colonizados</a:t>
            </a:r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que sofreram uma perturbação — incêndios, inundações ou abandono agrícola.</a:t>
            </a:r>
            <a:endParaRPr lang="en-US" sz="900" dirty="0"/>
          </a:p>
        </p:txBody>
      </p:sp>
      <p:sp>
        <p:nvSpPr>
          <p:cNvPr id="7" name="Shape 4"/>
          <p:cNvSpPr/>
          <p:nvPr/>
        </p:nvSpPr>
        <p:spPr>
          <a:xfrm>
            <a:off x="5985644" y="2357363"/>
            <a:ext cx="2666926" cy="1096640"/>
          </a:xfrm>
          <a:prstGeom prst="roundRect">
            <a:avLst>
              <a:gd name="adj" fmla="val 4496"/>
            </a:avLst>
          </a:prstGeom>
          <a:solidFill>
            <a:srgbClr val="B6D6FC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995" y="2529929"/>
            <a:ext cx="146745" cy="11735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367090" y="2474119"/>
            <a:ext cx="2168128" cy="863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💡</a:t>
            </a:r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Como o </a:t>
            </a:r>
            <a:pPr algn="l" indent="0" marL="0">
              <a:lnSpc>
                <a:spcPct val="12200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solo já existe</a:t>
            </a:r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a regeneração é muito mais rápida do que na sucessão primária. As sementes e raízes sobrevivem no subsolo.</a:t>
            </a:r>
            <a:endParaRPr lang="en-US" sz="900" dirty="0"/>
          </a:p>
        </p:txBody>
      </p:sp>
      <p:sp>
        <p:nvSpPr>
          <p:cNvPr id="10" name="Shape 6"/>
          <p:cNvSpPr/>
          <p:nvPr/>
        </p:nvSpPr>
        <p:spPr>
          <a:xfrm>
            <a:off x="496119" y="4053260"/>
            <a:ext cx="8151763" cy="676647"/>
          </a:xfrm>
          <a:prstGeom prst="roundRect">
            <a:avLst>
              <a:gd name="adj" fmla="val 7287"/>
            </a:avLst>
          </a:prstGeom>
          <a:solidFill>
            <a:srgbClr val="FFFFFF"/>
          </a:solidFill>
          <a:ln w="14288">
            <a:solidFill>
              <a:srgbClr val="C0C1D7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627757" y="4184898"/>
            <a:ext cx="14674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Causas comuns</a:t>
            </a:r>
            <a:endParaRPr lang="en-US" sz="1150" dirty="0"/>
          </a:p>
        </p:txBody>
      </p:sp>
      <p:sp>
        <p:nvSpPr>
          <p:cNvPr id="12" name="Text 8"/>
          <p:cNvSpPr/>
          <p:nvPr/>
        </p:nvSpPr>
        <p:spPr>
          <a:xfrm>
            <a:off x="627757" y="4426595"/>
            <a:ext cx="7888486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Incêndios, cheias, desflorestação, abandono de campos.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89855"/>
            <a:ext cx="371683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Primária vs. Secundária: Comparação</a:t>
            </a:r>
            <a:endParaRPr lang="en-US" sz="13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704255"/>
            <a:ext cx="3989412" cy="39894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663232" y="2613868"/>
            <a:ext cx="3989412" cy="1701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diferença fundamental está no </a:t>
            </a:r>
            <a:pPr algn="l" indent="0" marL="0">
              <a:lnSpc>
                <a:spcPct val="100000"/>
              </a:lnSpc>
              <a:buNone/>
            </a:pPr>
            <a:r>
              <a:rPr lang="en-US" sz="5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ponto de partida</a:t>
            </a:r>
            <a:pPr algn="l" indent="0" marL="0">
              <a:lnSpc>
                <a:spcPct val="100000"/>
              </a:lnSpc>
              <a:buNone/>
            </a:pPr>
            <a:r>
              <a:rPr lang="en-US" sz="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 a sucessão primária cria vida a partir do mineral, enquanto a secundária restaura a vida a partir de um sistema interrompido.</a:t>
            </a:r>
            <a:endParaRPr lang="en-US" sz="550" dirty="0"/>
          </a:p>
        </p:txBody>
      </p:sp>
      <p:sp>
        <p:nvSpPr>
          <p:cNvPr id="5" name="Shape 2"/>
          <p:cNvSpPr/>
          <p:nvPr/>
        </p:nvSpPr>
        <p:spPr>
          <a:xfrm>
            <a:off x="496119" y="4773290"/>
            <a:ext cx="4058171" cy="372963"/>
          </a:xfrm>
          <a:prstGeom prst="roundRect">
            <a:avLst>
              <a:gd name="adj" fmla="val 7982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71723" y="4848895"/>
            <a:ext cx="885974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6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⏱️</a:t>
            </a:r>
            <a:pPr algn="l" indent="0" marL="0">
              <a:lnSpc>
                <a:spcPct val="104000"/>
              </a:lnSpc>
              <a:buNone/>
            </a:pPr>
            <a:r>
              <a:rPr lang="en-US" sz="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Primária</a:t>
            </a:r>
            <a:endParaRPr lang="en-US" sz="650" dirty="0"/>
          </a:p>
        </p:txBody>
      </p:sp>
      <p:sp>
        <p:nvSpPr>
          <p:cNvPr id="7" name="Text 4"/>
          <p:cNvSpPr/>
          <p:nvPr/>
        </p:nvSpPr>
        <p:spPr>
          <a:xfrm>
            <a:off x="571723" y="4985593"/>
            <a:ext cx="3906962" cy="85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Séculos a milénios</a:t>
            </a:r>
            <a:endParaRPr lang="en-US" sz="550" dirty="0"/>
          </a:p>
        </p:txBody>
      </p:sp>
      <p:sp>
        <p:nvSpPr>
          <p:cNvPr id="8" name="Shape 5"/>
          <p:cNvSpPr/>
          <p:nvPr/>
        </p:nvSpPr>
        <p:spPr>
          <a:xfrm>
            <a:off x="4589711" y="4773290"/>
            <a:ext cx="4058171" cy="372963"/>
          </a:xfrm>
          <a:prstGeom prst="roundRect">
            <a:avLst>
              <a:gd name="adj" fmla="val 7982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665315" y="4848895"/>
            <a:ext cx="885974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6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⚡</a:t>
            </a:r>
            <a:pPr algn="l" indent="0" marL="0">
              <a:lnSpc>
                <a:spcPct val="104000"/>
              </a:lnSpc>
              <a:buNone/>
            </a:pPr>
            <a:r>
              <a:rPr lang="en-US" sz="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Secundária</a:t>
            </a:r>
            <a:endParaRPr lang="en-US" sz="650" dirty="0"/>
          </a:p>
        </p:txBody>
      </p:sp>
      <p:sp>
        <p:nvSpPr>
          <p:cNvPr id="10" name="Text 7"/>
          <p:cNvSpPr/>
          <p:nvPr/>
        </p:nvSpPr>
        <p:spPr>
          <a:xfrm>
            <a:off x="4665315" y="4985593"/>
            <a:ext cx="3906962" cy="85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Décadas a séculos</a:t>
            </a:r>
            <a:endParaRPr lang="en-US" sz="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414189"/>
            <a:ext cx="946324" cy="239018"/>
          </a:xfrm>
          <a:prstGeom prst="roundRect">
            <a:avLst>
              <a:gd name="adj" fmla="val 18372"/>
            </a:avLst>
          </a:prstGeom>
          <a:solidFill>
            <a:srgbClr val="DADBF1"/>
          </a:solidFill>
          <a:ln/>
        </p:spPr>
      </p:sp>
      <p:sp>
        <p:nvSpPr>
          <p:cNvPr id="4" name="Text 1"/>
          <p:cNvSpPr/>
          <p:nvPr/>
        </p:nvSpPr>
        <p:spPr>
          <a:xfrm>
            <a:off x="574477" y="453330"/>
            <a:ext cx="1246808" cy="160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SURTSEY HOJE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496119" y="701353"/>
            <a:ext cx="3724424" cy="408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5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 Futuro de Surtsey</a:t>
            </a:r>
            <a:endParaRPr lang="en-US" sz="2550" dirty="0"/>
          </a:p>
        </p:txBody>
      </p:sp>
      <p:sp>
        <p:nvSpPr>
          <p:cNvPr id="6" name="Text 3"/>
          <p:cNvSpPr/>
          <p:nvPr/>
        </p:nvSpPr>
        <p:spPr>
          <a:xfrm>
            <a:off x="496119" y="1290414"/>
            <a:ext cx="4722763" cy="6025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Hoje, Surtsey é um </a:t>
            </a:r>
            <a:pPr algn="l" indent="0" marL="0">
              <a:lnSpc>
                <a:spcPct val="128000"/>
              </a:lnSpc>
              <a:buNone/>
            </a:pPr>
            <a:r>
              <a:rPr lang="en-US" sz="1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laboratório vivo de evolução</a:t>
            </a:r>
            <a:pPr algn="l" indent="0" marL="0">
              <a:lnSpc>
                <a:spcPct val="128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A ilha continua a transformar-se: novas espécies de plantas, aves marinhas nidificam nas suas costas e a diversidade biológica aumenta de década para década.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496119" y="2093788"/>
            <a:ext cx="2286074" cy="431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83000"/>
              </a:lnSpc>
              <a:buNone/>
            </a:pPr>
            <a:r>
              <a:rPr lang="en-US" sz="3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60+</a:t>
            </a:r>
            <a:endParaRPr lang="en-US" sz="3350" dirty="0"/>
          </a:p>
        </p:txBody>
      </p:sp>
      <p:sp>
        <p:nvSpPr>
          <p:cNvPr id="8" name="Text 5"/>
          <p:cNvSpPr/>
          <p:nvPr/>
        </p:nvSpPr>
        <p:spPr>
          <a:xfrm>
            <a:off x="822350" y="2680767"/>
            <a:ext cx="16336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Anos de estudo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496119" y="2957140"/>
            <a:ext cx="2286074" cy="200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28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Observação contínua desde 1963.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2932733" y="2093788"/>
            <a:ext cx="2286149" cy="431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83000"/>
              </a:lnSpc>
              <a:buNone/>
            </a:pPr>
            <a:r>
              <a:rPr lang="en-US" sz="3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70+</a:t>
            </a:r>
            <a:endParaRPr lang="en-US" sz="3350" dirty="0"/>
          </a:p>
        </p:txBody>
      </p:sp>
      <p:sp>
        <p:nvSpPr>
          <p:cNvPr id="11" name="Text 8"/>
          <p:cNvSpPr/>
          <p:nvPr/>
        </p:nvSpPr>
        <p:spPr>
          <a:xfrm>
            <a:off x="3258964" y="2680767"/>
            <a:ext cx="16336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Espécies de plantas</a:t>
            </a:r>
            <a:endParaRPr lang="en-US" sz="1250" dirty="0"/>
          </a:p>
        </p:txBody>
      </p:sp>
      <p:sp>
        <p:nvSpPr>
          <p:cNvPr id="12" name="Text 9"/>
          <p:cNvSpPr/>
          <p:nvPr/>
        </p:nvSpPr>
        <p:spPr>
          <a:xfrm>
            <a:off x="2932733" y="2957140"/>
            <a:ext cx="2286149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28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Colonizaram a ilha ao longo do tempo.</a:t>
            </a:r>
            <a:endParaRPr lang="en-US" sz="1000" dirty="0"/>
          </a:p>
        </p:txBody>
      </p:sp>
      <p:sp>
        <p:nvSpPr>
          <p:cNvPr id="13" name="Text 10"/>
          <p:cNvSpPr/>
          <p:nvPr/>
        </p:nvSpPr>
        <p:spPr>
          <a:xfrm>
            <a:off x="1714426" y="3665116"/>
            <a:ext cx="2286074" cy="431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83000"/>
              </a:lnSpc>
              <a:buNone/>
            </a:pPr>
            <a:r>
              <a:rPr lang="en-US" sz="3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100+</a:t>
            </a:r>
            <a:endParaRPr lang="en-US" sz="3350" dirty="0"/>
          </a:p>
        </p:txBody>
      </p:sp>
      <p:sp>
        <p:nvSpPr>
          <p:cNvPr id="14" name="Text 11"/>
          <p:cNvSpPr/>
          <p:nvPr/>
        </p:nvSpPr>
        <p:spPr>
          <a:xfrm>
            <a:off x="2040657" y="4252094"/>
            <a:ext cx="16336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Espécies de aves</a:t>
            </a:r>
            <a:endParaRPr lang="en-US" sz="1250" dirty="0"/>
          </a:p>
        </p:txBody>
      </p:sp>
      <p:sp>
        <p:nvSpPr>
          <p:cNvPr id="15" name="Text 12"/>
          <p:cNvSpPr/>
          <p:nvPr/>
        </p:nvSpPr>
        <p:spPr>
          <a:xfrm>
            <a:off x="1714426" y="4528468"/>
            <a:ext cx="2286074" cy="200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28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Visitam ou nidificam em Surtsey.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2026-06-27T08:49:06Z</dcterms:created>
  <dcterms:modified xsi:type="dcterms:W3CDTF">2026-06-27T08:49:06Z</dcterms:modified>
</cp:coreProperties>
</file>