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2191695" cy="6858000"/>
  <p:notesSz cx="6858000" cy="12191695"/>
  <p:embeddedFontLst>
    <p:embeddedFont>
      <p:font typeface="MuseoModerno Thin"/>
      <p:regular r:id="rId201314"/>
    </p:embeddedFont>
    <p:embeddedFont>
      <p:font typeface="MuseoModerno ExtraLight"/>
      <p:regular r:id="rId201315"/>
    </p:embeddedFont>
    <p:embeddedFont>
      <p:font typeface="MuseoModerno Light"/>
      <p:regular r:id="rId201316"/>
    </p:embeddedFont>
    <p:embeddedFont>
      <p:font typeface="MuseoModerno"/>
      <p:regular r:id="rId201317"/>
    </p:embeddedFont>
    <p:embeddedFont>
      <p:font typeface="MuseoModerno Medium"/>
      <p:regular r:id="rId201318"/>
    </p:embeddedFont>
    <p:embeddedFont>
      <p:font typeface="MuseoModerno SemiBold"/>
      <p:regular r:id="rId201319"/>
    </p:embeddedFont>
    <p:embeddedFont>
      <p:font typeface="MuseoModerno Bold"/>
      <p:regular r:id="rId201320"/>
    </p:embeddedFont>
    <p:embeddedFont>
      <p:font typeface="MuseoModerno ExtraBold"/>
      <p:regular r:id="rId201321"/>
    </p:embeddedFont>
    <p:embeddedFont>
      <p:font typeface="MuseoModerno Black"/>
      <p:regular r:id="rId201322"/>
    </p:embeddedFont>
    <p:embeddedFont>
      <p:font typeface="Source Sans 3 ExtraLight"/>
      <p:regular r:id="rId201323"/>
    </p:embeddedFont>
    <p:embeddedFont>
      <p:font typeface="Source Sans 3 Light"/>
      <p:regular r:id="rId201324"/>
    </p:embeddedFont>
    <p:embeddedFont>
      <p:font typeface="Source Sans 3"/>
      <p:regular r:id="rId201325"/>
    </p:embeddedFont>
    <p:embeddedFont>
      <p:font typeface="Source Sans 3 Medium"/>
      <p:regular r:id="rId201326"/>
    </p:embeddedFont>
    <p:embeddedFont>
      <p:font typeface="Source Sans 3 SemiBold"/>
      <p:regular r:id="rId201327"/>
    </p:embeddedFont>
    <p:embeddedFont>
      <p:font typeface="Source Sans 3 Bold"/>
      <p:regular r:id="rId201328"/>
    </p:embeddedFont>
    <p:embeddedFont>
      <p:font typeface="Source Sans 3 ExtraBold"/>
      <p:regular r:id="rId201329"/>
    </p:embeddedFont>
    <p:embeddedFont>
      <p:font typeface="Source Sans 3 Black"/>
      <p:regular r:id="rId201330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Relationship Id="rId201330" Target="fonts/201330.fntdata" Type="http://schemas.openxmlformats.org/officeDocument/2006/relationships/font"/><Relationship Id="rId201331" Target="fonts/201331.fntdata" Type="http://schemas.openxmlformats.org/officeDocument/2006/relationships/font"/><Relationship Id="rId201332" Target="fonts/201332.fntdata" Type="http://schemas.openxmlformats.org/officeDocument/2006/relationships/font"/><Relationship Id="rId201333" Target="fonts/201333.fntdata" Type="http://schemas.openxmlformats.org/officeDocument/2006/relationships/font"/><Relationship Id="rId201334" Target="fonts/201334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name it as if clauses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2F2F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2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3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EE4BD"/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AEE4BD">
              <a:alpha val="55000"/>
            </a:srgbClr>
          </a:solidFill>
          <a:ln/>
        </p:spPr>
      </p:sp>
      <p:pic>
        <p:nvPicPr>
          <p:cNvPr id="6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875" y="65589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svg"/><Relationship Id="rId9" Type="http://schemas.openxmlformats.org/officeDocument/2006/relationships/image" Target="../media/image-6-9.png"/><Relationship Id="rId10" Type="http://schemas.openxmlformats.org/officeDocument/2006/relationships/image" Target="../media/image-6-10.sv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674092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700" dirty="0">
                <a:solidFill>
                  <a:srgbClr val="4D4D4D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If Clauses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661475" y="1548209"/>
            <a:ext cx="1468500" cy="355203"/>
          </a:xfrm>
          <a:prstGeom prst="roundRect">
            <a:avLst>
              <a:gd name="adj" fmla="val 6386"/>
            </a:avLst>
          </a:prstGeom>
          <a:solidFill>
            <a:srgbClr val="CCCCCC"/>
          </a:solidFill>
          <a:ln/>
        </p:spPr>
      </p:sp>
      <p:sp>
        <p:nvSpPr>
          <p:cNvPr id="5" name="Text 2"/>
          <p:cNvSpPr/>
          <p:nvPr/>
        </p:nvSpPr>
        <p:spPr>
          <a:xfrm>
            <a:off x="774879" y="1604863"/>
            <a:ext cx="1851276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ENGLISH GRAMMAR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2224429" y="1548209"/>
            <a:ext cx="651752" cy="355203"/>
          </a:xfrm>
          <a:prstGeom prst="roundRect">
            <a:avLst>
              <a:gd name="adj" fmla="val 6386"/>
            </a:avLst>
          </a:prstGeom>
          <a:solidFill>
            <a:srgbClr val="CCCCCC"/>
          </a:solidFill>
          <a:ln/>
        </p:spPr>
      </p:sp>
      <p:sp>
        <p:nvSpPr>
          <p:cNvPr id="7" name="Text 4"/>
          <p:cNvSpPr/>
          <p:nvPr/>
        </p:nvSpPr>
        <p:spPr>
          <a:xfrm>
            <a:off x="2337833" y="1604863"/>
            <a:ext cx="1034528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YEAR 9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661475" y="1979017"/>
            <a:ext cx="4444294" cy="9449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50" b="1" dirty="0">
                <a:solidFill>
                  <a:srgbClr val="5CC9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Mastering Conditionals:</a:t>
            </a:r>
            <a:endParaRPr lang="en-US" sz="2950" dirty="0"/>
          </a:p>
          <a:p>
            <a:pPr algn="l" indent="0" marL="0">
              <a:lnSpc>
                <a:spcPct val="104000"/>
              </a:lnSpc>
              <a:buNone/>
            </a:pPr>
            <a:r>
              <a:rPr lang="en-US" sz="2950" b="1" dirty="0">
                <a:solidFill>
                  <a:srgbClr val="5CC9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From Facts to Dreams</a:t>
            </a:r>
            <a:endParaRPr lang="en-US" sz="2950" dirty="0"/>
          </a:p>
        </p:txBody>
      </p:sp>
      <p:sp>
        <p:nvSpPr>
          <p:cNvPr id="9" name="Text 6"/>
          <p:cNvSpPr/>
          <p:nvPr/>
        </p:nvSpPr>
        <p:spPr>
          <a:xfrm>
            <a:off x="661475" y="3207445"/>
            <a:ext cx="6296860" cy="15116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Conditionals are the secret to talking about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4D4D4D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happens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4D4D4D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could happen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and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4D4D4D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we dream of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We use them all the time — in science, in daily life, and in our wildest imaginations.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61475" y="4931767"/>
            <a:ext cx="6296860" cy="1039416"/>
          </a:xfrm>
          <a:prstGeom prst="roundRect">
            <a:avLst>
              <a:gd name="adj" fmla="val 2728"/>
            </a:avLst>
          </a:prstGeom>
          <a:solidFill>
            <a:srgbClr val="FAA1A1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82" y="5199459"/>
            <a:ext cx="236234" cy="18901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275723" y="5149056"/>
            <a:ext cx="549360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By the end of this lesson, you will confidently use Zero, First, and Second Conditionals, plus a powerful word called </a:t>
            </a:r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822523"/>
            <a:ext cx="1022721" cy="331589"/>
          </a:xfrm>
          <a:prstGeom prst="roundRect">
            <a:avLst>
              <a:gd name="adj" fmla="val 6498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69224" y="876300"/>
            <a:ext cx="1417007" cy="224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1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CONCLUSION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661574" y="1222276"/>
            <a:ext cx="7312239" cy="448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F44444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Use Your Words to Change Your World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661574" y="1739404"/>
            <a:ext cx="10868547" cy="13468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8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Conditionals are powerful tools. They let you describe reality, plan for tomorrow, and dream without limits. Keep practising to unlock your full fluency!</a:t>
            </a:r>
            <a:endParaRPr lang="en-US" sz="2800" dirty="0"/>
          </a:p>
        </p:txBody>
      </p:sp>
      <p:sp>
        <p:nvSpPr>
          <p:cNvPr id="6" name="Shape 4"/>
          <p:cNvSpPr/>
          <p:nvPr/>
        </p:nvSpPr>
        <p:spPr>
          <a:xfrm>
            <a:off x="661574" y="3387030"/>
            <a:ext cx="10868547" cy="22423"/>
          </a:xfrm>
          <a:prstGeom prst="roundRect">
            <a:avLst>
              <a:gd name="adj" fmla="val 120123"/>
            </a:avLst>
          </a:prstGeom>
          <a:solidFill>
            <a:srgbClr val="957D00"/>
          </a:solidFill>
          <a:ln/>
        </p:spPr>
      </p:sp>
      <p:sp>
        <p:nvSpPr>
          <p:cNvPr id="7" name="Shape 5"/>
          <p:cNvSpPr/>
          <p:nvPr/>
        </p:nvSpPr>
        <p:spPr>
          <a:xfrm>
            <a:off x="661574" y="3646190"/>
            <a:ext cx="3509081" cy="1492647"/>
          </a:xfrm>
          <a:prstGeom prst="roundRect">
            <a:avLst>
              <a:gd name="adj" fmla="val 1805"/>
            </a:avLst>
          </a:prstGeom>
          <a:solidFill>
            <a:srgbClr val="AEE4BD"/>
          </a:solidFill>
          <a:ln w="25399">
            <a:solidFill>
              <a:srgbClr val="FFFFF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6456" y="3851077"/>
            <a:ext cx="2244570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Zero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866456" y="4233863"/>
            <a:ext cx="3099318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to describe reality and facts that are always true.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4341208" y="3646190"/>
            <a:ext cx="3509180" cy="1492647"/>
          </a:xfrm>
          <a:prstGeom prst="roundRect">
            <a:avLst>
              <a:gd name="adj" fmla="val 1805"/>
            </a:avLst>
          </a:prstGeom>
          <a:solidFill>
            <a:srgbClr val="AEE4BD"/>
          </a:solidFill>
          <a:ln w="25399">
            <a:solidFill>
              <a:srgbClr val="FFA44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46089" y="3851077"/>
            <a:ext cx="2244570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First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4546089" y="4233863"/>
            <a:ext cx="3099417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to plan for the future and likely outcomes.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8020941" y="3646190"/>
            <a:ext cx="3509180" cy="1492647"/>
          </a:xfrm>
          <a:prstGeom prst="roundRect">
            <a:avLst>
              <a:gd name="adj" fmla="val 1805"/>
            </a:avLst>
          </a:prstGeom>
          <a:solidFill>
            <a:srgbClr val="AEE4BD"/>
          </a:solidFill>
          <a:ln w="25399">
            <a:solidFill>
              <a:srgbClr val="204C8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225822" y="3851077"/>
            <a:ext cx="2244570" cy="280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Second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8225822" y="4233863"/>
            <a:ext cx="3099417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00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to imagine new possibilities and hypotheticals.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661574" y="5375573"/>
            <a:ext cx="10868547" cy="22423"/>
          </a:xfrm>
          <a:prstGeom prst="roundRect">
            <a:avLst>
              <a:gd name="adj" fmla="val 120123"/>
            </a:avLst>
          </a:prstGeom>
          <a:solidFill>
            <a:srgbClr val="957D00"/>
          </a:solidFill>
          <a:ln/>
        </p:spPr>
      </p:sp>
      <p:sp>
        <p:nvSpPr>
          <p:cNvPr id="17" name="Text 15"/>
          <p:cNvSpPr/>
          <p:nvPr/>
        </p:nvSpPr>
        <p:spPr>
          <a:xfrm>
            <a:off x="601449" y="5698728"/>
            <a:ext cx="10988797" cy="336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🔥</a:t>
            </a:r>
            <a:pPr algn="ctr" indent="0" marL="0">
              <a:lnSpc>
                <a:spcPct val="104000"/>
              </a:lnSpc>
              <a:buNone/>
            </a:pPr>
            <a:r>
              <a:rPr lang="en-US" sz="2100" b="1" dirty="0">
                <a:solidFill>
                  <a:srgbClr val="325F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Unless you practise, you won't improve — so go out there and SHINE! </a:t>
            </a:r>
            <a:pPr algn="ctr" indent="0" marL="0">
              <a:lnSpc>
                <a:spcPct val="1040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🚀</a:t>
            </a:r>
            <a:pPr algn="ctr" indent="0" marL="0">
              <a:lnSpc>
                <a:spcPct val="1040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✨</a:t>
            </a:r>
            <a:endParaRPr lang="en-US" sz="2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138238"/>
            <a:ext cx="1780833" cy="355203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1194891"/>
            <a:ext cx="2163609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ZERO CONDITIONAL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569045"/>
            <a:ext cx="4466220" cy="472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950" dirty="0">
                <a:solidFill>
                  <a:srgbClr val="5CC9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Laws of the Universe</a:t>
            </a:r>
            <a:endParaRPr lang="en-US" sz="2950" dirty="0"/>
          </a:p>
        </p:txBody>
      </p:sp>
      <p:sp>
        <p:nvSpPr>
          <p:cNvPr id="5" name="Text 3"/>
          <p:cNvSpPr/>
          <p:nvPr/>
        </p:nvSpPr>
        <p:spPr>
          <a:xfrm>
            <a:off x="661574" y="2324993"/>
            <a:ext cx="10868547" cy="7558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 use the </a:t>
            </a:r>
            <a:pPr algn="ctr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Zero Conditional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talk about </a:t>
            </a:r>
            <a:pPr algn="ctr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facts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pPr algn="ctr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scientific truths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and </a:t>
            </a:r>
            <a:pPr algn="ctr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personal habits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The result is 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100% real</a:t>
            </a:r>
            <a:pPr algn="ctr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it always happens.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661574" y="3293467"/>
            <a:ext cx="11478132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Structure: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 + Present Simple, Present Simple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661574" y="3931245"/>
            <a:ext cx="10868547" cy="23614"/>
          </a:xfrm>
          <a:prstGeom prst="roundRect">
            <a:avLst>
              <a:gd name="adj" fmla="val 120068"/>
            </a:avLst>
          </a:prstGeom>
          <a:solidFill>
            <a:srgbClr val="2B4150">
              <a:alpha val="50000"/>
            </a:srgbClr>
          </a:solidFill>
          <a:ln/>
        </p:spPr>
      </p:sp>
      <p:sp>
        <p:nvSpPr>
          <p:cNvPr id="8" name="Shape 6"/>
          <p:cNvSpPr/>
          <p:nvPr/>
        </p:nvSpPr>
        <p:spPr>
          <a:xfrm>
            <a:off x="661574" y="4214713"/>
            <a:ext cx="5339720" cy="1504950"/>
          </a:xfrm>
          <a:prstGeom prst="roundRect">
            <a:avLst>
              <a:gd name="adj" fmla="val 1884"/>
            </a:avLst>
          </a:prstGeom>
          <a:solidFill>
            <a:srgbClr val="F9D933"/>
          </a:solidFill>
          <a:ln/>
        </p:spPr>
      </p:sp>
      <p:sp>
        <p:nvSpPr>
          <p:cNvPr id="9" name="Text 7"/>
          <p:cNvSpPr/>
          <p:nvPr/>
        </p:nvSpPr>
        <p:spPr>
          <a:xfrm>
            <a:off x="850581" y="4403725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Facts &amp; Science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50581" y="4812407"/>
            <a:ext cx="4961706" cy="71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heat ice, it melts.</a:t>
            </a:r>
            <a:endParaRPr lang="en-US" sz="14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mix red and blue, you get purple.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6190301" y="4214713"/>
            <a:ext cx="5339820" cy="1504950"/>
          </a:xfrm>
          <a:prstGeom prst="roundRect">
            <a:avLst>
              <a:gd name="adj" fmla="val 1884"/>
            </a:avLst>
          </a:prstGeom>
          <a:solidFill>
            <a:srgbClr val="FFD1A7"/>
          </a:solidFill>
          <a:ln/>
        </p:spPr>
      </p:sp>
      <p:sp>
        <p:nvSpPr>
          <p:cNvPr id="12" name="Text 10"/>
          <p:cNvSpPr/>
          <p:nvPr/>
        </p:nvSpPr>
        <p:spPr>
          <a:xfrm>
            <a:off x="6379308" y="4403725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Habits &amp; Routines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6379308" y="4812407"/>
            <a:ext cx="4961806" cy="71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it rains, the grass gets wet.</a:t>
            </a:r>
            <a:endParaRPr lang="en-US" sz="14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 am tired, I go to bed early.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79202"/>
            <a:ext cx="2017166" cy="355203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74978" y="1181199"/>
            <a:ext cx="151206" cy="15120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01787" y="1135856"/>
            <a:ext cx="2173134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FIRST CONDITIONAL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1510010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700" dirty="0">
                <a:solidFill>
                  <a:srgbClr val="5CC9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Future Possibilities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661574" y="2384127"/>
            <a:ext cx="10868547" cy="13463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the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First Conditional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talk about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likely future outcomes</a:t>
            </a:r>
            <a:pPr algn="l" indent="0" marL="0">
              <a:lnSpc>
                <a:spcPct val="133000"/>
              </a:lnSpc>
              <a:spcAft>
                <a:spcPts val="1650"/>
              </a:spcAft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The condition is realistic — it could genuinely happen.</a:t>
            </a:r>
            <a:endParaRPr lang="en-US" sz="18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Structure:</a:t>
            </a:r>
            <a:pPr algn="l" indent="0" marL="0">
              <a:lnSpc>
                <a:spcPct val="133000"/>
              </a:lnSpc>
              <a:buNone/>
            </a:pPr>
            <a:r>
              <a:rPr lang="en-US" sz="18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 + Present Simple, Will + Verb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661574" y="3990380"/>
            <a:ext cx="10868547" cy="23614"/>
          </a:xfrm>
          <a:prstGeom prst="roundRect">
            <a:avLst>
              <a:gd name="adj" fmla="val 120068"/>
            </a:avLst>
          </a:prstGeom>
          <a:solidFill>
            <a:srgbClr val="2B4150">
              <a:alpha val="50000"/>
            </a:srgbClr>
          </a:solidFill>
          <a:ln/>
        </p:spPr>
      </p:sp>
      <p:sp>
        <p:nvSpPr>
          <p:cNvPr id="8" name="Shape 5"/>
          <p:cNvSpPr/>
          <p:nvPr/>
        </p:nvSpPr>
        <p:spPr>
          <a:xfrm>
            <a:off x="661574" y="4273848"/>
            <a:ext cx="5339720" cy="1504950"/>
          </a:xfrm>
          <a:prstGeom prst="roundRect">
            <a:avLst>
              <a:gd name="adj" fmla="val 1884"/>
            </a:avLst>
          </a:prstGeom>
          <a:solidFill>
            <a:srgbClr val="AFCBF8"/>
          </a:solidFill>
          <a:ln/>
        </p:spPr>
      </p:sp>
      <p:sp>
        <p:nvSpPr>
          <p:cNvPr id="9" name="Text 6"/>
          <p:cNvSpPr/>
          <p:nvPr/>
        </p:nvSpPr>
        <p:spPr>
          <a:xfrm>
            <a:off x="850581" y="4462859"/>
            <a:ext cx="253805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Plans &amp; Consequences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850581" y="4871541"/>
            <a:ext cx="4961706" cy="71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study hard, you will pass the exam.</a:t>
            </a:r>
            <a:endParaRPr lang="en-US" sz="14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it rains later, we will stay home.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190301" y="4273848"/>
            <a:ext cx="5339820" cy="1504950"/>
          </a:xfrm>
          <a:prstGeom prst="roundRect">
            <a:avLst>
              <a:gd name="adj" fmla="val 1884"/>
            </a:avLst>
          </a:prstGeom>
          <a:solidFill>
            <a:srgbClr val="D8AFF8"/>
          </a:solidFill>
          <a:ln/>
        </p:spPr>
      </p:sp>
      <p:sp>
        <p:nvSpPr>
          <p:cNvPr id="12" name="Text 9"/>
          <p:cNvSpPr/>
          <p:nvPr/>
        </p:nvSpPr>
        <p:spPr>
          <a:xfrm>
            <a:off x="6379308" y="4462859"/>
            <a:ext cx="243695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Real-World Scenarios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79308" y="4871541"/>
            <a:ext cx="4961806" cy="71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he invites me, I will go to the party.</a:t>
            </a:r>
            <a:endParaRPr lang="en-US" sz="1450" dirty="0"/>
          </a:p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don't hurry, you will miss the bus.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23429"/>
            <a:ext cx="1188909" cy="355203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980083"/>
            <a:ext cx="1571685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PRACTICE TIME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54237"/>
            <a:ext cx="659014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44444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First Conditional Exercises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574" y="2228354"/>
            <a:ext cx="11478132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4D4D4D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Can you master Zero &amp; First Conditionals? Fill in the blanks with the correct tense!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661574" y="2866132"/>
            <a:ext cx="10868547" cy="23614"/>
          </a:xfrm>
          <a:prstGeom prst="roundRect">
            <a:avLst>
              <a:gd name="adj" fmla="val 120068"/>
            </a:avLst>
          </a:prstGeom>
          <a:solidFill>
            <a:srgbClr val="1F7135"/>
          </a:solidFill>
          <a:ln/>
        </p:spPr>
      </p:sp>
      <p:sp>
        <p:nvSpPr>
          <p:cNvPr id="7" name="Shape 5"/>
          <p:cNvSpPr/>
          <p:nvPr/>
        </p:nvSpPr>
        <p:spPr>
          <a:xfrm>
            <a:off x="661574" y="3149600"/>
            <a:ext cx="3496778" cy="1297980"/>
          </a:xfrm>
          <a:prstGeom prst="roundRect">
            <a:avLst>
              <a:gd name="adj" fmla="val 2184"/>
            </a:avLst>
          </a:prstGeom>
          <a:solidFill>
            <a:srgbClr val="F9D933"/>
          </a:solidFill>
          <a:ln/>
        </p:spPr>
      </p:sp>
      <p:sp>
        <p:nvSpPr>
          <p:cNvPr id="8" name="Text 6"/>
          <p:cNvSpPr/>
          <p:nvPr/>
        </p:nvSpPr>
        <p:spPr>
          <a:xfrm>
            <a:off x="850581" y="3338612"/>
            <a:ext cx="3118764" cy="6175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🌡️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If you ____________ (heat) water to 100°C, it ____________ (boil).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4347359" y="3149600"/>
            <a:ext cx="3496877" cy="1297980"/>
          </a:xfrm>
          <a:prstGeom prst="roundRect">
            <a:avLst>
              <a:gd name="adj" fmla="val 2184"/>
            </a:avLst>
          </a:prstGeom>
          <a:solidFill>
            <a:srgbClr val="FFD1A7"/>
          </a:solidFill>
          <a:ln/>
        </p:spPr>
      </p:sp>
      <p:sp>
        <p:nvSpPr>
          <p:cNvPr id="10" name="Text 8"/>
          <p:cNvSpPr/>
          <p:nvPr/>
        </p:nvSpPr>
        <p:spPr>
          <a:xfrm>
            <a:off x="4536366" y="3338612"/>
            <a:ext cx="3118863" cy="6175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🌱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plants ____________ (not get) sunlight, they ____________ (die).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8033244" y="3149600"/>
            <a:ext cx="3496877" cy="1297980"/>
          </a:xfrm>
          <a:prstGeom prst="roundRect">
            <a:avLst>
              <a:gd name="adj" fmla="val 2184"/>
            </a:avLst>
          </a:prstGeom>
          <a:solidFill>
            <a:srgbClr val="D8AFF8"/>
          </a:solidFill>
          <a:ln/>
        </p:spPr>
      </p:sp>
      <p:sp>
        <p:nvSpPr>
          <p:cNvPr id="12" name="Text 10"/>
          <p:cNvSpPr/>
          <p:nvPr/>
        </p:nvSpPr>
        <p:spPr>
          <a:xfrm>
            <a:off x="8222251" y="3338612"/>
            <a:ext cx="3118863" cy="919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😴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people ____________ (not sleep) enough, they ____________ (feel) tired.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661574" y="4636591"/>
            <a:ext cx="3496778" cy="1297980"/>
          </a:xfrm>
          <a:prstGeom prst="roundRect">
            <a:avLst>
              <a:gd name="adj" fmla="val 2184"/>
            </a:avLst>
          </a:prstGeom>
          <a:solidFill>
            <a:srgbClr val="AEE4BD"/>
          </a:solidFill>
          <a:ln/>
        </p:spPr>
      </p:sp>
      <p:sp>
        <p:nvSpPr>
          <p:cNvPr id="14" name="Text 12"/>
          <p:cNvSpPr/>
          <p:nvPr/>
        </p:nvSpPr>
        <p:spPr>
          <a:xfrm>
            <a:off x="850581" y="4825603"/>
            <a:ext cx="3118764" cy="919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📚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she ____________ (study) every day, she ____________ (pass) the exam.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347359" y="4636591"/>
            <a:ext cx="3496877" cy="1297980"/>
          </a:xfrm>
          <a:prstGeom prst="roundRect">
            <a:avLst>
              <a:gd name="adj" fmla="val 2184"/>
            </a:avLst>
          </a:prstGeom>
          <a:solidFill>
            <a:srgbClr val="AFCBF8"/>
          </a:solidFill>
          <a:ln/>
        </p:spPr>
      </p:sp>
      <p:sp>
        <p:nvSpPr>
          <p:cNvPr id="16" name="Text 14"/>
          <p:cNvSpPr/>
          <p:nvPr/>
        </p:nvSpPr>
        <p:spPr>
          <a:xfrm>
            <a:off x="4536366" y="4825603"/>
            <a:ext cx="3118863" cy="919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🌧️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it ____________ (rain) tomorrow, we ____________ (cancel) the picnic.</a:t>
            </a:r>
            <a:endParaRPr lang="en-US" sz="1450" dirty="0"/>
          </a:p>
        </p:txBody>
      </p:sp>
      <p:sp>
        <p:nvSpPr>
          <p:cNvPr id="17" name="Shape 15"/>
          <p:cNvSpPr/>
          <p:nvPr/>
        </p:nvSpPr>
        <p:spPr>
          <a:xfrm>
            <a:off x="8033244" y="4636591"/>
            <a:ext cx="3496877" cy="1297980"/>
          </a:xfrm>
          <a:prstGeom prst="roundRect">
            <a:avLst>
              <a:gd name="adj" fmla="val 2184"/>
            </a:avLst>
          </a:prstGeom>
          <a:solidFill>
            <a:srgbClr val="F8B4C8"/>
          </a:solidFill>
          <a:ln/>
        </p:spPr>
      </p:sp>
      <p:sp>
        <p:nvSpPr>
          <p:cNvPr id="18" name="Text 16"/>
          <p:cNvSpPr/>
          <p:nvPr/>
        </p:nvSpPr>
        <p:spPr>
          <a:xfrm>
            <a:off x="8222251" y="4825603"/>
            <a:ext cx="3118863" cy="919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6.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✈️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If they ____________ (save) enough money, they ____________ (travel) to Japan.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6503" y="568226"/>
            <a:ext cx="1936801" cy="347762"/>
          </a:xfrm>
          <a:prstGeom prst="roundRect">
            <a:avLst>
              <a:gd name="adj" fmla="val 6420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858122" y="623987"/>
            <a:ext cx="2323149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THE SECOND CONDITIONAL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6503" y="989211"/>
            <a:ext cx="5261141" cy="581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650" dirty="0">
                <a:solidFill>
                  <a:srgbClr val="5CC97B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Hypothetical Worlds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746503" y="1845370"/>
            <a:ext cx="10698689" cy="131355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the </a:t>
            </a:r>
            <a:pPr algn="l" indent="0" marL="0">
              <a:lnSpc>
                <a:spcPct val="132000"/>
              </a:lnSpc>
              <a:buNone/>
            </a:pPr>
            <a:r>
              <a:rPr lang="en-US" sz="180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Second Conditional</a:t>
            </a:r>
            <a:pPr algn="l" indent="0" marL="0">
              <a:lnSpc>
                <a:spcPct val="1320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20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for </a:t>
            </a:r>
            <a:pPr algn="l" indent="0" marL="0">
              <a:lnSpc>
                <a:spcPct val="132000"/>
              </a:lnSpc>
              <a:buNone/>
            </a:pPr>
            <a:r>
              <a:rPr lang="en-US" sz="18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imaginary or unlikely situations</a:t>
            </a:r>
            <a:pPr algn="l" indent="0" marL="0">
              <a:lnSpc>
                <a:spcPct val="132000"/>
              </a:lnSpc>
              <a:spcAft>
                <a:spcPts val="1600"/>
              </a:spcAft>
              <a:buNone/>
            </a:pPr>
            <a:r>
              <a:rPr lang="en-US" sz="1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We dream, we wonder, we explore "what if?"</a:t>
            </a:r>
            <a:endParaRPr lang="en-US" sz="1800" dirty="0"/>
          </a:p>
          <a:p>
            <a:pPr algn="l" indent="0" marL="0">
              <a:lnSpc>
                <a:spcPct val="132000"/>
              </a:lnSpc>
              <a:buNone/>
            </a:pPr>
            <a:r>
              <a:rPr lang="en-US" sz="180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Structure:</a:t>
            </a:r>
            <a:pPr algn="l" indent="0" marL="0">
              <a:lnSpc>
                <a:spcPct val="132000"/>
              </a:lnSpc>
              <a:buNone/>
            </a:pPr>
            <a:r>
              <a:rPr lang="en-US" sz="1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pPr algn="l" indent="0" marL="0">
              <a:lnSpc>
                <a:spcPct val="132000"/>
              </a:lnSpc>
              <a:buNone/>
            </a:pPr>
            <a:r>
              <a:rPr lang="en-US" sz="180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 + Past Simple, Would + Verb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746503" y="3411339"/>
            <a:ext cx="10698689" cy="23217"/>
          </a:xfrm>
          <a:prstGeom prst="roundRect">
            <a:avLst>
              <a:gd name="adj" fmla="val 120213"/>
            </a:avLst>
          </a:prstGeom>
          <a:solidFill>
            <a:srgbClr val="2B4150">
              <a:alpha val="50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746503" y="3686969"/>
            <a:ext cx="5257768" cy="1473002"/>
          </a:xfrm>
          <a:prstGeom prst="roundRect">
            <a:avLst>
              <a:gd name="adj" fmla="val 1895"/>
            </a:avLst>
          </a:prstGeom>
          <a:solidFill>
            <a:srgbClr val="FFA44F"/>
          </a:solidFill>
          <a:ln/>
        </p:spPr>
      </p:sp>
      <p:sp>
        <p:nvSpPr>
          <p:cNvPr id="8" name="Text 6"/>
          <p:cNvSpPr/>
          <p:nvPr/>
        </p:nvSpPr>
        <p:spPr>
          <a:xfrm>
            <a:off x="932534" y="3873004"/>
            <a:ext cx="2325729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04C8E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Dreams &amp; Wishes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932534" y="4273550"/>
            <a:ext cx="4885707" cy="700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2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 had a lot of money, I would buy a boat.</a:t>
            </a:r>
            <a:endParaRPr lang="en-US" sz="1450" dirty="0"/>
          </a:p>
          <a:p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we won the lottery, we would travel the world.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187424" y="3686969"/>
            <a:ext cx="5257768" cy="1473002"/>
          </a:xfrm>
          <a:prstGeom prst="roundRect">
            <a:avLst>
              <a:gd name="adj" fmla="val 1895"/>
            </a:avLst>
          </a:prstGeom>
          <a:solidFill>
            <a:srgbClr val="5CC97B"/>
          </a:solidFill>
          <a:ln/>
        </p:spPr>
      </p:sp>
      <p:sp>
        <p:nvSpPr>
          <p:cNvPr id="11" name="Text 9"/>
          <p:cNvSpPr/>
          <p:nvPr/>
        </p:nvSpPr>
        <p:spPr>
          <a:xfrm>
            <a:off x="6373455" y="3873004"/>
            <a:ext cx="2454412" cy="290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00" dirty="0">
                <a:solidFill>
                  <a:srgbClr val="204C8E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Advice &amp; Imagination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6373455" y="4273550"/>
            <a:ext cx="4885707" cy="700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2000"/>
              </a:lnSpc>
              <a:spcAft>
                <a:spcPts val="850"/>
              </a:spcAft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 were you, I would study more.</a:t>
            </a:r>
            <a:endParaRPr lang="en-US" sz="1450" dirty="0"/>
          </a:p>
          <a:p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he lived in London, he would speak English every day.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6503" y="5365948"/>
            <a:ext cx="10698689" cy="717748"/>
          </a:xfrm>
          <a:prstGeom prst="roundRect">
            <a:avLst>
              <a:gd name="adj" fmla="val 3889"/>
            </a:avLst>
          </a:prstGeom>
          <a:solidFill>
            <a:srgbClr val="FCF2B5"/>
          </a:solidFill>
          <a:ln/>
        </p:spPr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534" y="5632450"/>
            <a:ext cx="232563" cy="186035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351127" y="5577185"/>
            <a:ext cx="1051761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Tip: In the Second Conditional, we often use </a:t>
            </a:r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were</a:t>
            </a:r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instead of </a:t>
            </a:r>
            <a:pPr algn="l" indent="0" marL="0">
              <a:lnSpc>
                <a:spcPct val="132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was</a:t>
            </a:r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for all subjects — "If I </a:t>
            </a:r>
            <a:pPr algn="l" indent="0" marL="0">
              <a:lnSpc>
                <a:spcPct val="132000"/>
              </a:lnSpc>
              <a:buNone/>
            </a:pPr>
            <a:r>
              <a:rPr lang="en-US" sz="1450" u="sng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were</a:t>
            </a:r>
            <a:pPr algn="l" indent="0" marL="0">
              <a:lnSpc>
                <a:spcPct val="132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you..."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87338"/>
            <a:ext cx="1188909" cy="355203"/>
          </a:xfrm>
          <a:prstGeom prst="roundRect">
            <a:avLst>
              <a:gd name="adj" fmla="val 6386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74978" y="1143992"/>
            <a:ext cx="1571685" cy="2418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PRACTICE TIME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518146"/>
            <a:ext cx="723554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700" b="1" dirty="0">
                <a:solidFill>
                  <a:srgbClr val="F44444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Second Conditional Exercises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574" y="2392263"/>
            <a:ext cx="11478132" cy="37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850" b="1" dirty="0">
                <a:solidFill>
                  <a:srgbClr val="4D4D4D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Time to dream! Put the verbs into the correct tense for imaginary situations.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661574" y="3030041"/>
            <a:ext cx="10868547" cy="23614"/>
          </a:xfrm>
          <a:prstGeom prst="roundRect">
            <a:avLst>
              <a:gd name="adj" fmla="val 120068"/>
            </a:avLst>
          </a:prstGeom>
          <a:solidFill>
            <a:srgbClr val="2B4150">
              <a:alpha val="50000"/>
            </a:srgbClr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1574" y="3313509"/>
            <a:ext cx="3496778" cy="128528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50581" y="3502521"/>
            <a:ext cx="311876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I ____________ (be) a bird, I ____________ (fly) over the ocean.</a:t>
            </a:r>
            <a:endParaRPr lang="en-US" sz="14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7359" y="3313509"/>
            <a:ext cx="3496877" cy="12852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536366" y="3502521"/>
            <a:ext cx="3118863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he ____________ (have) more time, he ____________ (learn) the guitar.</a:t>
            </a:r>
            <a:endParaRPr lang="en-US" sz="14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33244" y="3313509"/>
            <a:ext cx="3496877" cy="128528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222251" y="3502521"/>
            <a:ext cx="311886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we ____________ (live) in space, we ____________ (see) stars every day.</a:t>
            </a:r>
            <a:endParaRPr lang="en-US" sz="14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574" y="4787801"/>
            <a:ext cx="5339720" cy="98286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50581" y="4976813"/>
            <a:ext cx="496170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she ____________ (know) the answer, she ____________ (tell) us.</a:t>
            </a:r>
            <a:endParaRPr lang="en-US" sz="14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90301" y="4787801"/>
            <a:ext cx="5339820" cy="98286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6379308" y="4976813"/>
            <a:ext cx="4961806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5.</a:t>
            </a:r>
            <a:pPr algn="l" indent="0" marL="0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they ____________ (come) to the party, they ____________ (have) a great time.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721320"/>
            <a:ext cx="842346" cy="286345"/>
          </a:xfrm>
          <a:prstGeom prst="roundRect">
            <a:avLst>
              <a:gd name="adj" fmla="val 6733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57913" y="769441"/>
            <a:ext cx="1259253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CHALLENGE</a:t>
            </a:r>
            <a:endParaRPr lang="en-US" sz="1000" dirty="0"/>
          </a:p>
        </p:txBody>
      </p:sp>
      <p:sp>
        <p:nvSpPr>
          <p:cNvPr id="4" name="Shape 2"/>
          <p:cNvSpPr/>
          <p:nvPr/>
        </p:nvSpPr>
        <p:spPr>
          <a:xfrm>
            <a:off x="1584186" y="721320"/>
            <a:ext cx="532593" cy="286345"/>
          </a:xfrm>
          <a:prstGeom prst="roundRect">
            <a:avLst>
              <a:gd name="adj" fmla="val 6733"/>
            </a:avLst>
          </a:prstGeom>
          <a:solidFill>
            <a:srgbClr val="AFCBF8"/>
          </a:solidFill>
          <a:ln/>
        </p:spPr>
      </p:sp>
      <p:sp>
        <p:nvSpPr>
          <p:cNvPr id="5" name="Text 3"/>
          <p:cNvSpPr/>
          <p:nvPr/>
        </p:nvSpPr>
        <p:spPr>
          <a:xfrm>
            <a:off x="1680525" y="769441"/>
            <a:ext cx="949500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MIXED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61574" y="1062236"/>
            <a:ext cx="6381392" cy="502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150" dirty="0">
                <a:solidFill>
                  <a:srgbClr val="F44444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Mixed Conditionals Challenge</a:t>
            </a:r>
            <a:endParaRPr lang="en-US" sz="3150" dirty="0"/>
          </a:p>
        </p:txBody>
      </p:sp>
      <p:sp>
        <p:nvSpPr>
          <p:cNvPr id="7" name="Text 5"/>
          <p:cNvSpPr/>
          <p:nvPr/>
        </p:nvSpPr>
        <p:spPr>
          <a:xfrm>
            <a:off x="661574" y="1769070"/>
            <a:ext cx="1147813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Which conditional fits? Choose between Zero, First, and Second to complete each sentence correctly.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661574" y="2259905"/>
            <a:ext cx="10868547" cy="20042"/>
          </a:xfrm>
          <a:prstGeom prst="roundRect">
            <a:avLst>
              <a:gd name="adj" fmla="val 120247"/>
            </a:avLst>
          </a:prstGeom>
          <a:solidFill>
            <a:srgbClr val="2B4150">
              <a:alpha val="50000"/>
            </a:srgbClr>
          </a:solidFill>
          <a:ln/>
        </p:spPr>
      </p:sp>
      <p:sp>
        <p:nvSpPr>
          <p:cNvPr id="9" name="Shape 7"/>
          <p:cNvSpPr/>
          <p:nvPr/>
        </p:nvSpPr>
        <p:spPr>
          <a:xfrm>
            <a:off x="661574" y="2473623"/>
            <a:ext cx="10868547" cy="3662958"/>
          </a:xfrm>
          <a:prstGeom prst="roundRect">
            <a:avLst>
              <a:gd name="adj" fmla="val 658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68321" y="2479973"/>
            <a:ext cx="1085525" cy="77390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11" name="Text 9"/>
          <p:cNvSpPr/>
          <p:nvPr/>
        </p:nvSpPr>
        <p:spPr>
          <a:xfrm>
            <a:off x="828952" y="2568178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1753846" y="2479973"/>
            <a:ext cx="2171150" cy="773906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13" name="Text 11"/>
          <p:cNvSpPr/>
          <p:nvPr/>
        </p:nvSpPr>
        <p:spPr>
          <a:xfrm>
            <a:off x="1917652" y="2568178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If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3924996" y="2479973"/>
            <a:ext cx="1085525" cy="77390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15" name="Text 13"/>
          <p:cNvSpPr/>
          <p:nvPr/>
        </p:nvSpPr>
        <p:spPr>
          <a:xfrm>
            <a:off x="4088802" y="2568178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204C8E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+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5010521" y="2479973"/>
            <a:ext cx="2605320" cy="77390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17" name="Text 15"/>
          <p:cNvSpPr/>
          <p:nvPr/>
        </p:nvSpPr>
        <p:spPr>
          <a:xfrm>
            <a:off x="5174327" y="2568178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Result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615841" y="2479973"/>
            <a:ext cx="2605320" cy="77390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19" name="Text 17"/>
          <p:cNvSpPr/>
          <p:nvPr/>
        </p:nvSpPr>
        <p:spPr>
          <a:xfrm>
            <a:off x="7779647" y="2568178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Type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10221161" y="2479973"/>
            <a:ext cx="1302610" cy="77390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21" name="Text 19"/>
          <p:cNvSpPr/>
          <p:nvPr/>
        </p:nvSpPr>
        <p:spPr>
          <a:xfrm>
            <a:off x="10384967" y="2568178"/>
            <a:ext cx="978173" cy="594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Your Answer</a:t>
            </a:r>
            <a:endParaRPr lang="en-US" sz="1550" dirty="0"/>
          </a:p>
        </p:txBody>
      </p:sp>
      <p:sp>
        <p:nvSpPr>
          <p:cNvPr id="22" name="Shape 20"/>
          <p:cNvSpPr/>
          <p:nvPr/>
        </p:nvSpPr>
        <p:spPr>
          <a:xfrm>
            <a:off x="668321" y="3253879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23" name="Text 21"/>
          <p:cNvSpPr/>
          <p:nvPr/>
        </p:nvSpPr>
        <p:spPr>
          <a:xfrm>
            <a:off x="828952" y="3345259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FA44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1753846" y="3253879"/>
            <a:ext cx="2171150" cy="479921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25" name="Text 23"/>
          <p:cNvSpPr/>
          <p:nvPr/>
        </p:nvSpPr>
        <p:spPr>
          <a:xfrm>
            <a:off x="1917652" y="3345259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it (be) sunny</a:t>
            </a:r>
            <a:endParaRPr lang="en-US" sz="1550" dirty="0"/>
          </a:p>
        </p:txBody>
      </p:sp>
      <p:sp>
        <p:nvSpPr>
          <p:cNvPr id="26" name="Shape 24"/>
          <p:cNvSpPr/>
          <p:nvPr/>
        </p:nvSpPr>
        <p:spPr>
          <a:xfrm>
            <a:off x="3924996" y="3253879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27" name="Text 25"/>
          <p:cNvSpPr/>
          <p:nvPr/>
        </p:nvSpPr>
        <p:spPr>
          <a:xfrm>
            <a:off x="4088802" y="3345259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endParaRPr lang="en-US" sz="1550" dirty="0"/>
          </a:p>
        </p:txBody>
      </p:sp>
      <p:sp>
        <p:nvSpPr>
          <p:cNvPr id="28" name="Shape 26"/>
          <p:cNvSpPr/>
          <p:nvPr/>
        </p:nvSpPr>
        <p:spPr>
          <a:xfrm>
            <a:off x="5010521" y="3253879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29" name="Text 27"/>
          <p:cNvSpPr/>
          <p:nvPr/>
        </p:nvSpPr>
        <p:spPr>
          <a:xfrm>
            <a:off x="5174327" y="3345259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__ to the park</a:t>
            </a:r>
            <a:endParaRPr lang="en-US" sz="1550" dirty="0"/>
          </a:p>
        </p:txBody>
      </p:sp>
      <p:sp>
        <p:nvSpPr>
          <p:cNvPr id="30" name="Shape 28"/>
          <p:cNvSpPr/>
          <p:nvPr/>
        </p:nvSpPr>
        <p:spPr>
          <a:xfrm>
            <a:off x="7615841" y="3253879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31" name="Text 29"/>
          <p:cNvSpPr/>
          <p:nvPr/>
        </p:nvSpPr>
        <p:spPr>
          <a:xfrm>
            <a:off x="7779647" y="3345259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550" dirty="0"/>
          </a:p>
        </p:txBody>
      </p:sp>
      <p:sp>
        <p:nvSpPr>
          <p:cNvPr id="32" name="Shape 30"/>
          <p:cNvSpPr/>
          <p:nvPr/>
        </p:nvSpPr>
        <p:spPr>
          <a:xfrm>
            <a:off x="10221161" y="3253879"/>
            <a:ext cx="130261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33" name="Text 31"/>
          <p:cNvSpPr/>
          <p:nvPr/>
        </p:nvSpPr>
        <p:spPr>
          <a:xfrm>
            <a:off x="10384967" y="3345259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_____</a:t>
            </a:r>
            <a:endParaRPr lang="en-US" sz="1550" dirty="0"/>
          </a:p>
        </p:txBody>
      </p:sp>
      <p:sp>
        <p:nvSpPr>
          <p:cNvPr id="34" name="Shape 32"/>
          <p:cNvSpPr/>
          <p:nvPr/>
        </p:nvSpPr>
        <p:spPr>
          <a:xfrm>
            <a:off x="668321" y="3733800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35" name="Text 33"/>
          <p:cNvSpPr/>
          <p:nvPr/>
        </p:nvSpPr>
        <p:spPr>
          <a:xfrm>
            <a:off x="828952" y="3825180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FA44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</a:t>
            </a:r>
            <a:endParaRPr lang="en-US" sz="1550" dirty="0"/>
          </a:p>
        </p:txBody>
      </p:sp>
      <p:sp>
        <p:nvSpPr>
          <p:cNvPr id="36" name="Shape 34"/>
          <p:cNvSpPr/>
          <p:nvPr/>
        </p:nvSpPr>
        <p:spPr>
          <a:xfrm>
            <a:off x="1753846" y="3733800"/>
            <a:ext cx="2171150" cy="479921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37" name="Text 35"/>
          <p:cNvSpPr/>
          <p:nvPr/>
        </p:nvSpPr>
        <p:spPr>
          <a:xfrm>
            <a:off x="1917652" y="3825180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 (study)</a:t>
            </a:r>
            <a:endParaRPr lang="en-US" sz="1550" dirty="0"/>
          </a:p>
        </p:txBody>
      </p:sp>
      <p:sp>
        <p:nvSpPr>
          <p:cNvPr id="38" name="Shape 36"/>
          <p:cNvSpPr/>
          <p:nvPr/>
        </p:nvSpPr>
        <p:spPr>
          <a:xfrm>
            <a:off x="3924996" y="3733800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39" name="Text 37"/>
          <p:cNvSpPr/>
          <p:nvPr/>
        </p:nvSpPr>
        <p:spPr>
          <a:xfrm>
            <a:off x="4088802" y="3825180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endParaRPr lang="en-US" sz="1550" dirty="0"/>
          </a:p>
        </p:txBody>
      </p:sp>
      <p:sp>
        <p:nvSpPr>
          <p:cNvPr id="40" name="Shape 38"/>
          <p:cNvSpPr/>
          <p:nvPr/>
        </p:nvSpPr>
        <p:spPr>
          <a:xfrm>
            <a:off x="5010521" y="3733800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41" name="Text 39"/>
          <p:cNvSpPr/>
          <p:nvPr/>
        </p:nvSpPr>
        <p:spPr>
          <a:xfrm>
            <a:off x="5174327" y="3825180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she will pass</a:t>
            </a:r>
            <a:endParaRPr lang="en-US" sz="1550" dirty="0"/>
          </a:p>
        </p:txBody>
      </p:sp>
      <p:sp>
        <p:nvSpPr>
          <p:cNvPr id="42" name="Shape 40"/>
          <p:cNvSpPr/>
          <p:nvPr/>
        </p:nvSpPr>
        <p:spPr>
          <a:xfrm>
            <a:off x="7615841" y="3733800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43" name="Text 41"/>
          <p:cNvSpPr/>
          <p:nvPr/>
        </p:nvSpPr>
        <p:spPr>
          <a:xfrm>
            <a:off x="7779647" y="3825180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550" dirty="0"/>
          </a:p>
        </p:txBody>
      </p:sp>
      <p:sp>
        <p:nvSpPr>
          <p:cNvPr id="44" name="Shape 42"/>
          <p:cNvSpPr/>
          <p:nvPr/>
        </p:nvSpPr>
        <p:spPr>
          <a:xfrm>
            <a:off x="10221161" y="3733800"/>
            <a:ext cx="130261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45" name="Text 43"/>
          <p:cNvSpPr/>
          <p:nvPr/>
        </p:nvSpPr>
        <p:spPr>
          <a:xfrm>
            <a:off x="10384967" y="3825180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_____</a:t>
            </a:r>
            <a:endParaRPr lang="en-US" sz="1550" dirty="0"/>
          </a:p>
        </p:txBody>
      </p:sp>
      <p:sp>
        <p:nvSpPr>
          <p:cNvPr id="46" name="Shape 44"/>
          <p:cNvSpPr/>
          <p:nvPr/>
        </p:nvSpPr>
        <p:spPr>
          <a:xfrm>
            <a:off x="668321" y="4213721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47" name="Text 45"/>
          <p:cNvSpPr/>
          <p:nvPr/>
        </p:nvSpPr>
        <p:spPr>
          <a:xfrm>
            <a:off x="828952" y="4305102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FA44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</a:t>
            </a:r>
            <a:endParaRPr lang="en-US" sz="1550" dirty="0"/>
          </a:p>
        </p:txBody>
      </p:sp>
      <p:sp>
        <p:nvSpPr>
          <p:cNvPr id="48" name="Shape 46"/>
          <p:cNvSpPr/>
          <p:nvPr/>
        </p:nvSpPr>
        <p:spPr>
          <a:xfrm>
            <a:off x="1753846" y="4213721"/>
            <a:ext cx="2171150" cy="479921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49" name="Text 47"/>
          <p:cNvSpPr/>
          <p:nvPr/>
        </p:nvSpPr>
        <p:spPr>
          <a:xfrm>
            <a:off x="1917652" y="4305102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(be) rich</a:t>
            </a:r>
            <a:endParaRPr lang="en-US" sz="1550" dirty="0"/>
          </a:p>
        </p:txBody>
      </p:sp>
      <p:sp>
        <p:nvSpPr>
          <p:cNvPr id="50" name="Shape 48"/>
          <p:cNvSpPr/>
          <p:nvPr/>
        </p:nvSpPr>
        <p:spPr>
          <a:xfrm>
            <a:off x="3924996" y="4213721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51" name="Text 49"/>
          <p:cNvSpPr/>
          <p:nvPr/>
        </p:nvSpPr>
        <p:spPr>
          <a:xfrm>
            <a:off x="4088802" y="4305102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endParaRPr lang="en-US" sz="1550" dirty="0"/>
          </a:p>
        </p:txBody>
      </p:sp>
      <p:sp>
        <p:nvSpPr>
          <p:cNvPr id="52" name="Shape 50"/>
          <p:cNvSpPr/>
          <p:nvPr/>
        </p:nvSpPr>
        <p:spPr>
          <a:xfrm>
            <a:off x="5010521" y="4213721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53" name="Text 51"/>
          <p:cNvSpPr/>
          <p:nvPr/>
        </p:nvSpPr>
        <p:spPr>
          <a:xfrm>
            <a:off x="5174327" y="4305102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would travel</a:t>
            </a:r>
            <a:endParaRPr lang="en-US" sz="1550" dirty="0"/>
          </a:p>
        </p:txBody>
      </p:sp>
      <p:sp>
        <p:nvSpPr>
          <p:cNvPr id="54" name="Shape 52"/>
          <p:cNvSpPr/>
          <p:nvPr/>
        </p:nvSpPr>
        <p:spPr>
          <a:xfrm>
            <a:off x="7615841" y="4213721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55" name="Text 53"/>
          <p:cNvSpPr/>
          <p:nvPr/>
        </p:nvSpPr>
        <p:spPr>
          <a:xfrm>
            <a:off x="7779647" y="4305102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550" dirty="0"/>
          </a:p>
        </p:txBody>
      </p:sp>
      <p:sp>
        <p:nvSpPr>
          <p:cNvPr id="56" name="Shape 54"/>
          <p:cNvSpPr/>
          <p:nvPr/>
        </p:nvSpPr>
        <p:spPr>
          <a:xfrm>
            <a:off x="10221161" y="4213721"/>
            <a:ext cx="130261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57" name="Text 55"/>
          <p:cNvSpPr/>
          <p:nvPr/>
        </p:nvSpPr>
        <p:spPr>
          <a:xfrm>
            <a:off x="10384967" y="4305102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_____</a:t>
            </a:r>
            <a:endParaRPr lang="en-US" sz="1550" dirty="0"/>
          </a:p>
        </p:txBody>
      </p:sp>
      <p:sp>
        <p:nvSpPr>
          <p:cNvPr id="58" name="Shape 56"/>
          <p:cNvSpPr/>
          <p:nvPr/>
        </p:nvSpPr>
        <p:spPr>
          <a:xfrm>
            <a:off x="668321" y="4693642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59" name="Text 57"/>
          <p:cNvSpPr/>
          <p:nvPr/>
        </p:nvSpPr>
        <p:spPr>
          <a:xfrm>
            <a:off x="828952" y="4785023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FA44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</a:t>
            </a:r>
            <a:endParaRPr lang="en-US" sz="1550" dirty="0"/>
          </a:p>
        </p:txBody>
      </p:sp>
      <p:sp>
        <p:nvSpPr>
          <p:cNvPr id="60" name="Shape 58"/>
          <p:cNvSpPr/>
          <p:nvPr/>
        </p:nvSpPr>
        <p:spPr>
          <a:xfrm>
            <a:off x="1753846" y="4693642"/>
            <a:ext cx="2171150" cy="479921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61" name="Text 59"/>
          <p:cNvSpPr/>
          <p:nvPr/>
        </p:nvSpPr>
        <p:spPr>
          <a:xfrm>
            <a:off x="1917652" y="4785023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water (reach) 100°C</a:t>
            </a:r>
            <a:endParaRPr lang="en-US" sz="1550" dirty="0"/>
          </a:p>
        </p:txBody>
      </p:sp>
      <p:sp>
        <p:nvSpPr>
          <p:cNvPr id="62" name="Shape 60"/>
          <p:cNvSpPr/>
          <p:nvPr/>
        </p:nvSpPr>
        <p:spPr>
          <a:xfrm>
            <a:off x="3924996" y="4693642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63" name="Text 61"/>
          <p:cNvSpPr/>
          <p:nvPr/>
        </p:nvSpPr>
        <p:spPr>
          <a:xfrm>
            <a:off x="4088802" y="4785023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endParaRPr lang="en-US" sz="1550" dirty="0"/>
          </a:p>
        </p:txBody>
      </p:sp>
      <p:sp>
        <p:nvSpPr>
          <p:cNvPr id="64" name="Shape 62"/>
          <p:cNvSpPr/>
          <p:nvPr/>
        </p:nvSpPr>
        <p:spPr>
          <a:xfrm>
            <a:off x="5010521" y="4693642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65" name="Text 63"/>
          <p:cNvSpPr/>
          <p:nvPr/>
        </p:nvSpPr>
        <p:spPr>
          <a:xfrm>
            <a:off x="5174327" y="4785023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it boils</a:t>
            </a:r>
            <a:endParaRPr lang="en-US" sz="1550" dirty="0"/>
          </a:p>
        </p:txBody>
      </p:sp>
      <p:sp>
        <p:nvSpPr>
          <p:cNvPr id="66" name="Shape 64"/>
          <p:cNvSpPr/>
          <p:nvPr/>
        </p:nvSpPr>
        <p:spPr>
          <a:xfrm>
            <a:off x="7615841" y="4693642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67" name="Text 65"/>
          <p:cNvSpPr/>
          <p:nvPr/>
        </p:nvSpPr>
        <p:spPr>
          <a:xfrm>
            <a:off x="7779647" y="4785023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550" dirty="0"/>
          </a:p>
        </p:txBody>
      </p:sp>
      <p:sp>
        <p:nvSpPr>
          <p:cNvPr id="68" name="Shape 66"/>
          <p:cNvSpPr/>
          <p:nvPr/>
        </p:nvSpPr>
        <p:spPr>
          <a:xfrm>
            <a:off x="10221161" y="4693642"/>
            <a:ext cx="130261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69" name="Text 67"/>
          <p:cNvSpPr/>
          <p:nvPr/>
        </p:nvSpPr>
        <p:spPr>
          <a:xfrm>
            <a:off x="10384967" y="4785023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_____</a:t>
            </a:r>
            <a:endParaRPr lang="en-US" sz="1550" dirty="0"/>
          </a:p>
        </p:txBody>
      </p:sp>
      <p:sp>
        <p:nvSpPr>
          <p:cNvPr id="70" name="Shape 68"/>
          <p:cNvSpPr/>
          <p:nvPr/>
        </p:nvSpPr>
        <p:spPr>
          <a:xfrm>
            <a:off x="668321" y="5173563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71" name="Text 69"/>
          <p:cNvSpPr/>
          <p:nvPr/>
        </p:nvSpPr>
        <p:spPr>
          <a:xfrm>
            <a:off x="828952" y="5264944"/>
            <a:ext cx="137067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FA44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5</a:t>
            </a:r>
            <a:endParaRPr lang="en-US" sz="1550" dirty="0"/>
          </a:p>
        </p:txBody>
      </p:sp>
      <p:sp>
        <p:nvSpPr>
          <p:cNvPr id="72" name="Shape 70"/>
          <p:cNvSpPr/>
          <p:nvPr/>
        </p:nvSpPr>
        <p:spPr>
          <a:xfrm>
            <a:off x="1753846" y="5173563"/>
            <a:ext cx="2171150" cy="479921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73" name="Text 71"/>
          <p:cNvSpPr/>
          <p:nvPr/>
        </p:nvSpPr>
        <p:spPr>
          <a:xfrm>
            <a:off x="1917652" y="5264944"/>
            <a:ext cx="245312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124E7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 (not listen)</a:t>
            </a:r>
            <a:endParaRPr lang="en-US" sz="1550" dirty="0"/>
          </a:p>
        </p:txBody>
      </p:sp>
      <p:sp>
        <p:nvSpPr>
          <p:cNvPr id="74" name="Shape 72"/>
          <p:cNvSpPr/>
          <p:nvPr/>
        </p:nvSpPr>
        <p:spPr>
          <a:xfrm>
            <a:off x="3924996" y="5173563"/>
            <a:ext cx="1085525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75" name="Text 73"/>
          <p:cNvSpPr/>
          <p:nvPr/>
        </p:nvSpPr>
        <p:spPr>
          <a:xfrm>
            <a:off x="4088802" y="5264944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endParaRPr lang="en-US" sz="1550" dirty="0"/>
          </a:p>
        </p:txBody>
      </p:sp>
      <p:sp>
        <p:nvSpPr>
          <p:cNvPr id="76" name="Shape 74"/>
          <p:cNvSpPr/>
          <p:nvPr/>
        </p:nvSpPr>
        <p:spPr>
          <a:xfrm>
            <a:off x="5010521" y="5173563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77" name="Text 75"/>
          <p:cNvSpPr/>
          <p:nvPr/>
        </p:nvSpPr>
        <p:spPr>
          <a:xfrm>
            <a:off x="5174327" y="5264944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 won't understand</a:t>
            </a:r>
            <a:endParaRPr lang="en-US" sz="1550" dirty="0"/>
          </a:p>
        </p:txBody>
      </p:sp>
      <p:sp>
        <p:nvSpPr>
          <p:cNvPr id="78" name="Shape 76"/>
          <p:cNvSpPr/>
          <p:nvPr/>
        </p:nvSpPr>
        <p:spPr>
          <a:xfrm>
            <a:off x="7615841" y="5173563"/>
            <a:ext cx="260532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79" name="Text 77"/>
          <p:cNvSpPr/>
          <p:nvPr/>
        </p:nvSpPr>
        <p:spPr>
          <a:xfrm>
            <a:off x="7779647" y="5264944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5E98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550" dirty="0"/>
          </a:p>
        </p:txBody>
      </p:sp>
      <p:sp>
        <p:nvSpPr>
          <p:cNvPr id="80" name="Shape 78"/>
          <p:cNvSpPr/>
          <p:nvPr/>
        </p:nvSpPr>
        <p:spPr>
          <a:xfrm>
            <a:off x="10221161" y="5173563"/>
            <a:ext cx="1302610" cy="479921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81" name="Text 79"/>
          <p:cNvSpPr/>
          <p:nvPr/>
        </p:nvSpPr>
        <p:spPr>
          <a:xfrm>
            <a:off x="10384967" y="5264944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dirty="0">
                <a:solidFill>
                  <a:srgbClr val="B05EF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_____</a:t>
            </a:r>
            <a:endParaRPr lang="en-US" sz="1550" dirty="0"/>
          </a:p>
        </p:txBody>
      </p:sp>
      <p:sp>
        <p:nvSpPr>
          <p:cNvPr id="82" name="Shape 80"/>
          <p:cNvSpPr/>
          <p:nvPr/>
        </p:nvSpPr>
        <p:spPr>
          <a:xfrm>
            <a:off x="668321" y="5653484"/>
            <a:ext cx="1085525" cy="47674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83" name="Text 81"/>
          <p:cNvSpPr/>
          <p:nvPr/>
        </p:nvSpPr>
        <p:spPr>
          <a:xfrm>
            <a:off x="828952" y="5744865"/>
            <a:ext cx="1370673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250" dirty="0"/>
          </a:p>
        </p:txBody>
      </p:sp>
      <p:sp>
        <p:nvSpPr>
          <p:cNvPr id="84" name="Shape 82"/>
          <p:cNvSpPr/>
          <p:nvPr/>
        </p:nvSpPr>
        <p:spPr>
          <a:xfrm>
            <a:off x="1753846" y="5653484"/>
            <a:ext cx="2171150" cy="476746"/>
          </a:xfrm>
          <a:prstGeom prst="rect">
            <a:avLst/>
          </a:prstGeom>
          <a:solidFill>
            <a:srgbClr val="D8AFF8"/>
          </a:solidFill>
          <a:ln/>
        </p:spPr>
      </p:sp>
      <p:sp>
        <p:nvSpPr>
          <p:cNvPr id="85" name="Text 83"/>
          <p:cNvSpPr/>
          <p:nvPr/>
        </p:nvSpPr>
        <p:spPr>
          <a:xfrm>
            <a:off x="1917652" y="5744865"/>
            <a:ext cx="2453122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250" dirty="0"/>
          </a:p>
        </p:txBody>
      </p:sp>
      <p:sp>
        <p:nvSpPr>
          <p:cNvPr id="86" name="Shape 84"/>
          <p:cNvSpPr/>
          <p:nvPr/>
        </p:nvSpPr>
        <p:spPr>
          <a:xfrm>
            <a:off x="3924996" y="5653484"/>
            <a:ext cx="1085525" cy="47674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87" name="Text 85"/>
          <p:cNvSpPr/>
          <p:nvPr/>
        </p:nvSpPr>
        <p:spPr>
          <a:xfrm>
            <a:off x="4088802" y="5744865"/>
            <a:ext cx="136749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550" dirty="0"/>
          </a:p>
        </p:txBody>
      </p:sp>
      <p:sp>
        <p:nvSpPr>
          <p:cNvPr id="88" name="Shape 86"/>
          <p:cNvSpPr/>
          <p:nvPr/>
        </p:nvSpPr>
        <p:spPr>
          <a:xfrm>
            <a:off x="5010521" y="5653484"/>
            <a:ext cx="2605320" cy="47674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89" name="Text 87"/>
          <p:cNvSpPr/>
          <p:nvPr/>
        </p:nvSpPr>
        <p:spPr>
          <a:xfrm>
            <a:off x="5174327" y="5744865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550" dirty="0"/>
          </a:p>
        </p:txBody>
      </p:sp>
      <p:sp>
        <p:nvSpPr>
          <p:cNvPr id="90" name="Shape 88"/>
          <p:cNvSpPr/>
          <p:nvPr/>
        </p:nvSpPr>
        <p:spPr>
          <a:xfrm>
            <a:off x="7615841" y="5653484"/>
            <a:ext cx="2605320" cy="47674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91" name="Text 89"/>
          <p:cNvSpPr/>
          <p:nvPr/>
        </p:nvSpPr>
        <p:spPr>
          <a:xfrm>
            <a:off x="7779647" y="5744865"/>
            <a:ext cx="2887293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550" dirty="0"/>
          </a:p>
        </p:txBody>
      </p:sp>
      <p:sp>
        <p:nvSpPr>
          <p:cNvPr id="92" name="Shape 90"/>
          <p:cNvSpPr/>
          <p:nvPr/>
        </p:nvSpPr>
        <p:spPr>
          <a:xfrm>
            <a:off x="10221161" y="5653484"/>
            <a:ext cx="1302610" cy="476746"/>
          </a:xfrm>
          <a:prstGeom prst="rect">
            <a:avLst/>
          </a:prstGeom>
          <a:solidFill>
            <a:srgbClr val="FFD1A7"/>
          </a:solidFill>
          <a:ln/>
        </p:spPr>
      </p:sp>
      <p:sp>
        <p:nvSpPr>
          <p:cNvPr id="93" name="Text 91"/>
          <p:cNvSpPr/>
          <p:nvPr/>
        </p:nvSpPr>
        <p:spPr>
          <a:xfrm>
            <a:off x="10384967" y="5744865"/>
            <a:ext cx="1587758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91245"/>
            <a:ext cx="817244" cy="308868"/>
          </a:xfrm>
          <a:prstGeom prst="roundRect">
            <a:avLst>
              <a:gd name="adj" fmla="val 6609"/>
            </a:avLst>
          </a:prstGeom>
          <a:solidFill>
            <a:srgbClr val="DBE8F0"/>
          </a:solidFill>
          <a:ln/>
        </p:spPr>
      </p:sp>
      <p:sp>
        <p:nvSpPr>
          <p:cNvPr id="4" name="Text 1"/>
          <p:cNvSpPr/>
          <p:nvPr/>
        </p:nvSpPr>
        <p:spPr>
          <a:xfrm>
            <a:off x="763469" y="642243"/>
            <a:ext cx="1222841" cy="206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0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NEW SKILL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61475" y="961330"/>
            <a:ext cx="4862490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The</a:t>
            </a:r>
            <a:pPr algn="l" indent="0" marL="0">
              <a:lnSpc>
                <a:spcPct val="104000"/>
              </a:lnSpc>
              <a:buNone/>
            </a:pPr>
            <a:r>
              <a:rPr lang="en-US" sz="3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pPr algn="l" indent="0" marL="0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F44444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Unless</a:t>
            </a:r>
            <a:pPr algn="l" indent="0" marL="0">
              <a:lnSpc>
                <a:spcPct val="104000"/>
              </a:lnSpc>
              <a:buNone/>
            </a:pPr>
            <a:r>
              <a:rPr lang="en-US" sz="3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pPr algn="l" indent="0" marL="0">
              <a:lnSpc>
                <a:spcPct val="104000"/>
              </a:lnSpc>
              <a:buNone/>
            </a:pPr>
            <a:r>
              <a:rPr lang="en-US" sz="33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Rule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661475" y="1722537"/>
            <a:ext cx="6296860" cy="9694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7000"/>
              </a:lnSpc>
              <a:buNone/>
            </a:pPr>
            <a:r>
              <a:rPr lang="en-US" sz="16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 </a:t>
            </a:r>
            <a:pPr algn="l" indent="0" marL="0">
              <a:lnSpc>
                <a:spcPct val="127000"/>
              </a:lnSpc>
              <a:buNone/>
            </a:pPr>
            <a:r>
              <a:rPr lang="en-US" sz="1650" b="1" dirty="0">
                <a:solidFill>
                  <a:srgbClr val="51738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means exactly the same as</a:t>
            </a:r>
            <a:pPr algn="l" indent="0" marL="0">
              <a:lnSpc>
                <a:spcPct val="127000"/>
              </a:lnSpc>
              <a:buNone/>
            </a:pPr>
            <a:r>
              <a:rPr lang="en-US" sz="16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not. </a:t>
            </a:r>
            <a:pPr algn="l" indent="0" marL="0">
              <a:lnSpc>
                <a:spcPct val="127000"/>
              </a:lnSpc>
              <a:buNone/>
            </a:pPr>
            <a:r>
              <a:rPr lang="en-US" sz="1650" b="1" dirty="0">
                <a:solidFill>
                  <a:srgbClr val="51738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We use it to say that something will happen only if something else doesn't happen. It makes your sentences sound stronger and more direct.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661475" y="2906713"/>
            <a:ext cx="6296860" cy="21233"/>
          </a:xfrm>
          <a:prstGeom prst="roundRect">
            <a:avLst>
              <a:gd name="adj" fmla="val 120179"/>
            </a:avLst>
          </a:prstGeom>
          <a:solidFill>
            <a:srgbClr val="2B4150">
              <a:alpha val="50000"/>
            </a:srgbClr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475" y="3142655"/>
            <a:ext cx="3071835" cy="1485503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2095299" y="3270250"/>
            <a:ext cx="204088" cy="2550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1134141" y="3822998"/>
            <a:ext cx="2126403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Consequence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850581" y="4180483"/>
            <a:ext cx="2693622" cy="258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7000"/>
              </a:lnSpc>
              <a:buNone/>
            </a:pPr>
            <a:r>
              <a:rPr lang="en-US" sz="13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study, you won't pass.</a:t>
            </a:r>
            <a:endParaRPr lang="en-US" sz="13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6400" y="3142655"/>
            <a:ext cx="3071934" cy="148550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320324" y="3270250"/>
            <a:ext cx="204088" cy="2550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4359166" y="3822998"/>
            <a:ext cx="2126403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Plans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4075507" y="4180483"/>
            <a:ext cx="2693722" cy="258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7000"/>
              </a:lnSpc>
              <a:buNone/>
            </a:pPr>
            <a:r>
              <a:rPr lang="en-US" sz="13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it rains, we will play outside.</a:t>
            </a:r>
            <a:endParaRPr lang="en-US" sz="13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475" y="4781252"/>
            <a:ext cx="3071835" cy="148550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2095299" y="4908848"/>
            <a:ext cx="204088" cy="2550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1134141" y="5461595"/>
            <a:ext cx="2126403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Condition</a:t>
            </a:r>
            <a:endParaRPr lang="en-US" sz="1650" dirty="0"/>
          </a:p>
        </p:txBody>
      </p:sp>
      <p:sp>
        <p:nvSpPr>
          <p:cNvPr id="19" name="Text 13"/>
          <p:cNvSpPr/>
          <p:nvPr/>
        </p:nvSpPr>
        <p:spPr>
          <a:xfrm>
            <a:off x="850581" y="5819080"/>
            <a:ext cx="2693622" cy="258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 won't go </a:t>
            </a:r>
            <a:pPr algn="ctr" indent="0" marL="0">
              <a:lnSpc>
                <a:spcPct val="127000"/>
              </a:lnSpc>
              <a:buNone/>
            </a:pPr>
            <a:r>
              <a:rPr lang="en-US" sz="13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come with me.</a:t>
            </a:r>
            <a:endParaRPr lang="en-US" sz="1300" dirty="0"/>
          </a:p>
        </p:txBody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86400" y="4781252"/>
            <a:ext cx="3071934" cy="1485503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5320324" y="4908848"/>
            <a:ext cx="204088" cy="2550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1600" dirty="0"/>
          </a:p>
        </p:txBody>
      </p:sp>
      <p:sp>
        <p:nvSpPr>
          <p:cNvPr id="22" name="Text 15"/>
          <p:cNvSpPr/>
          <p:nvPr/>
        </p:nvSpPr>
        <p:spPr>
          <a:xfrm>
            <a:off x="4359166" y="5461595"/>
            <a:ext cx="2126403" cy="265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Urgency</a:t>
            </a:r>
            <a:endParaRPr lang="en-US" sz="1650" dirty="0"/>
          </a:p>
        </p:txBody>
      </p:sp>
      <p:sp>
        <p:nvSpPr>
          <p:cNvPr id="23" name="Text 16"/>
          <p:cNvSpPr/>
          <p:nvPr/>
        </p:nvSpPr>
        <p:spPr>
          <a:xfrm>
            <a:off x="4075507" y="5819080"/>
            <a:ext cx="2693722" cy="258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 will be late </a:t>
            </a:r>
            <a:pPr algn="ctr" indent="0" marL="0">
              <a:lnSpc>
                <a:spcPct val="127000"/>
              </a:lnSpc>
              <a:buNone/>
            </a:pPr>
            <a:r>
              <a:rPr lang="en-US" sz="13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ctr" indent="0" marL="0">
              <a:lnSpc>
                <a:spcPct val="127000"/>
              </a:lnSpc>
              <a:buNone/>
            </a:pPr>
            <a:r>
              <a:rPr lang="en-US" sz="13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you leave now.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615454"/>
            <a:ext cx="827067" cy="286345"/>
          </a:xfrm>
          <a:prstGeom prst="roundRect">
            <a:avLst>
              <a:gd name="adj" fmla="val 6733"/>
            </a:avLst>
          </a:prstGeom>
          <a:solidFill>
            <a:srgbClr val="DBE8F0"/>
          </a:solidFill>
          <a:ln/>
        </p:spPr>
      </p:sp>
      <p:sp>
        <p:nvSpPr>
          <p:cNvPr id="3" name="Text 1"/>
          <p:cNvSpPr/>
          <p:nvPr/>
        </p:nvSpPr>
        <p:spPr>
          <a:xfrm>
            <a:off x="757913" y="663575"/>
            <a:ext cx="1243974" cy="1901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YOUR TURN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661574" y="956370"/>
            <a:ext cx="301954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850" b="1" u="sng" dirty="0">
                <a:solidFill>
                  <a:srgbClr val="5E208E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Unless Practice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661574" y="1462385"/>
            <a:ext cx="11478132" cy="297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51738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Rewrite each sentence using </a:t>
            </a:r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F4444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l" indent="0" marL="0">
              <a:lnSpc>
                <a:spcPct val="123000"/>
              </a:lnSpc>
              <a:buNone/>
            </a:pPr>
            <a:r>
              <a:rPr lang="en-US" sz="1550" b="1" dirty="0">
                <a:solidFill>
                  <a:srgbClr val="51738C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Remember: unless replaces if not.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661574" y="1953220"/>
            <a:ext cx="10868547" cy="20042"/>
          </a:xfrm>
          <a:prstGeom prst="roundRect">
            <a:avLst>
              <a:gd name="adj" fmla="val 120247"/>
            </a:avLst>
          </a:prstGeom>
          <a:solidFill>
            <a:srgbClr val="2B4150">
              <a:alpha val="50000"/>
            </a:srgbClr>
          </a:solidFill>
          <a:ln/>
        </p:spPr>
      </p:sp>
      <p:sp>
        <p:nvSpPr>
          <p:cNvPr id="7" name="Shape 5"/>
          <p:cNvSpPr/>
          <p:nvPr/>
        </p:nvSpPr>
        <p:spPr>
          <a:xfrm>
            <a:off x="661574" y="2166938"/>
            <a:ext cx="3531801" cy="1652984"/>
          </a:xfrm>
          <a:prstGeom prst="roundRect">
            <a:avLst>
              <a:gd name="adj" fmla="val 1458"/>
            </a:avLst>
          </a:prstGeom>
          <a:solidFill>
            <a:srgbClr val="F3EEE3"/>
          </a:solidFill>
          <a:ln/>
        </p:spPr>
      </p:sp>
      <p:sp>
        <p:nvSpPr>
          <p:cNvPr id="8" name="Shape 6"/>
          <p:cNvSpPr/>
          <p:nvPr/>
        </p:nvSpPr>
        <p:spPr>
          <a:xfrm>
            <a:off x="822205" y="2327573"/>
            <a:ext cx="481993" cy="482005"/>
          </a:xfrm>
          <a:prstGeom prst="roundRect">
            <a:avLst>
              <a:gd name="adj" fmla="val 15807382"/>
            </a:avLst>
          </a:prstGeom>
          <a:solidFill>
            <a:srgbClr val="D8AFF8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4758" y="2460129"/>
            <a:ext cx="216887" cy="216892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22205" y="2946102"/>
            <a:ext cx="3210539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1.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you don't hurry, you will miss the train.</a:t>
            </a:r>
            <a:endParaRPr lang="en-US" sz="1250" dirty="0"/>
          </a:p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______________ you hurry, you will miss the train.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4329897" y="2166938"/>
            <a:ext cx="3531801" cy="1652984"/>
          </a:xfrm>
          <a:prstGeom prst="roundRect">
            <a:avLst>
              <a:gd name="adj" fmla="val 1458"/>
            </a:avLst>
          </a:prstGeom>
          <a:solidFill>
            <a:srgbClr val="F3EEE3"/>
          </a:solidFill>
          <a:ln/>
        </p:spPr>
      </p:sp>
      <p:sp>
        <p:nvSpPr>
          <p:cNvPr id="12" name="Shape 9"/>
          <p:cNvSpPr/>
          <p:nvPr/>
        </p:nvSpPr>
        <p:spPr>
          <a:xfrm>
            <a:off x="4490528" y="2327573"/>
            <a:ext cx="481993" cy="482005"/>
          </a:xfrm>
          <a:prstGeom prst="roundRect">
            <a:avLst>
              <a:gd name="adj" fmla="val 15807382"/>
            </a:avLst>
          </a:prstGeom>
          <a:solidFill>
            <a:srgbClr val="AFCBF8"/>
          </a:solidFill>
          <a:ln/>
        </p:spPr>
      </p:sp>
      <p:pic>
        <p:nvPicPr>
          <p:cNvPr id="13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3081" y="2460129"/>
            <a:ext cx="216887" cy="21689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4490528" y="2946102"/>
            <a:ext cx="3210539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2.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she doesn't practice, she won't improve.</a:t>
            </a:r>
            <a:endParaRPr lang="en-US" sz="1250" dirty="0"/>
          </a:p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______________ she practices, she won't improve.</a:t>
            </a:r>
            <a:endParaRPr lang="en-US" sz="1250" dirty="0"/>
          </a:p>
        </p:txBody>
      </p:sp>
      <p:sp>
        <p:nvSpPr>
          <p:cNvPr id="15" name="Shape 11"/>
          <p:cNvSpPr/>
          <p:nvPr/>
        </p:nvSpPr>
        <p:spPr>
          <a:xfrm>
            <a:off x="7998220" y="2166938"/>
            <a:ext cx="3531801" cy="1652984"/>
          </a:xfrm>
          <a:prstGeom prst="roundRect">
            <a:avLst>
              <a:gd name="adj" fmla="val 1458"/>
            </a:avLst>
          </a:prstGeom>
          <a:solidFill>
            <a:srgbClr val="F3EEE3"/>
          </a:solidFill>
          <a:ln/>
        </p:spPr>
      </p:sp>
      <p:sp>
        <p:nvSpPr>
          <p:cNvPr id="16" name="Shape 12"/>
          <p:cNvSpPr/>
          <p:nvPr/>
        </p:nvSpPr>
        <p:spPr>
          <a:xfrm>
            <a:off x="8158851" y="2327573"/>
            <a:ext cx="481993" cy="482005"/>
          </a:xfrm>
          <a:prstGeom prst="roundRect">
            <a:avLst>
              <a:gd name="adj" fmla="val 15807382"/>
            </a:avLst>
          </a:prstGeom>
          <a:solidFill>
            <a:srgbClr val="FFD1A7"/>
          </a:solidFill>
          <a:ln/>
        </p:spPr>
      </p:sp>
      <p:pic>
        <p:nvPicPr>
          <p:cNvPr id="17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91404" y="2460129"/>
            <a:ext cx="216887" cy="21689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158851" y="2946102"/>
            <a:ext cx="3210539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3.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you don't eat, you will be hungry.</a:t>
            </a:r>
            <a:endParaRPr lang="en-US" sz="1250" dirty="0"/>
          </a:p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______________ you eat, you will be hungry.</a:t>
            </a:r>
            <a:endParaRPr lang="en-US" sz="1250" dirty="0"/>
          </a:p>
        </p:txBody>
      </p:sp>
      <p:sp>
        <p:nvSpPr>
          <p:cNvPr id="19" name="Shape 14"/>
          <p:cNvSpPr/>
          <p:nvPr/>
        </p:nvSpPr>
        <p:spPr>
          <a:xfrm>
            <a:off x="661574" y="3956447"/>
            <a:ext cx="10868448" cy="1415256"/>
          </a:xfrm>
          <a:prstGeom prst="roundRect">
            <a:avLst>
              <a:gd name="adj" fmla="val 1703"/>
            </a:avLst>
          </a:prstGeom>
          <a:solidFill>
            <a:srgbClr val="F3EEE3"/>
          </a:solidFill>
          <a:ln/>
        </p:spPr>
      </p:sp>
      <p:sp>
        <p:nvSpPr>
          <p:cNvPr id="20" name="Shape 15"/>
          <p:cNvSpPr/>
          <p:nvPr/>
        </p:nvSpPr>
        <p:spPr>
          <a:xfrm>
            <a:off x="822205" y="4117082"/>
            <a:ext cx="481993" cy="482005"/>
          </a:xfrm>
          <a:prstGeom prst="roundRect">
            <a:avLst>
              <a:gd name="adj" fmla="val 15807382"/>
            </a:avLst>
          </a:prstGeom>
          <a:solidFill>
            <a:srgbClr val="CCCCCC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4758" y="4249638"/>
            <a:ext cx="216887" cy="21689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22205" y="4735612"/>
            <a:ext cx="10547185" cy="475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4.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If he doesn't call, I will be worried.</a:t>
            </a:r>
            <a:endParaRPr lang="en-US" sz="1250" dirty="0"/>
          </a:p>
          <a:p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→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______________ he calls, I will be worried.</a:t>
            </a:r>
            <a:endParaRPr lang="en-US" sz="1250" dirty="0"/>
          </a:p>
        </p:txBody>
      </p:sp>
      <p:sp>
        <p:nvSpPr>
          <p:cNvPr id="23" name="Shape 17"/>
          <p:cNvSpPr/>
          <p:nvPr/>
        </p:nvSpPr>
        <p:spPr>
          <a:xfrm>
            <a:off x="661574" y="5525294"/>
            <a:ext cx="10868547" cy="563563"/>
          </a:xfrm>
          <a:prstGeom prst="roundRect">
            <a:avLst>
              <a:gd name="adj" fmla="val 4276"/>
            </a:avLst>
          </a:prstGeom>
          <a:solidFill>
            <a:srgbClr val="D9D9D9"/>
          </a:solidFill>
          <a:ln/>
        </p:spPr>
      </p:sp>
      <p:pic>
        <p:nvPicPr>
          <p:cNvPr id="24" name="Image 4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205" y="5744170"/>
            <a:ext cx="200814" cy="160635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1183650" y="5688211"/>
            <a:ext cx="10795424" cy="237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Bonus: Can you write your own sentence using </a:t>
            </a:r>
            <a:pPr algn="l" indent="0" marL="0">
              <a:lnSpc>
                <a:spcPct val="1230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unless</a:t>
            </a:r>
            <a:pPr algn="l" indent="0" marL="0">
              <a:lnSpc>
                <a:spcPct val="123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2026-06-22T10:35:58Z</dcterms:created>
  <dcterms:modified xsi:type="dcterms:W3CDTF">2026-06-22T10:35:58Z</dcterms:modified>
</cp:coreProperties>
</file>