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52c1f2a700_0_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6" name="Google Shape;146;g352c1f2a700_0_7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52c1f2a70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65" name="Google Shape;65;g352c1f2a700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52c1f2a700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4" name="Google Shape;74;g352c1f2a700_0_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52c1f2a700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5" name="Google Shape;85;g352c1f2a700_0_1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52c1f2a700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6" name="Google Shape;96;g352c1f2a700_0_2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52c1f2a700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5" name="Google Shape;105;g352c1f2a700_0_3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52c1f2a700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5" name="Google Shape;115;g352c1f2a700_0_4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52c1f2a700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6" name="Google Shape;126;g352c1f2a700_0_5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52c1f2a700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7" name="Google Shape;137;g352c1f2a700_0_6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896144" y="2400300"/>
            <a:ext cx="2743200" cy="283500"/>
          </a:xfrm>
          <a:prstGeom prst="rect">
            <a:avLst/>
          </a:prstGeom>
          <a:noFill/>
          <a:ln>
            <a:noFill/>
          </a:ln>
        </p:spPr>
        <p:txBody>
          <a:bodyPr anchorCtr="0" anchor="b" bIns="22850" lIns="45725" spcFirstLastPara="1" rIns="45725" wrap="square" tIns="2285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  <a:defRPr b="1" sz="1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52" name="Google Shape;52;p13"/>
          <p:cNvSpPr/>
          <p:nvPr>
            <p:ph idx="2" type="pic"/>
          </p:nvPr>
        </p:nvSpPr>
        <p:spPr>
          <a:xfrm>
            <a:off x="896144" y="306388"/>
            <a:ext cx="2743200" cy="2057400"/>
          </a:xfrm>
          <a:prstGeom prst="rect">
            <a:avLst/>
          </a:prstGeom>
          <a:noFill/>
          <a:ln>
            <a:noFill/>
          </a:ln>
        </p:spPr>
      </p:sp>
      <p:sp>
        <p:nvSpPr>
          <p:cNvPr id="53" name="Google Shape;53;p13"/>
          <p:cNvSpPr txBox="1"/>
          <p:nvPr>
            <p:ph idx="1" type="body"/>
          </p:nvPr>
        </p:nvSpPr>
        <p:spPr>
          <a:xfrm>
            <a:off x="896144" y="2683669"/>
            <a:ext cx="2743200" cy="4026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1pPr>
            <a:lvl2pPr indent="-228600" lvl="1" marL="91440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600"/>
            </a:lvl2pPr>
            <a:lvl3pPr indent="-228600" lvl="2" marL="137160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3pPr>
            <a:lvl4pPr indent="-228600" lvl="3" marL="182880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4pPr>
            <a:lvl5pPr indent="-228600" lvl="4" marL="228600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5pPr>
            <a:lvl6pPr indent="-228600" lvl="5" marL="274320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6pPr>
            <a:lvl7pPr indent="-228600" lvl="6" marL="320040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7pPr>
            <a:lvl8pPr indent="-228600" lvl="7" marL="365760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8pPr>
            <a:lvl9pPr indent="-228600" lvl="8" marL="411480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9pPr>
          </a:lstStyle>
          <a:p/>
        </p:txBody>
      </p:sp>
      <p:sp>
        <p:nvSpPr>
          <p:cNvPr id="54" name="Google Shape;54;p13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 sz="7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 sz="7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 sz="7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 sz="7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 sz="7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 sz="7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 sz="7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 sz="7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 sz="700"/>
            </a:lvl9pPr>
          </a:lstStyle>
          <a:p/>
        </p:txBody>
      </p:sp>
      <p:sp>
        <p:nvSpPr>
          <p:cNvPr id="55" name="Google Shape;55;p13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 sz="7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 sz="7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 sz="7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 sz="7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 sz="7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 sz="7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 sz="7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 sz="7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 sz="700"/>
            </a:lvl9pPr>
          </a:lstStyle>
          <a:p/>
        </p:txBody>
      </p:sp>
      <p:sp>
        <p:nvSpPr>
          <p:cNvPr id="56" name="Google Shape;56;p13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P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5.png"/><Relationship Id="rId5" Type="http://schemas.openxmlformats.org/officeDocument/2006/relationships/image" Target="../media/image4.png"/><Relationship Id="rId6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PT"/>
              <a:t>Trabalho Individual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PT"/>
              <a:t>CNV </a:t>
            </a:r>
            <a:endParaRPr/>
          </a:p>
        </p:txBody>
      </p:sp>
      <p:sp>
        <p:nvSpPr>
          <p:cNvPr id="62" name="Google Shape;62;p1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PT"/>
              <a:t>Exemplo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3"/>
          <p:cNvSpPr txBox="1"/>
          <p:nvPr>
            <p:ph type="title"/>
          </p:nvPr>
        </p:nvSpPr>
        <p:spPr>
          <a:xfrm>
            <a:off x="192676" y="-1947"/>
            <a:ext cx="2430600" cy="152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lang="pt-PT" sz="22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5 Passos para fazer PEDIDOS com a CNV</a:t>
            </a:r>
            <a:endParaRPr/>
          </a:p>
        </p:txBody>
      </p:sp>
      <p:sp>
        <p:nvSpPr>
          <p:cNvPr id="149" name="Google Shape;149;p23"/>
          <p:cNvSpPr txBox="1"/>
          <p:nvPr>
            <p:ph idx="1" type="body"/>
          </p:nvPr>
        </p:nvSpPr>
        <p:spPr>
          <a:xfrm>
            <a:off x="2876550" y="634456"/>
            <a:ext cx="6074700" cy="32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/>
          <a:p>
            <a:pPr indent="-107950" lvl="0" marL="228600" rtl="0" algn="l">
              <a:lnSpc>
                <a:spcPct val="90000"/>
              </a:lnSpc>
              <a:spcBef>
                <a:spcPts val="100"/>
              </a:spcBef>
              <a:spcAft>
                <a:spcPts val="0"/>
              </a:spcAft>
              <a:buSzPts val="700"/>
              <a:buFont typeface="Arial"/>
              <a:buChar char="•"/>
            </a:pPr>
            <a:r>
              <a:rPr b="1" lang="pt-PT" sz="1800">
                <a:solidFill>
                  <a:srgbClr val="E36C09"/>
                </a:solidFill>
              </a:rPr>
              <a:t>5.</a:t>
            </a:r>
            <a:r>
              <a:rPr lang="pt-PT" sz="1800"/>
              <a:t> Lembra-te que a outra pessoa tem liberdade para recusar o pedido: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Vista lateral do médico é pensar em como curar pacientes | Foto Grátis" id="150" name="Google Shape;150;p23"/>
          <p:cNvPicPr preferRelativeResize="0"/>
          <p:nvPr/>
        </p:nvPicPr>
        <p:blipFill rotWithShape="1">
          <a:blip r:embed="rId3">
            <a:alphaModFix/>
          </a:blip>
          <a:srcRect b="0" l="3267" r="-223" t="7561"/>
          <a:stretch/>
        </p:blipFill>
        <p:spPr>
          <a:xfrm>
            <a:off x="2856987" y="1488558"/>
            <a:ext cx="5399610" cy="3437526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310"/>
              </a:srgbClr>
            </a:outerShdw>
          </a:effectLst>
        </p:spPr>
      </p:pic>
      <p:sp>
        <p:nvSpPr>
          <p:cNvPr id="151" name="Google Shape;151;p23"/>
          <p:cNvSpPr/>
          <p:nvPr/>
        </p:nvSpPr>
        <p:spPr>
          <a:xfrm>
            <a:off x="6021051" y="1166034"/>
            <a:ext cx="2949900" cy="1719000"/>
          </a:xfrm>
          <a:prstGeom prst="cloudCallout">
            <a:avLst>
              <a:gd fmla="val -68277" name="adj1"/>
              <a:gd fmla="val -5533" name="adj2"/>
            </a:avLst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2850" lIns="45725" spcFirstLastPara="1" rIns="45725" wrap="square" tIns="228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23"/>
          <p:cNvSpPr txBox="1"/>
          <p:nvPr/>
        </p:nvSpPr>
        <p:spPr>
          <a:xfrm>
            <a:off x="6236199" y="1561750"/>
            <a:ext cx="24687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pt-PT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Além disso, para</a:t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pt-PT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que ela possa cozinhar à forma dela, posso levar um lanche de casa, também, ou comer o que não tiver cebola.</a:t>
            </a:r>
            <a:endParaRPr b="0" i="0" sz="7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23"/>
          <p:cNvSpPr/>
          <p:nvPr/>
        </p:nvSpPr>
        <p:spPr>
          <a:xfrm>
            <a:off x="439120" y="1488558"/>
            <a:ext cx="3110100" cy="1947000"/>
          </a:xfrm>
          <a:prstGeom prst="cloudCallout">
            <a:avLst>
              <a:gd fmla="val 68400" name="adj1"/>
              <a:gd fmla="val -11930" name="adj2"/>
            </a:avLst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2850" lIns="45725" spcFirstLastPara="1" rIns="45725" wrap="square" tIns="228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pt-PT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 ela não aceitar, vou dizer-lhe que irei mesmo assim, pois a</a:t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pt-PT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companhia dela é mais importante para mim. </a:t>
            </a:r>
            <a:endParaRPr b="0" i="0" sz="7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15"/>
          <p:cNvPicPr preferRelativeResize="0"/>
          <p:nvPr/>
        </p:nvPicPr>
        <p:blipFill rotWithShape="1">
          <a:blip r:embed="rId3">
            <a:alphaModFix/>
          </a:blip>
          <a:srcRect b="57010" l="0" r="0" t="0"/>
          <a:stretch/>
        </p:blipFill>
        <p:spPr>
          <a:xfrm>
            <a:off x="228599" y="52817"/>
            <a:ext cx="4028051" cy="1829146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76193" y="1641554"/>
            <a:ext cx="804863" cy="81121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Educação Financeira | Nibo" id="69" name="Google Shape;69;p1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084502" y="1332913"/>
            <a:ext cx="3519008" cy="3372763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/>
          <p:nvPr/>
        </p:nvSpPr>
        <p:spPr>
          <a:xfrm>
            <a:off x="179613" y="52817"/>
            <a:ext cx="1494000" cy="1702500"/>
          </a:xfrm>
          <a:prstGeom prst="heptagon">
            <a:avLst>
              <a:gd fmla="val 102572" name="hf"/>
              <a:gd fmla="val 105210" name="vf"/>
            </a:avLst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2850" lIns="45725" spcFirstLastPara="1" rIns="45725" wrap="square" tIns="228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0"/>
              <a:buFont typeface="Arial"/>
              <a:buNone/>
            </a:pPr>
            <a:r>
              <a:rPr b="1" i="0" lang="pt-PT" sz="1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1" name="Google Shape;71;p1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722413" y="651173"/>
            <a:ext cx="804863" cy="8112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/>
          <p:nvPr/>
        </p:nvSpPr>
        <p:spPr>
          <a:xfrm>
            <a:off x="2286" y="0"/>
            <a:ext cx="91419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6"/>
          <p:cNvSpPr/>
          <p:nvPr/>
        </p:nvSpPr>
        <p:spPr>
          <a:xfrm rot="-1790972">
            <a:off x="6512814" y="152910"/>
            <a:ext cx="2241001" cy="2241001"/>
          </a:xfrm>
          <a:prstGeom prst="arc">
            <a:avLst>
              <a:gd fmla="val 15817365" name="adj1"/>
              <a:gd fmla="val 1781380" name="adj2"/>
            </a:avLst>
          </a:prstGeom>
          <a:noFill/>
          <a:ln cap="rnd" cmpd="sng" w="127000">
            <a:solidFill>
              <a:schemeClr val="accent4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22850" lIns="45725" spcFirstLastPara="1" rIns="45725" wrap="square" tIns="228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264519" y="635017"/>
            <a:ext cx="5272800" cy="30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/>
          <a:p>
            <a:pPr indent="-107950" lvl="0" marL="228600" rtl="0" algn="l">
              <a:lnSpc>
                <a:spcPct val="90000"/>
              </a:lnSpc>
              <a:spcBef>
                <a:spcPts val="100"/>
              </a:spcBef>
              <a:spcAft>
                <a:spcPts val="0"/>
              </a:spcAft>
              <a:buSzPts val="700"/>
              <a:buFont typeface="Arial"/>
              <a:buChar char="•"/>
            </a:pPr>
            <a:r>
              <a:rPr b="1" lang="pt-PT" sz="1800">
                <a:solidFill>
                  <a:srgbClr val="E36C09"/>
                </a:solidFill>
              </a:rPr>
              <a:t>2.</a:t>
            </a:r>
            <a:r>
              <a:rPr lang="pt-PT" sz="1800"/>
              <a:t> Identifica o que estás a sentir perante o estímulo: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Vista lateral do médico é pensar em como curar pacientes | Foto Grátis" id="79" name="Google Shape;79;p16"/>
          <p:cNvPicPr preferRelativeResize="0"/>
          <p:nvPr/>
        </p:nvPicPr>
        <p:blipFill rotWithShape="1">
          <a:blip r:embed="rId3">
            <a:alphaModFix/>
          </a:blip>
          <a:srcRect b="0" l="3267" r="-223" t="7561"/>
          <a:stretch/>
        </p:blipFill>
        <p:spPr>
          <a:xfrm>
            <a:off x="2104305" y="1556613"/>
            <a:ext cx="5399610" cy="3437526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310"/>
              </a:srgbClr>
            </a:outerShdw>
          </a:effectLst>
        </p:spPr>
      </p:pic>
      <p:sp>
        <p:nvSpPr>
          <p:cNvPr id="80" name="Google Shape;80;p16"/>
          <p:cNvSpPr/>
          <p:nvPr/>
        </p:nvSpPr>
        <p:spPr>
          <a:xfrm>
            <a:off x="4930404" y="1178242"/>
            <a:ext cx="2943300" cy="1317300"/>
          </a:xfrm>
          <a:prstGeom prst="cloudCallout">
            <a:avLst>
              <a:gd fmla="val -64954" name="adj1"/>
              <a:gd fmla="val 26352" name="adj2"/>
            </a:avLst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2850" lIns="45725" spcFirstLastPara="1" rIns="45725" wrap="square" tIns="228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6"/>
          <p:cNvSpPr txBox="1"/>
          <p:nvPr/>
        </p:nvSpPr>
        <p:spPr>
          <a:xfrm>
            <a:off x="5032563" y="1673596"/>
            <a:ext cx="28032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t-PT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Estou </a:t>
            </a:r>
            <a:r>
              <a:rPr b="1" i="0" lang="pt-PT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preocupada..</a:t>
            </a:r>
            <a:r>
              <a:rPr b="0" i="0" lang="pt-PT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b="0" i="0" sz="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6"/>
          <p:cNvSpPr txBox="1"/>
          <p:nvPr>
            <p:ph type="title"/>
          </p:nvPr>
        </p:nvSpPr>
        <p:spPr>
          <a:xfrm>
            <a:off x="426965" y="149360"/>
            <a:ext cx="2430600" cy="152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lang="pt-PT" sz="22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5 Passos para fazer PEDIDOS com a CNV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/>
          <p:nvPr/>
        </p:nvSpPr>
        <p:spPr>
          <a:xfrm>
            <a:off x="2286" y="0"/>
            <a:ext cx="91419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7"/>
          <p:cNvSpPr/>
          <p:nvPr/>
        </p:nvSpPr>
        <p:spPr>
          <a:xfrm rot="-1790972">
            <a:off x="6512814" y="152910"/>
            <a:ext cx="2241001" cy="2241001"/>
          </a:xfrm>
          <a:prstGeom prst="arc">
            <a:avLst>
              <a:gd fmla="val 15817365" name="adj1"/>
              <a:gd fmla="val 1781380" name="adj2"/>
            </a:avLst>
          </a:prstGeom>
          <a:noFill/>
          <a:ln cap="rnd" cmpd="sng" w="127000">
            <a:solidFill>
              <a:schemeClr val="accent4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22850" lIns="45725" spcFirstLastPara="1" rIns="45725" wrap="square" tIns="228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7"/>
          <p:cNvSpPr txBox="1"/>
          <p:nvPr>
            <p:ph idx="1" type="body"/>
          </p:nvPr>
        </p:nvSpPr>
        <p:spPr>
          <a:xfrm>
            <a:off x="3264519" y="635017"/>
            <a:ext cx="5272800" cy="30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/>
          <a:p>
            <a:pPr indent="0" lvl="0" marL="1143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</a:pPr>
            <a:r>
              <a:rPr b="1" lang="pt-PT" sz="1800">
                <a:solidFill>
                  <a:srgbClr val="E36C09"/>
                </a:solidFill>
              </a:rPr>
              <a:t>3.</a:t>
            </a:r>
            <a:r>
              <a:rPr lang="pt-PT" sz="1800"/>
              <a:t> Identifica </a:t>
            </a:r>
            <a:r>
              <a:rPr lang="pt-PT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r>
              <a:rPr b="0" i="0" lang="pt-PT" sz="180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que é importante para ti? De que precisas?</a:t>
            </a:r>
            <a:endParaRPr/>
          </a:p>
        </p:txBody>
      </p:sp>
      <p:pic>
        <p:nvPicPr>
          <p:cNvPr descr="Vista lateral do médico é pensar em como curar pacientes | Foto Grátis" id="90" name="Google Shape;90;p17"/>
          <p:cNvPicPr preferRelativeResize="0"/>
          <p:nvPr/>
        </p:nvPicPr>
        <p:blipFill rotWithShape="1">
          <a:blip r:embed="rId3">
            <a:alphaModFix/>
          </a:blip>
          <a:srcRect b="0" l="3267" r="-223" t="7561"/>
          <a:stretch/>
        </p:blipFill>
        <p:spPr>
          <a:xfrm>
            <a:off x="2104305" y="1556613"/>
            <a:ext cx="5399610" cy="3437526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310"/>
              </a:srgbClr>
            </a:outerShdw>
          </a:effectLst>
        </p:spPr>
      </p:pic>
      <p:sp>
        <p:nvSpPr>
          <p:cNvPr id="91" name="Google Shape;91;p17"/>
          <p:cNvSpPr/>
          <p:nvPr/>
        </p:nvSpPr>
        <p:spPr>
          <a:xfrm>
            <a:off x="5381625" y="1121092"/>
            <a:ext cx="3361200" cy="2783100"/>
          </a:xfrm>
          <a:prstGeom prst="cloudCallout">
            <a:avLst>
              <a:gd fmla="val -72721" name="adj1"/>
              <a:gd fmla="val -16309" name="adj2"/>
            </a:avLst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2850" lIns="45725" spcFirstLastPara="1" rIns="45725" wrap="square" tIns="228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7"/>
          <p:cNvSpPr txBox="1"/>
          <p:nvPr/>
        </p:nvSpPr>
        <p:spPr>
          <a:xfrm>
            <a:off x="5660571" y="1478570"/>
            <a:ext cx="2803200" cy="18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t-PT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Estou preocupada</a:t>
            </a:r>
            <a:r>
              <a:rPr b="1" i="0" lang="pt-PT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0" i="0" lang="pt-PT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pois tenho</a:t>
            </a:r>
            <a:r>
              <a:rPr b="1" i="0" lang="pt-PT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necessidade de escolher minha comida </a:t>
            </a:r>
            <a:r>
              <a:rPr b="0" i="0" lang="pt-PT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 gostaria de </a:t>
            </a:r>
            <a:r>
              <a:rPr b="1" i="0" lang="pt-PT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ser compreendida, </a:t>
            </a:r>
            <a:r>
              <a:rPr b="0" i="0" lang="pt-PT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ao mesmo tempo</a:t>
            </a:r>
            <a:r>
              <a:rPr b="1" i="0" lang="pt-PT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demonstrar gratidão </a:t>
            </a:r>
            <a:r>
              <a:rPr b="0" i="0" lang="pt-PT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por ela estar a cozinhar para nós.</a:t>
            </a:r>
            <a:endParaRPr b="0" i="0" sz="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7"/>
          <p:cNvSpPr txBox="1"/>
          <p:nvPr>
            <p:ph type="title"/>
          </p:nvPr>
        </p:nvSpPr>
        <p:spPr>
          <a:xfrm>
            <a:off x="426965" y="149360"/>
            <a:ext cx="2430600" cy="152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lang="pt-PT" sz="22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5 Passos para fazer PEDIDOS com a CNV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8"/>
          <p:cNvSpPr txBox="1"/>
          <p:nvPr>
            <p:ph type="title"/>
          </p:nvPr>
        </p:nvSpPr>
        <p:spPr>
          <a:xfrm>
            <a:off x="426965" y="149360"/>
            <a:ext cx="2430600" cy="152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lang="pt-PT" sz="22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5 Passos para fazer PEDIDOS com a CNV</a:t>
            </a:r>
            <a:endParaRPr/>
          </a:p>
        </p:txBody>
      </p:sp>
      <p:sp>
        <p:nvSpPr>
          <p:cNvPr id="99" name="Google Shape;99;p18"/>
          <p:cNvSpPr txBox="1"/>
          <p:nvPr>
            <p:ph idx="1" type="body"/>
          </p:nvPr>
        </p:nvSpPr>
        <p:spPr>
          <a:xfrm>
            <a:off x="3299245" y="664974"/>
            <a:ext cx="5367900" cy="26865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/>
          <a:p>
            <a:pPr indent="-107950" lvl="0" marL="228600" rtl="0" algn="l">
              <a:lnSpc>
                <a:spcPct val="90000"/>
              </a:lnSpc>
              <a:spcBef>
                <a:spcPts val="100"/>
              </a:spcBef>
              <a:spcAft>
                <a:spcPts val="0"/>
              </a:spcAft>
              <a:buSzPts val="700"/>
              <a:buFont typeface="Arial"/>
              <a:buChar char="•"/>
            </a:pPr>
            <a:r>
              <a:rPr b="1" lang="pt-PT" sz="1800">
                <a:solidFill>
                  <a:srgbClr val="E36C09"/>
                </a:solidFill>
              </a:rPr>
              <a:t>4.</a:t>
            </a:r>
            <a:r>
              <a:rPr lang="pt-PT" sz="1800"/>
              <a:t> Reflete: o que tornaria sua vida mais maravilhosa nesse momento?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Vista lateral do médico é pensar em como curar pacientes | Foto Grátis" id="100" name="Google Shape;100;p18"/>
          <p:cNvPicPr preferRelativeResize="0"/>
          <p:nvPr/>
        </p:nvPicPr>
        <p:blipFill rotWithShape="1">
          <a:blip r:embed="rId3">
            <a:alphaModFix/>
          </a:blip>
          <a:srcRect b="0" l="3267" r="-223" t="7561"/>
          <a:stretch/>
        </p:blipFill>
        <p:spPr>
          <a:xfrm flipH="1">
            <a:off x="3000157" y="1550574"/>
            <a:ext cx="5838234" cy="3437526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310"/>
              </a:srgbClr>
            </a:outerShdw>
          </a:effectLst>
        </p:spPr>
      </p:pic>
      <p:sp>
        <p:nvSpPr>
          <p:cNvPr id="101" name="Google Shape;101;p18"/>
          <p:cNvSpPr/>
          <p:nvPr/>
        </p:nvSpPr>
        <p:spPr>
          <a:xfrm>
            <a:off x="914400" y="1550574"/>
            <a:ext cx="3353100" cy="2221500"/>
          </a:xfrm>
          <a:prstGeom prst="cloudCallout">
            <a:avLst>
              <a:gd fmla="val 73945" name="adj1"/>
              <a:gd fmla="val 16495" name="adj2"/>
            </a:avLst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2850" lIns="45725" spcFirstLastPara="1" rIns="45725" wrap="square" tIns="228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8"/>
          <p:cNvSpPr txBox="1"/>
          <p:nvPr/>
        </p:nvSpPr>
        <p:spPr>
          <a:xfrm>
            <a:off x="1284417" y="2008117"/>
            <a:ext cx="2752800" cy="11235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pt-PT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Adoraria que minha tia fizesse um prato sem cebola para mim. </a:t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pt-PT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Até poderia ser uma sanduíche, se for mais prático.</a:t>
            </a:r>
            <a:endParaRPr b="1" i="0" sz="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9"/>
          <p:cNvSpPr txBox="1"/>
          <p:nvPr>
            <p:ph type="title"/>
          </p:nvPr>
        </p:nvSpPr>
        <p:spPr>
          <a:xfrm>
            <a:off x="192676" y="-1947"/>
            <a:ext cx="2430600" cy="152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lang="pt-PT" sz="22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5 Passos para fazer PEDIDOS com a CNV</a:t>
            </a:r>
            <a:endParaRPr/>
          </a:p>
        </p:txBody>
      </p:sp>
      <p:sp>
        <p:nvSpPr>
          <p:cNvPr id="108" name="Google Shape;108;p19"/>
          <p:cNvSpPr txBox="1"/>
          <p:nvPr>
            <p:ph idx="1" type="body"/>
          </p:nvPr>
        </p:nvSpPr>
        <p:spPr>
          <a:xfrm>
            <a:off x="2876550" y="634456"/>
            <a:ext cx="6074700" cy="32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/>
          <a:p>
            <a:pPr indent="-107950" lvl="0" marL="228600" rtl="0" algn="l">
              <a:lnSpc>
                <a:spcPct val="90000"/>
              </a:lnSpc>
              <a:spcBef>
                <a:spcPts val="100"/>
              </a:spcBef>
              <a:spcAft>
                <a:spcPts val="0"/>
              </a:spcAft>
              <a:buSzPts val="700"/>
              <a:buFont typeface="Arial"/>
              <a:buChar char="•"/>
            </a:pPr>
            <a:r>
              <a:rPr b="1" lang="pt-PT" sz="1800">
                <a:solidFill>
                  <a:srgbClr val="E36C09"/>
                </a:solidFill>
              </a:rPr>
              <a:t>5.</a:t>
            </a:r>
            <a:r>
              <a:rPr lang="pt-PT" sz="1800"/>
              <a:t> Lembra-te que a outra pessoa tem liberdade para recusar o pedido: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Vista lateral do médico é pensar em como curar pacientes | Foto Grátis" id="109" name="Google Shape;109;p19"/>
          <p:cNvPicPr preferRelativeResize="0"/>
          <p:nvPr/>
        </p:nvPicPr>
        <p:blipFill rotWithShape="1">
          <a:blip r:embed="rId3">
            <a:alphaModFix/>
          </a:blip>
          <a:srcRect b="0" l="3267" r="-223" t="7561"/>
          <a:stretch/>
        </p:blipFill>
        <p:spPr>
          <a:xfrm>
            <a:off x="2856987" y="1488558"/>
            <a:ext cx="5399610" cy="3437526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310"/>
              </a:srgbClr>
            </a:outerShdw>
          </a:effectLst>
        </p:spPr>
      </p:pic>
      <p:sp>
        <p:nvSpPr>
          <p:cNvPr id="110" name="Google Shape;110;p19"/>
          <p:cNvSpPr/>
          <p:nvPr/>
        </p:nvSpPr>
        <p:spPr>
          <a:xfrm>
            <a:off x="6021051" y="1166034"/>
            <a:ext cx="2949900" cy="1719000"/>
          </a:xfrm>
          <a:prstGeom prst="cloudCallout">
            <a:avLst>
              <a:gd fmla="val -68277" name="adj1"/>
              <a:gd fmla="val -5533" name="adj2"/>
            </a:avLst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2850" lIns="45725" spcFirstLastPara="1" rIns="45725" wrap="square" tIns="228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19"/>
          <p:cNvSpPr txBox="1"/>
          <p:nvPr/>
        </p:nvSpPr>
        <p:spPr>
          <a:xfrm>
            <a:off x="6236199" y="1561750"/>
            <a:ext cx="24687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pt-PT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Além disso, para</a:t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pt-PT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que ela possa cozinhar à forma dela, posso levar um lanche de casa, também, ou comer o que não tiver cebola.</a:t>
            </a:r>
            <a:endParaRPr b="0" i="0" sz="7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9"/>
          <p:cNvSpPr/>
          <p:nvPr/>
        </p:nvSpPr>
        <p:spPr>
          <a:xfrm>
            <a:off x="439120" y="1488558"/>
            <a:ext cx="3110100" cy="1947000"/>
          </a:xfrm>
          <a:prstGeom prst="cloudCallout">
            <a:avLst>
              <a:gd fmla="val 68400" name="adj1"/>
              <a:gd fmla="val -11930" name="adj2"/>
            </a:avLst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2850" lIns="45725" spcFirstLastPara="1" rIns="45725" wrap="square" tIns="228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pt-PT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 ela não aceitar, vou dizer-lhe que irei mesmo assim, pois a</a:t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pt-PT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companhia dela é mais importante para mim. </a:t>
            </a:r>
            <a:endParaRPr b="0" i="0" sz="7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0"/>
          <p:cNvSpPr/>
          <p:nvPr/>
        </p:nvSpPr>
        <p:spPr>
          <a:xfrm>
            <a:off x="2286" y="0"/>
            <a:ext cx="91419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20"/>
          <p:cNvSpPr/>
          <p:nvPr/>
        </p:nvSpPr>
        <p:spPr>
          <a:xfrm rot="-1790972">
            <a:off x="6512814" y="152910"/>
            <a:ext cx="2241001" cy="2241001"/>
          </a:xfrm>
          <a:prstGeom prst="arc">
            <a:avLst>
              <a:gd fmla="val 15817365" name="adj1"/>
              <a:gd fmla="val 1781380" name="adj2"/>
            </a:avLst>
          </a:prstGeom>
          <a:noFill/>
          <a:ln cap="rnd" cmpd="sng" w="127000">
            <a:solidFill>
              <a:schemeClr val="accent4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22850" lIns="45725" spcFirstLastPara="1" rIns="45725" wrap="square" tIns="228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20"/>
          <p:cNvSpPr txBox="1"/>
          <p:nvPr>
            <p:ph idx="1" type="body"/>
          </p:nvPr>
        </p:nvSpPr>
        <p:spPr>
          <a:xfrm>
            <a:off x="3264519" y="635017"/>
            <a:ext cx="5272800" cy="30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/>
          <a:p>
            <a:pPr indent="-107950" lvl="0" marL="228600" rtl="0" algn="l">
              <a:lnSpc>
                <a:spcPct val="90000"/>
              </a:lnSpc>
              <a:spcBef>
                <a:spcPts val="100"/>
              </a:spcBef>
              <a:spcAft>
                <a:spcPts val="0"/>
              </a:spcAft>
              <a:buSzPts val="700"/>
              <a:buFont typeface="Arial"/>
              <a:buChar char="•"/>
            </a:pPr>
            <a:r>
              <a:rPr b="1" lang="pt-PT" sz="1800">
                <a:solidFill>
                  <a:srgbClr val="E36C09"/>
                </a:solidFill>
              </a:rPr>
              <a:t>2.</a:t>
            </a:r>
            <a:r>
              <a:rPr lang="pt-PT" sz="1800"/>
              <a:t> Identifica o que estás a sentir perante o estímulo: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Vista lateral do médico é pensar em como curar pacientes | Foto Grátis" id="120" name="Google Shape;120;p20"/>
          <p:cNvPicPr preferRelativeResize="0"/>
          <p:nvPr/>
        </p:nvPicPr>
        <p:blipFill rotWithShape="1">
          <a:blip r:embed="rId3">
            <a:alphaModFix/>
          </a:blip>
          <a:srcRect b="0" l="3267" r="-223" t="7561"/>
          <a:stretch/>
        </p:blipFill>
        <p:spPr>
          <a:xfrm>
            <a:off x="2104305" y="1556613"/>
            <a:ext cx="5399610" cy="3437526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310"/>
              </a:srgbClr>
            </a:outerShdw>
          </a:effectLst>
        </p:spPr>
      </p:pic>
      <p:sp>
        <p:nvSpPr>
          <p:cNvPr id="121" name="Google Shape;121;p20"/>
          <p:cNvSpPr/>
          <p:nvPr/>
        </p:nvSpPr>
        <p:spPr>
          <a:xfrm>
            <a:off x="4930404" y="1178242"/>
            <a:ext cx="2943300" cy="1317300"/>
          </a:xfrm>
          <a:prstGeom prst="cloudCallout">
            <a:avLst>
              <a:gd fmla="val -64954" name="adj1"/>
              <a:gd fmla="val 26352" name="adj2"/>
            </a:avLst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2850" lIns="45725" spcFirstLastPara="1" rIns="45725" wrap="square" tIns="228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20"/>
          <p:cNvSpPr txBox="1"/>
          <p:nvPr/>
        </p:nvSpPr>
        <p:spPr>
          <a:xfrm>
            <a:off x="5032563" y="1673596"/>
            <a:ext cx="28032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t-PT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Estou </a:t>
            </a:r>
            <a:r>
              <a:rPr b="1" i="0" lang="pt-PT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preocupada..</a:t>
            </a:r>
            <a:r>
              <a:rPr b="0" i="0" lang="pt-PT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b="0" i="0" sz="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20"/>
          <p:cNvSpPr txBox="1"/>
          <p:nvPr>
            <p:ph type="title"/>
          </p:nvPr>
        </p:nvSpPr>
        <p:spPr>
          <a:xfrm>
            <a:off x="426965" y="149360"/>
            <a:ext cx="2430600" cy="152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lang="pt-PT" sz="22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5 Passos para fazer PEDIDOS com a CNV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1"/>
          <p:cNvSpPr/>
          <p:nvPr/>
        </p:nvSpPr>
        <p:spPr>
          <a:xfrm>
            <a:off x="2286" y="0"/>
            <a:ext cx="91419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22850" lIns="45725" spcFirstLastPara="1" rIns="45725" wrap="square" tIns="228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21"/>
          <p:cNvSpPr/>
          <p:nvPr/>
        </p:nvSpPr>
        <p:spPr>
          <a:xfrm rot="-1790972">
            <a:off x="6512814" y="152910"/>
            <a:ext cx="2241001" cy="2241001"/>
          </a:xfrm>
          <a:prstGeom prst="arc">
            <a:avLst>
              <a:gd fmla="val 15817365" name="adj1"/>
              <a:gd fmla="val 1781380" name="adj2"/>
            </a:avLst>
          </a:prstGeom>
          <a:noFill/>
          <a:ln cap="rnd" cmpd="sng" w="127000">
            <a:solidFill>
              <a:schemeClr val="accent4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22850" lIns="45725" spcFirstLastPara="1" rIns="45725" wrap="square" tIns="228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21"/>
          <p:cNvSpPr txBox="1"/>
          <p:nvPr>
            <p:ph idx="1" type="body"/>
          </p:nvPr>
        </p:nvSpPr>
        <p:spPr>
          <a:xfrm>
            <a:off x="3264519" y="635017"/>
            <a:ext cx="5272800" cy="30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/>
          <a:p>
            <a:pPr indent="0" lvl="0" marL="1143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</a:pPr>
            <a:r>
              <a:rPr b="1" lang="pt-PT" sz="1800">
                <a:solidFill>
                  <a:srgbClr val="E36C09"/>
                </a:solidFill>
              </a:rPr>
              <a:t>3.</a:t>
            </a:r>
            <a:r>
              <a:rPr lang="pt-PT" sz="1800"/>
              <a:t> Identifica </a:t>
            </a:r>
            <a:r>
              <a:rPr lang="pt-PT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r>
              <a:rPr b="0" i="0" lang="pt-PT" sz="1800" u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que é importante para ti? De que precisas?</a:t>
            </a:r>
            <a:endParaRPr/>
          </a:p>
        </p:txBody>
      </p:sp>
      <p:pic>
        <p:nvPicPr>
          <p:cNvPr descr="Vista lateral do médico é pensar em como curar pacientes | Foto Grátis" id="131" name="Google Shape;131;p21"/>
          <p:cNvPicPr preferRelativeResize="0"/>
          <p:nvPr/>
        </p:nvPicPr>
        <p:blipFill rotWithShape="1">
          <a:blip r:embed="rId3">
            <a:alphaModFix/>
          </a:blip>
          <a:srcRect b="0" l="3267" r="-223" t="7561"/>
          <a:stretch/>
        </p:blipFill>
        <p:spPr>
          <a:xfrm>
            <a:off x="2104305" y="1556613"/>
            <a:ext cx="5399610" cy="3437526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310"/>
              </a:srgbClr>
            </a:outerShdw>
          </a:effectLst>
        </p:spPr>
      </p:pic>
      <p:sp>
        <p:nvSpPr>
          <p:cNvPr id="132" name="Google Shape;132;p21"/>
          <p:cNvSpPr/>
          <p:nvPr/>
        </p:nvSpPr>
        <p:spPr>
          <a:xfrm>
            <a:off x="5381625" y="1121092"/>
            <a:ext cx="3361200" cy="2783100"/>
          </a:xfrm>
          <a:prstGeom prst="cloudCallout">
            <a:avLst>
              <a:gd fmla="val -72721" name="adj1"/>
              <a:gd fmla="val -16309" name="adj2"/>
            </a:avLst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2850" lIns="45725" spcFirstLastPara="1" rIns="45725" wrap="square" tIns="228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21"/>
          <p:cNvSpPr txBox="1"/>
          <p:nvPr/>
        </p:nvSpPr>
        <p:spPr>
          <a:xfrm>
            <a:off x="5660571" y="1478570"/>
            <a:ext cx="2803200" cy="18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t-PT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Estou preocupada</a:t>
            </a:r>
            <a:r>
              <a:rPr b="1" i="0" lang="pt-PT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0" i="0" lang="pt-PT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pois tenho</a:t>
            </a:r>
            <a:r>
              <a:rPr b="1" i="0" lang="pt-PT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necessidade de escolher minha comida </a:t>
            </a:r>
            <a:r>
              <a:rPr b="0" i="0" lang="pt-PT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 gostaria de </a:t>
            </a:r>
            <a:r>
              <a:rPr b="1" i="0" lang="pt-PT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ser compreendida, </a:t>
            </a:r>
            <a:r>
              <a:rPr b="0" i="0" lang="pt-PT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ao mesmo tempo</a:t>
            </a:r>
            <a:r>
              <a:rPr b="1" i="0" lang="pt-PT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demonstrar gratidão </a:t>
            </a:r>
            <a:r>
              <a:rPr b="0" i="0" lang="pt-PT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por ela estar a cozinhar para nós.</a:t>
            </a:r>
            <a:endParaRPr b="0" i="0" sz="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21"/>
          <p:cNvSpPr txBox="1"/>
          <p:nvPr>
            <p:ph type="title"/>
          </p:nvPr>
        </p:nvSpPr>
        <p:spPr>
          <a:xfrm>
            <a:off x="426965" y="149360"/>
            <a:ext cx="2430600" cy="152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lang="pt-PT" sz="22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5 Passos para fazer PEDIDOS com a CNV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2"/>
          <p:cNvSpPr txBox="1"/>
          <p:nvPr>
            <p:ph type="title"/>
          </p:nvPr>
        </p:nvSpPr>
        <p:spPr>
          <a:xfrm>
            <a:off x="426965" y="149360"/>
            <a:ext cx="2430600" cy="152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850" lIns="45725" spcFirstLastPara="1" rIns="45725" wrap="square" tIns="2285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rPr lang="pt-PT" sz="22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5 Passos para fazer PEDIDOS com a CNV</a:t>
            </a:r>
            <a:endParaRPr/>
          </a:p>
        </p:txBody>
      </p:sp>
      <p:sp>
        <p:nvSpPr>
          <p:cNvPr id="140" name="Google Shape;140;p22"/>
          <p:cNvSpPr txBox="1"/>
          <p:nvPr>
            <p:ph idx="1" type="body"/>
          </p:nvPr>
        </p:nvSpPr>
        <p:spPr>
          <a:xfrm>
            <a:off x="3299245" y="664974"/>
            <a:ext cx="5367900" cy="26865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normAutofit/>
          </a:bodyPr>
          <a:lstStyle/>
          <a:p>
            <a:pPr indent="-107950" lvl="0" marL="228600" rtl="0" algn="l">
              <a:lnSpc>
                <a:spcPct val="90000"/>
              </a:lnSpc>
              <a:spcBef>
                <a:spcPts val="100"/>
              </a:spcBef>
              <a:spcAft>
                <a:spcPts val="0"/>
              </a:spcAft>
              <a:buSzPts val="700"/>
              <a:buFont typeface="Arial"/>
              <a:buChar char="•"/>
            </a:pPr>
            <a:r>
              <a:rPr b="1" lang="pt-PT" sz="1800">
                <a:solidFill>
                  <a:srgbClr val="E36C09"/>
                </a:solidFill>
              </a:rPr>
              <a:t>4.</a:t>
            </a:r>
            <a:r>
              <a:rPr lang="pt-PT" sz="1800"/>
              <a:t> Reflete: o que tornaria sua vida mais maravilhosa nesse momento?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Vista lateral do médico é pensar em como curar pacientes | Foto Grátis" id="141" name="Google Shape;141;p22"/>
          <p:cNvPicPr preferRelativeResize="0"/>
          <p:nvPr/>
        </p:nvPicPr>
        <p:blipFill rotWithShape="1">
          <a:blip r:embed="rId3">
            <a:alphaModFix/>
          </a:blip>
          <a:srcRect b="0" l="3267" r="-223" t="7561"/>
          <a:stretch/>
        </p:blipFill>
        <p:spPr>
          <a:xfrm flipH="1">
            <a:off x="3000157" y="1550574"/>
            <a:ext cx="5838234" cy="3437526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310"/>
              </a:srgbClr>
            </a:outerShdw>
          </a:effectLst>
        </p:spPr>
      </p:pic>
      <p:sp>
        <p:nvSpPr>
          <p:cNvPr id="142" name="Google Shape;142;p22"/>
          <p:cNvSpPr/>
          <p:nvPr/>
        </p:nvSpPr>
        <p:spPr>
          <a:xfrm>
            <a:off x="914400" y="1550574"/>
            <a:ext cx="3353100" cy="2221500"/>
          </a:xfrm>
          <a:prstGeom prst="cloudCallout">
            <a:avLst>
              <a:gd fmla="val 73945" name="adj1"/>
              <a:gd fmla="val 16495" name="adj2"/>
            </a:avLst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2850" lIns="45725" spcFirstLastPara="1" rIns="45725" wrap="square" tIns="228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22"/>
          <p:cNvSpPr txBox="1"/>
          <p:nvPr/>
        </p:nvSpPr>
        <p:spPr>
          <a:xfrm>
            <a:off x="1284417" y="2008117"/>
            <a:ext cx="2752800" cy="11235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pt-PT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Adoraria que minha tia fizesse um prato sem cebola para mim. </a:t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pt-PT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Até poderia ser uma sanduíche, se for mais prático.</a:t>
            </a:r>
            <a:endParaRPr b="1" i="0" sz="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