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4630400" cy="8229600"/>
  <p:notesSz cx="8229600" cy="14630400"/>
  <p:embeddedFontLs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  <p:embeddedFont>
      <p:font typeface="Inter"/>
      <p:regular r:id="rId24"/>
    </p:embeddedFont>
    <p:embeddedFont>
      <p:font typeface="Inter"/>
      <p:regular r:id="rId25"/>
    </p:embeddedFont>
    <p:embeddedFont>
      <p:font typeface="Inter"/>
      <p:regular r:id="rId2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openxmlformats.org/officeDocument/2006/relationships/font" Target="fonts/font1.fntdata"/><Relationship Id="rId20" Type="http://schemas.openxmlformats.org/officeDocument/2006/relationships/font" Target="fonts/font2.fntdata"/><Relationship Id="rId21" Type="http://schemas.openxmlformats.org/officeDocument/2006/relationships/font" Target="fonts/font3.fntdata"/><Relationship Id="rId22" Type="http://schemas.openxmlformats.org/officeDocument/2006/relationships/font" Target="fonts/font4.fntdata"/><Relationship Id="rId23" Type="http://schemas.openxmlformats.org/officeDocument/2006/relationships/font" Target="fonts/font5.fntdata"/><Relationship Id="rId24" Type="http://schemas.openxmlformats.org/officeDocument/2006/relationships/font" Target="fonts/font6.fntdata"/><Relationship Id="rId25" Type="http://schemas.openxmlformats.org/officeDocument/2006/relationships/font" Target="fonts/font7.fntdata"/><Relationship Id="rId2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3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3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C97B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svg"/><Relationship Id="rId4" Type="http://schemas.openxmlformats.org/officeDocument/2006/relationships/image" Target="../media/image-12-4.png"/><Relationship Id="rId5" Type="http://schemas.openxmlformats.org/officeDocument/2006/relationships/image" Target="../media/image-12-5.svg"/><Relationship Id="rId6" Type="http://schemas.openxmlformats.org/officeDocument/2006/relationships/image" Target="../media/image-12-6.png"/><Relationship Id="rId7" Type="http://schemas.openxmlformats.org/officeDocument/2006/relationships/image" Target="../media/image-12-7.svg"/><Relationship Id="rId8" Type="http://schemas.openxmlformats.org/officeDocument/2006/relationships/image" Target="../media/image-12-8.png"/><Relationship Id="rId9" Type="http://schemas.openxmlformats.org/officeDocument/2006/relationships/image" Target="../media/image-12-9.sv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nsina.rtp.pt/artigo/o-que-e-a-poluicao/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Poluição: Um Mundo Mais Limpo Começa Connosco!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Juntos podemos aprender o que é a poluição e descobrir como cada um de nós pode ajudar a proteger o nosso planeta.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7320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Pequenos Guardiões do Planeta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2886075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"Somos todos responsáveis por cuidar da nossa casa!"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630924"/>
            <a:ext cx="30480" cy="873204"/>
          </a:xfrm>
          <a:prstGeom prst="rect">
            <a:avLst/>
          </a:prstGeom>
          <a:solidFill>
            <a:srgbClr val="0CFF0A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3759279"/>
            <a:ext cx="3664744" cy="2047994"/>
          </a:xfrm>
          <a:prstGeom prst="roundRect">
            <a:avLst>
              <a:gd name="adj" fmla="val 4652"/>
            </a:avLst>
          </a:prstGeom>
          <a:solidFill>
            <a:srgbClr val="018000"/>
          </a:solidFill>
          <a:ln w="7620">
            <a:solidFill>
              <a:srgbClr val="1A991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28224" y="39937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🏠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Em Casa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28224" y="4484132"/>
            <a:ext cx="31958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Separa o lixo e poupa energia e água.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348" y="3759279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018000"/>
          </a:solidFill>
          <a:ln w="7620">
            <a:solidFill>
              <a:srgbClr val="1A9919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919782" y="39937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🏫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Na Escola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919782" y="4484132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Partilha o que aprendeste com os teus amigos e professores.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03408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018000"/>
          </a:solidFill>
          <a:ln w="7620">
            <a:solidFill>
              <a:srgbClr val="1A991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1028224" y="62685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🌳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Lá Fora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028224" y="675894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Nunca deixes lixo na rua, nos parques ou na praia.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5219"/>
            <a:ext cx="62860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Um Futuro Mais Verde!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75416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pequena ação conta. Quando cuidamos do nosso planeta, estamos a proteger os animais, as plantas e as pessoas que vivem nele — incluindo nós próprios!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098018"/>
            <a:ext cx="3895963" cy="426244"/>
          </a:xfrm>
          <a:prstGeom prst="roundRect">
            <a:avLst>
              <a:gd name="adj" fmla="val 17880"/>
            </a:avLst>
          </a:prstGeom>
          <a:solidFill>
            <a:srgbClr val="CCFFCC"/>
          </a:solidFill>
          <a:ln/>
        </p:spPr>
      </p:sp>
      <p:sp>
        <p:nvSpPr>
          <p:cNvPr id="6" name="Text 3"/>
          <p:cNvSpPr/>
          <p:nvPr/>
        </p:nvSpPr>
        <p:spPr>
          <a:xfrm>
            <a:off x="929878" y="5166003"/>
            <a:ext cx="3623786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💚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Vamos juntos fazer a diferença!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2449" y="311825"/>
            <a:ext cx="7825502" cy="67415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402449" y="7117080"/>
            <a:ext cx="7825502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endParaRPr lang="en-US" sz="850" dirty="0"/>
          </a:p>
        </p:txBody>
      </p:sp>
      <p:sp>
        <p:nvSpPr>
          <p:cNvPr id="4" name="Text 1"/>
          <p:cNvSpPr/>
          <p:nvPr/>
        </p:nvSpPr>
        <p:spPr>
          <a:xfrm>
            <a:off x="3402449" y="7338179"/>
            <a:ext cx="30589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Jogo: Salva o Planeta!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3402449" y="7777520"/>
            <a:ext cx="7825502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Vamos jogar! Lê cada cenário e escolhe a melhor forma de ajudar o nosso planeta. Cada ação conta!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3402449" y="7977307"/>
            <a:ext cx="7825502" cy="774383"/>
          </a:xfrm>
          <a:prstGeom prst="roundRect">
            <a:avLst>
              <a:gd name="adj" fmla="val 6151"/>
            </a:avLst>
          </a:prstGeom>
          <a:solidFill>
            <a:srgbClr val="5CC97B"/>
          </a:solidFill>
          <a:ln w="15240">
            <a:solidFill>
              <a:srgbClr val="1A991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417689" y="7992547"/>
            <a:ext cx="453628" cy="743903"/>
          </a:xfrm>
          <a:prstGeom prst="roundRect">
            <a:avLst>
              <a:gd name="adj" fmla="val 6469"/>
            </a:avLst>
          </a:prstGeom>
          <a:solidFill>
            <a:srgbClr val="018000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5683" y="8279487"/>
            <a:ext cx="170021" cy="17002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27991" y="8105894"/>
            <a:ext cx="2006084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Garrafa Esquecida no Parque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3927991" y="8316992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Encontras uma garrafa de plástico vazia no meio do parque. O que fazes?</a:t>
            </a:r>
            <a:endParaRPr lang="en-US" sz="850" dirty="0"/>
          </a:p>
        </p:txBody>
      </p:sp>
      <p:sp>
        <p:nvSpPr>
          <p:cNvPr id="11" name="Text 7"/>
          <p:cNvSpPr/>
          <p:nvPr/>
        </p:nvSpPr>
        <p:spPr>
          <a:xfrm>
            <a:off x="3927991" y="8487013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Apanhas a garrafa e colocas no ecoponto amarelo!</a:t>
            </a:r>
            <a:endParaRPr lang="en-US" sz="850" dirty="0"/>
          </a:p>
        </p:txBody>
      </p:sp>
      <p:sp>
        <p:nvSpPr>
          <p:cNvPr id="12" name="Shape 8"/>
          <p:cNvSpPr/>
          <p:nvPr/>
        </p:nvSpPr>
        <p:spPr>
          <a:xfrm>
            <a:off x="3402449" y="8808363"/>
            <a:ext cx="7825502" cy="774383"/>
          </a:xfrm>
          <a:prstGeom prst="roundRect">
            <a:avLst>
              <a:gd name="adj" fmla="val 6151"/>
            </a:avLst>
          </a:prstGeom>
          <a:solidFill>
            <a:srgbClr val="5CC97B"/>
          </a:solidFill>
          <a:ln w="15240">
            <a:solidFill>
              <a:srgbClr val="1A9919"/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3417689" y="8823603"/>
            <a:ext cx="453628" cy="743903"/>
          </a:xfrm>
          <a:prstGeom prst="roundRect">
            <a:avLst>
              <a:gd name="adj" fmla="val 6469"/>
            </a:avLst>
          </a:prstGeom>
          <a:solidFill>
            <a:srgbClr val="018000"/>
          </a:solidFill>
          <a:ln/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5683" y="9110543"/>
            <a:ext cx="170021" cy="1700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927991" y="8936950"/>
            <a:ext cx="202084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Luzes Acessas sem Ninguém</a:t>
            </a:r>
            <a:endParaRPr lang="en-US" sz="1100" dirty="0"/>
          </a:p>
        </p:txBody>
      </p:sp>
      <p:sp>
        <p:nvSpPr>
          <p:cNvPr id="16" name="Text 11"/>
          <p:cNvSpPr/>
          <p:nvPr/>
        </p:nvSpPr>
        <p:spPr>
          <a:xfrm>
            <a:off x="3927991" y="9148048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Sais do quarto para ir brincar e deixas a luz acesa. O que deves fazer?</a:t>
            </a:r>
            <a:endParaRPr lang="en-US" sz="850" dirty="0"/>
          </a:p>
        </p:txBody>
      </p:sp>
      <p:sp>
        <p:nvSpPr>
          <p:cNvPr id="17" name="Text 12"/>
          <p:cNvSpPr/>
          <p:nvPr/>
        </p:nvSpPr>
        <p:spPr>
          <a:xfrm>
            <a:off x="3927991" y="9318069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Voltas atrás e apagas a luz para poupar energia!</a:t>
            </a:r>
            <a:endParaRPr lang="en-US" sz="850" dirty="0"/>
          </a:p>
        </p:txBody>
      </p:sp>
      <p:sp>
        <p:nvSpPr>
          <p:cNvPr id="18" name="Shape 13"/>
          <p:cNvSpPr/>
          <p:nvPr/>
        </p:nvSpPr>
        <p:spPr>
          <a:xfrm>
            <a:off x="3402449" y="9639419"/>
            <a:ext cx="7825502" cy="774383"/>
          </a:xfrm>
          <a:prstGeom prst="roundRect">
            <a:avLst>
              <a:gd name="adj" fmla="val 6151"/>
            </a:avLst>
          </a:prstGeom>
          <a:solidFill>
            <a:srgbClr val="5CC97B"/>
          </a:solidFill>
          <a:ln w="15240">
            <a:solidFill>
              <a:srgbClr val="1A9919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3417689" y="9654659"/>
            <a:ext cx="453628" cy="743903"/>
          </a:xfrm>
          <a:prstGeom prst="roundRect">
            <a:avLst>
              <a:gd name="adj" fmla="val 6469"/>
            </a:avLst>
          </a:prstGeom>
          <a:solidFill>
            <a:srgbClr val="018000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5683" y="9941600"/>
            <a:ext cx="170021" cy="170021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3927991" y="9768007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Torneira a Pingar</a:t>
            </a:r>
            <a:endParaRPr lang="en-US" sz="1100" dirty="0"/>
          </a:p>
        </p:txBody>
      </p:sp>
      <p:sp>
        <p:nvSpPr>
          <p:cNvPr id="22" name="Text 16"/>
          <p:cNvSpPr/>
          <p:nvPr/>
        </p:nvSpPr>
        <p:spPr>
          <a:xfrm>
            <a:off x="3927991" y="9979104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Depois de lavar as mãos, vês que a torneira da casa de banho está a pingar. Como resolves?</a:t>
            </a:r>
            <a:endParaRPr lang="en-US" sz="850" dirty="0"/>
          </a:p>
        </p:txBody>
      </p:sp>
      <p:sp>
        <p:nvSpPr>
          <p:cNvPr id="23" name="Text 17"/>
          <p:cNvSpPr/>
          <p:nvPr/>
        </p:nvSpPr>
        <p:spPr>
          <a:xfrm>
            <a:off x="3927991" y="10149126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Fechas bem a torneira para não desperdiçar uma única gota de água!</a:t>
            </a:r>
            <a:endParaRPr lang="en-US" sz="850" dirty="0"/>
          </a:p>
        </p:txBody>
      </p:sp>
      <p:sp>
        <p:nvSpPr>
          <p:cNvPr id="24" name="Shape 18"/>
          <p:cNvSpPr/>
          <p:nvPr/>
        </p:nvSpPr>
        <p:spPr>
          <a:xfrm>
            <a:off x="3402449" y="10470475"/>
            <a:ext cx="7825502" cy="774383"/>
          </a:xfrm>
          <a:prstGeom prst="roundRect">
            <a:avLst>
              <a:gd name="adj" fmla="val 6151"/>
            </a:avLst>
          </a:prstGeom>
          <a:solidFill>
            <a:srgbClr val="5CC97B"/>
          </a:solidFill>
          <a:ln w="15240">
            <a:solidFill>
              <a:srgbClr val="1A9919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3417689" y="10485715"/>
            <a:ext cx="453628" cy="743903"/>
          </a:xfrm>
          <a:prstGeom prst="roundRect">
            <a:avLst>
              <a:gd name="adj" fmla="val 6469"/>
            </a:avLst>
          </a:prstGeom>
          <a:solidFill>
            <a:srgbClr val="018000"/>
          </a:solidFill>
          <a:ln/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5683" y="10772656"/>
            <a:ext cx="170021" cy="170021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927991" y="10599063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Fumo do Carro</a:t>
            </a:r>
            <a:endParaRPr lang="en-US" sz="1100" dirty="0"/>
          </a:p>
        </p:txBody>
      </p:sp>
      <p:sp>
        <p:nvSpPr>
          <p:cNvPr id="28" name="Text 21"/>
          <p:cNvSpPr/>
          <p:nvPr/>
        </p:nvSpPr>
        <p:spPr>
          <a:xfrm>
            <a:off x="3927991" y="10810161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carro dos teus pais está a libertar muito fumo. O que podem fazer?</a:t>
            </a:r>
            <a:endParaRPr lang="en-US" sz="850" dirty="0"/>
          </a:p>
        </p:txBody>
      </p:sp>
      <p:sp>
        <p:nvSpPr>
          <p:cNvPr id="29" name="Text 22"/>
          <p:cNvSpPr/>
          <p:nvPr/>
        </p:nvSpPr>
        <p:spPr>
          <a:xfrm>
            <a:off x="3927991" y="10980182"/>
            <a:ext cx="7171373" cy="136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✅</a:t>
            </a:r>
            <a:pPr algn="l" indent="0" marL="0">
              <a:lnSpc>
                <a:spcPts val="105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Sugeres irem de bicicleta ou a pé para lugares perto!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1032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Que é a Poluição?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659261"/>
            <a:ext cx="3664744" cy="2047994"/>
          </a:xfrm>
          <a:prstGeom prst="roundRect">
            <a:avLst>
              <a:gd name="adj" fmla="val 4652"/>
            </a:avLst>
          </a:prstGeom>
          <a:solidFill>
            <a:srgbClr val="018000"/>
          </a:solidFill>
          <a:ln w="7620">
            <a:solidFill>
              <a:srgbClr val="1A991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💨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No Ar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384113"/>
            <a:ext cx="319587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fumo das fábricas e dos carros suja o ar que respiramos todos os dias.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748" y="26592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018000"/>
          </a:solidFill>
          <a:ln w="7620">
            <a:solidFill>
              <a:srgbClr val="1A991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182" y="28936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💧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Na Água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182" y="338411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lixo e os produtos químicos poluem rios, lagos e oceanos.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49340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018000"/>
          </a:solidFill>
          <a:ln w="7620">
            <a:solidFill>
              <a:srgbClr val="1A991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1685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🌱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Na Terra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56589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lixo espalhado no chão contamina a terra onde os animais vivem e as plantas crescem.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72991"/>
            <a:ext cx="6244709" cy="228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9521" y="347686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Vídeo Explicativo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44124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3430"/>
            <a:ext cx="114173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Poluição da Água: Rios e Oceanos Tristes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60671"/>
            <a:ext cx="4205168" cy="235696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9981" y="2999184"/>
            <a:ext cx="63791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 que acontece quando o lixo vai para a água?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559981" y="3580328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Quando atiramos garrafas, sacos e outros resíduos para a água, os animais aquáticos ficam em perigo. Os peixes podem engolir plástico e as aves marinhas ficam presas nas embalagens.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5559981" y="4924187"/>
            <a:ext cx="8284131" cy="1326713"/>
          </a:xfrm>
          <a:prstGeom prst="roundRect">
            <a:avLst>
              <a:gd name="adj" fmla="val 7181"/>
            </a:avLst>
          </a:prstGeom>
          <a:solidFill>
            <a:srgbClr val="B3FFB3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95" y="5268278"/>
            <a:ext cx="28348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97097" y="5207675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oceanos têm mais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 milhões de toneladas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de plástico novo por ano!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6663"/>
            <a:ext cx="101466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Atividade: O Rio Limpo vs. O Rio Sujo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80755"/>
            <a:ext cx="3008948" cy="2910245"/>
          </a:xfrm>
          <a:prstGeom prst="roundRect">
            <a:avLst>
              <a:gd name="adj" fmla="val 3274"/>
            </a:avLst>
          </a:prstGeom>
          <a:solidFill>
            <a:srgbClr val="5CC97B"/>
          </a:solidFill>
          <a:ln w="30480">
            <a:solidFill>
              <a:srgbClr val="1A991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38049"/>
            <a:ext cx="24943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🪣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Rio Limpo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4019193"/>
            <a:ext cx="249435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Água transparente, peixes saudáveis e plantas aquáticas a crescer.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4029551" y="3180755"/>
            <a:ext cx="3008948" cy="2910245"/>
          </a:xfrm>
          <a:prstGeom prst="roundRect">
            <a:avLst>
              <a:gd name="adj" fmla="val 3274"/>
            </a:avLst>
          </a:prstGeom>
          <a:solidFill>
            <a:srgbClr val="5CC97B"/>
          </a:solidFill>
          <a:ln w="30480">
            <a:solidFill>
              <a:srgbClr val="1A9919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286845" y="3438049"/>
            <a:ext cx="24943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🗑️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Rio Sujo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286845" y="4019193"/>
            <a:ext cx="249435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Água turva com lixo à superfície. Animais e plantas não conseguem sobreviver.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3152418"/>
            <a:ext cx="33351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Como fazer a atividade?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599521" y="3733562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Usar duas caixas de papelão com água: uma limpa e outra com recortes de revista a simular lixo. Observar a diferença e discutir o impacto na vida aquática.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5026343"/>
            <a:ext cx="6244709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que vês de diferente nas duas caixas?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Onde preferirias viver se fosses um peixe?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que podemos fazer para manter a água limpa?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5797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Poluição do Ar: O Céu Que Tosse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5200" y="2722721"/>
            <a:ext cx="340162" cy="3401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017306" y="2715697"/>
            <a:ext cx="35767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 fábricas libertam fumo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017306" y="320611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chaminés das fábricas lançam gases nocivos para a atmosfera.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5200" y="4392573"/>
            <a:ext cx="340162" cy="3401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017306" y="4385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Os carros poluem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017306" y="487596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veículos a gasolina e a gasóleo emitem gases que sujam o ar nas cidades.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5200" y="6062424"/>
            <a:ext cx="340162" cy="34016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017306" y="6055400"/>
            <a:ext cx="33124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Nós sentimos os efeitos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017306" y="654581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ar poluído pode causar tosse, dificuldade em respirar e outros problemas de saúde.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8075"/>
            <a:ext cx="88599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Atividade: O Ar Que Respiramos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092166"/>
            <a:ext cx="4205168" cy="31538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9981" y="3026926"/>
            <a:ext cx="34288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🎨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Vamos desenhar o ar!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559981" y="3608070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Usa as tuas canetas coloridas para mostrar a diferença entre o ar limpo e o ar poluído.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756315"/>
            <a:ext cx="13042821" cy="1685092"/>
          </a:xfrm>
          <a:prstGeom prst="roundRect">
            <a:avLst>
              <a:gd name="adj" fmla="val 5654"/>
            </a:avLst>
          </a:prstGeom>
          <a:solidFill>
            <a:srgbClr val="018000"/>
          </a:solidFill>
          <a:ln w="7620">
            <a:solidFill>
              <a:srgbClr val="1A9919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01410" y="5763935"/>
            <a:ext cx="6513790" cy="1669852"/>
          </a:xfrm>
          <a:prstGeom prst="roundRect">
            <a:avLst>
              <a:gd name="adj" fmla="val 5705"/>
            </a:avLst>
          </a:prstGeom>
          <a:solidFill>
            <a:srgbClr val="018000"/>
          </a:solidFill>
          <a:ln/>
        </p:spPr>
      </p:sp>
      <p:sp>
        <p:nvSpPr>
          <p:cNvPr id="8" name="Text 5"/>
          <p:cNvSpPr/>
          <p:nvPr/>
        </p:nvSpPr>
        <p:spPr>
          <a:xfrm>
            <a:off x="1028224" y="59907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Ar Limpo 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✨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8224" y="6481167"/>
            <a:ext cx="606016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Azul claro, sol brilhante, árvores verdes e pessoas felizes.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315200" y="5763935"/>
            <a:ext cx="6513790" cy="1669852"/>
          </a:xfrm>
          <a:prstGeom prst="rect">
            <a:avLst/>
          </a:prstGeom>
          <a:solidFill>
            <a:srgbClr val="018000"/>
          </a:solidFill>
          <a:ln/>
        </p:spPr>
      </p:sp>
      <p:sp>
        <p:nvSpPr>
          <p:cNvPr id="11" name="Shape 8"/>
          <p:cNvSpPr/>
          <p:nvPr/>
        </p:nvSpPr>
        <p:spPr>
          <a:xfrm>
            <a:off x="7315200" y="5763935"/>
            <a:ext cx="30480" cy="1669852"/>
          </a:xfrm>
          <a:prstGeom prst="roundRect">
            <a:avLst>
              <a:gd name="adj" fmla="val 312558"/>
            </a:avLst>
          </a:prstGeom>
          <a:solidFill>
            <a:srgbClr val="1A9919"/>
          </a:solidFill>
          <a:ln/>
        </p:spPr>
      </p:sp>
      <p:sp>
        <p:nvSpPr>
          <p:cNvPr id="12" name="Text 9"/>
          <p:cNvSpPr/>
          <p:nvPr/>
        </p:nvSpPr>
        <p:spPr>
          <a:xfrm>
            <a:off x="7542014" y="59907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Ar Sujo 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😷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7542014" y="6481167"/>
            <a:ext cx="606016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Cinzento escuro, fumo, pessoas a tossir e animais tristes.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3813"/>
            <a:ext cx="102172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Poluição da Terra: O Chão Que Chora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33869"/>
            <a:ext cx="59733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Onde vai parar todo o lixo que produzimos?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915013"/>
            <a:ext cx="828413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Cada pessoa produz em média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1,5 kg de lixo por dia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 Grande parte acaba em lixeiras, mas muito fica espalhado no chão, nos campos e nas florestas.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44891"/>
            <a:ext cx="828413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 lixo contamina o solo onde crescem os alimentos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Os animais podem engolir detritos perigosos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 substâncias tóxicas chegam às águas subterrâneas</a:t>
            </a:r>
            <a:endParaRPr lang="en-US" sz="17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8943" y="3237905"/>
            <a:ext cx="4205168" cy="28027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31069"/>
            <a:ext cx="93789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Atividade: O Que Podemos Fazer?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9347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Vamos criar um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cartaz coletivo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com as nossas ideias para cuidar do planeta!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2711529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5619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Reciclar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052411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Separar o lixo nos ecopontos corretos: papel, plástico, vidro e orgânico.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6884" y="2711529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56884" y="35619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Reutilizar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456884" y="4052411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Dar nova vida a objetos antes de os deitar fora. Uma garrafa pode tornar-se um vaso!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31844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60823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Não Deitar Lixo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93790" y="6572726"/>
            <a:ext cx="637960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Usar sempre o caixote do lixo e apanhar o que vemos no chão.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6884" y="5231844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56884" y="60823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Poupar Recursos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456884" y="6572726"/>
            <a:ext cx="637972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Usar menos água, luz e plástico no nosso dia a dia em casa e na escola.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2026-04-11T17:09:20Z</dcterms:created>
  <dcterms:modified xsi:type="dcterms:W3CDTF">2026-04-11T17:09:20Z</dcterms:modified>
</cp:coreProperties>
</file>