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Outfit Medium"/>
      <p:regular r:id="rId17"/>
    </p:embeddedFont>
    <p:embeddedFont>
      <p:font typeface="Outfit Medium"/>
      <p:regular r:id="rId18"/>
    </p:embeddedFont>
    <p:embeddedFont>
      <p:font typeface="IBM Plex Sans"/>
      <p:regular r:id="rId19"/>
    </p:embeddedFont>
    <p:embeddedFont>
      <p:font typeface="IBM Plex Sans"/>
      <p:regular r:id="rId20"/>
    </p:embeddedFont>
    <p:embeddedFont>
      <p:font typeface="IBM Plex Sans"/>
      <p:regular r:id="rId21"/>
    </p:embeddedFont>
    <p:embeddedFont>
      <p:font typeface="IBM Plex Sans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2" Type="http://schemas.openxmlformats.org/officeDocument/2006/relationships/image" Target="../media/image-1010-2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2" Type="http://schemas.openxmlformats.org/officeDocument/2006/relationships/image" Target="../media/image-1011-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4Mk6Yi9H1FU" TargetMode="External"/><Relationship Id="rId1" Type="http://schemas.openxmlformats.org/officeDocument/2006/relationships/image" Target="../media/image-1-1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svg"/><Relationship Id="rId4" Type="http://schemas.openxmlformats.org/officeDocument/2006/relationships/image" Target="../media/image-10-4.png"/><Relationship Id="rId5" Type="http://schemas.openxmlformats.org/officeDocument/2006/relationships/image" Target="../media/image-10-5.svg"/><Relationship Id="rId6" Type="http://schemas.openxmlformats.org/officeDocument/2006/relationships/image" Target="../media/image-10-6.png"/><Relationship Id="rId7" Type="http://schemas.openxmlformats.org/officeDocument/2006/relationships/image" Target="../media/image-10-7.svg"/><Relationship Id="rId8" Type="http://schemas.openxmlformats.org/officeDocument/2006/relationships/slideLayout" Target="../slideLayouts/slideLayout11.xml"/><Relationship Id="rId9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svg"/><Relationship Id="rId3" Type="http://schemas.openxmlformats.org/officeDocument/2006/relationships/image" Target="../media/image-4-3.png"/><Relationship Id="rId4" Type="http://schemas.openxmlformats.org/officeDocument/2006/relationships/image" Target="../media/image-4-4.svg"/><Relationship Id="rId5" Type="http://schemas.openxmlformats.org/officeDocument/2006/relationships/image" Target="../media/image-4-5.png"/><Relationship Id="rId6" Type="http://schemas.openxmlformats.org/officeDocument/2006/relationships/image" Target="../media/image-4-6.svg"/><Relationship Id="rId7" Type="http://schemas.openxmlformats.org/officeDocument/2006/relationships/slideLayout" Target="../slideLayouts/slideLayout5.xml"/><Relationship Id="rId8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svg"/><Relationship Id="rId3" Type="http://schemas.openxmlformats.org/officeDocument/2006/relationships/image" Target="../media/image-7-3.png"/><Relationship Id="rId4" Type="http://schemas.openxmlformats.org/officeDocument/2006/relationships/image" Target="../media/image-7-4.svg"/><Relationship Id="rId5" Type="http://schemas.openxmlformats.org/officeDocument/2006/relationships/slideLayout" Target="../slideLayouts/slideLayout8.xml"/><Relationship Id="rId6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15785"/>
            <a:ext cx="928366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Profesiones Más Comunes en España</a:t>
            </a:r>
            <a:endParaRPr lang="en-US" sz="4450" dirty="0"/>
          </a:p>
        </p:txBody>
      </p:sp>
      <p:pic>
        <p:nvPicPr>
          <p:cNvPr id="3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678192"/>
            <a:ext cx="13042821" cy="2283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30185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793790" y="6350794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9376" y="958453"/>
            <a:ext cx="7565350" cy="6423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400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Profesiones con Mayor Demanda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719376" y="1880116"/>
            <a:ext cx="3759518" cy="2915841"/>
          </a:xfrm>
          <a:prstGeom prst="roundRect">
            <a:avLst>
              <a:gd name="adj" fmla="val 6345"/>
            </a:avLst>
          </a:prstGeom>
          <a:solidFill>
            <a:srgbClr val="CFDBFC"/>
          </a:solidFill>
          <a:ln w="7620">
            <a:solidFill>
              <a:srgbClr val="B5C1E2"/>
            </a:solidFill>
            <a:prstDash val="solid"/>
          </a:ln>
          <a:effectLst>
            <a:outerShdw sx="100000" sy="100000" kx="0" ky="0" algn="bl" rotWithShape="0" blurRad="0" dist="26670" dir="2700000">
              <a:srgbClr val="b5c1e2">
                <a:alpha val="100000"/>
              </a:srgbClr>
            </a:outerShdw>
          </a:effectLst>
        </p:spPr>
      </p:sp>
      <p:sp>
        <p:nvSpPr>
          <p:cNvPr id="5" name="Shape 2"/>
          <p:cNvSpPr/>
          <p:nvPr/>
        </p:nvSpPr>
        <p:spPr>
          <a:xfrm>
            <a:off x="932498" y="2093238"/>
            <a:ext cx="616625" cy="616625"/>
          </a:xfrm>
          <a:prstGeom prst="roundRect">
            <a:avLst>
              <a:gd name="adj" fmla="val 14827627"/>
            </a:avLst>
          </a:prstGeom>
          <a:solidFill>
            <a:srgbClr val="A2B9F9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043" y="2262783"/>
            <a:ext cx="277416" cy="27741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32498" y="2896076"/>
            <a:ext cx="2569488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Programador/a</a:t>
            </a:r>
            <a:endParaRPr lang="en-US" sz="2000" dirty="0"/>
          </a:p>
        </p:txBody>
      </p:sp>
      <p:sp>
        <p:nvSpPr>
          <p:cNvPr id="8" name="Text 4"/>
          <p:cNvSpPr/>
          <p:nvPr/>
        </p:nvSpPr>
        <p:spPr>
          <a:xfrm>
            <a:off x="932498" y="3328868"/>
            <a:ext cx="3333274" cy="12539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Una de las profesiones con mayor demanda técnica actualmente. El programador dominará varios lenguajes de código.</a:t>
            </a:r>
            <a:endParaRPr lang="en-US" sz="1600" dirty="0"/>
          </a:p>
        </p:txBody>
      </p:sp>
      <p:sp>
        <p:nvSpPr>
          <p:cNvPr id="9" name="Shape 5"/>
          <p:cNvSpPr/>
          <p:nvPr/>
        </p:nvSpPr>
        <p:spPr>
          <a:xfrm>
            <a:off x="4665107" y="1880116"/>
            <a:ext cx="3759518" cy="2915841"/>
          </a:xfrm>
          <a:prstGeom prst="roundRect">
            <a:avLst>
              <a:gd name="adj" fmla="val 6345"/>
            </a:avLst>
          </a:prstGeom>
          <a:solidFill>
            <a:srgbClr val="CFDBFC"/>
          </a:solidFill>
          <a:ln w="7620">
            <a:solidFill>
              <a:srgbClr val="B5C1E2"/>
            </a:solidFill>
            <a:prstDash val="solid"/>
          </a:ln>
          <a:effectLst>
            <a:outerShdw sx="100000" sy="100000" kx="0" ky="0" algn="bl" rotWithShape="0" blurRad="0" dist="26670" dir="2700000">
              <a:srgbClr val="b5c1e2">
                <a:alpha val="100000"/>
              </a:srgbClr>
            </a:outerShdw>
          </a:effectLst>
        </p:spPr>
      </p:sp>
      <p:sp>
        <p:nvSpPr>
          <p:cNvPr id="10" name="Shape 6"/>
          <p:cNvSpPr/>
          <p:nvPr/>
        </p:nvSpPr>
        <p:spPr>
          <a:xfrm>
            <a:off x="4878229" y="2093238"/>
            <a:ext cx="616625" cy="616625"/>
          </a:xfrm>
          <a:prstGeom prst="roundRect">
            <a:avLst>
              <a:gd name="adj" fmla="val 14827627"/>
            </a:avLst>
          </a:prstGeom>
          <a:solidFill>
            <a:srgbClr val="A2B9F9"/>
          </a:solidFill>
          <a:ln/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47774" y="2262783"/>
            <a:ext cx="277416" cy="277416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4878229" y="2896076"/>
            <a:ext cx="2569488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Médico/a</a:t>
            </a:r>
            <a:endParaRPr lang="en-US" sz="2000" dirty="0"/>
          </a:p>
        </p:txBody>
      </p:sp>
      <p:sp>
        <p:nvSpPr>
          <p:cNvPr id="13" name="Text 8"/>
          <p:cNvSpPr/>
          <p:nvPr/>
        </p:nvSpPr>
        <p:spPr>
          <a:xfrm>
            <a:off x="4878229" y="3328868"/>
            <a:ext cx="3333274" cy="12539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Requiere muchos años de estudio y especialización (como pediatría o cirugía). La médica atenderá pacientes en el hospital.</a:t>
            </a:r>
            <a:endParaRPr lang="en-US" sz="1600" dirty="0"/>
          </a:p>
        </p:txBody>
      </p:sp>
      <p:sp>
        <p:nvSpPr>
          <p:cNvPr id="14" name="Shape 9"/>
          <p:cNvSpPr/>
          <p:nvPr/>
        </p:nvSpPr>
        <p:spPr>
          <a:xfrm>
            <a:off x="719376" y="4982170"/>
            <a:ext cx="7705249" cy="2288858"/>
          </a:xfrm>
          <a:prstGeom prst="roundRect">
            <a:avLst>
              <a:gd name="adj" fmla="val 8083"/>
            </a:avLst>
          </a:prstGeom>
          <a:solidFill>
            <a:srgbClr val="CFDBFC"/>
          </a:solidFill>
          <a:ln w="7620">
            <a:solidFill>
              <a:srgbClr val="B5C1E2"/>
            </a:solidFill>
            <a:prstDash val="solid"/>
          </a:ln>
          <a:effectLst>
            <a:outerShdw sx="100000" sy="100000" kx="0" ky="0" algn="bl" rotWithShape="0" blurRad="0" dist="26670" dir="2700000">
              <a:srgbClr val="b5c1e2">
                <a:alpha val="100000"/>
              </a:srgbClr>
            </a:outerShdw>
          </a:effectLst>
        </p:spPr>
      </p:sp>
      <p:sp>
        <p:nvSpPr>
          <p:cNvPr id="15" name="Shape 10"/>
          <p:cNvSpPr/>
          <p:nvPr/>
        </p:nvSpPr>
        <p:spPr>
          <a:xfrm>
            <a:off x="932498" y="5195292"/>
            <a:ext cx="616625" cy="616625"/>
          </a:xfrm>
          <a:prstGeom prst="roundRect">
            <a:avLst>
              <a:gd name="adj" fmla="val 14827627"/>
            </a:avLst>
          </a:prstGeom>
          <a:solidFill>
            <a:srgbClr val="A2B9F9"/>
          </a:solidFill>
          <a:ln/>
        </p:spPr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2043" y="5364837"/>
            <a:ext cx="277416" cy="277416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932498" y="5998131"/>
            <a:ext cx="2569488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Arquitecto/a</a:t>
            </a:r>
            <a:endParaRPr lang="en-US" sz="2000" dirty="0"/>
          </a:p>
        </p:txBody>
      </p:sp>
      <p:sp>
        <p:nvSpPr>
          <p:cNvPr id="18" name="Text 12"/>
          <p:cNvSpPr/>
          <p:nvPr/>
        </p:nvSpPr>
        <p:spPr>
          <a:xfrm>
            <a:off x="932498" y="6430923"/>
            <a:ext cx="7279005" cy="626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Se encargan de diseñar espacios que sean funcionales y estéticos. Las arquitectas trabajarán en el estudio y en obras.</a:t>
            </a:r>
            <a:endParaRPr 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690568" y="522089"/>
            <a:ext cx="5974199" cy="5093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000"/>
              </a:lnSpc>
              <a:buNone/>
            </a:pPr>
            <a:r>
              <a:rPr lang="en-US" sz="320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Profesiones de Salud y Educación</a:t>
            </a:r>
            <a:endParaRPr lang="en-US" sz="32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90568" y="1265753"/>
            <a:ext cx="5551289" cy="555128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690568" y="6934200"/>
            <a:ext cx="2037874" cy="254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Médico/a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1690568" y="7259241"/>
            <a:ext cx="5551289" cy="4481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2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El médico examinará al paciente y le recetará medicamentos. La médica trabajará en el hospital durante el turno de mañana.</a:t>
            </a:r>
            <a:endParaRPr lang="en-US" sz="12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304" y="1265753"/>
            <a:ext cx="5551408" cy="555140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388304" y="6934319"/>
            <a:ext cx="2037874" cy="254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Profesor/a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7388304" y="7259360"/>
            <a:ext cx="5551408" cy="4481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2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El profesor preparará las lecciones con anticipación. Las profesoras enseñarán a sus alumnos con paciencia y dedicación.</a:t>
            </a:r>
            <a:endParaRPr lang="en-US" sz="12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004060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Profesiones Creativas y Técnicas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98859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Arquitecto/a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6280190" y="4569738"/>
            <a:ext cx="35015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El arquitecto diseñará el plano del edificio. Las arquitectas crearán espacios funcionales y estéticos en su estudio.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10342721" y="398859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Programador/a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342721" y="4569738"/>
            <a:ext cx="35015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El programador escribirá el código para la nueva aplicación. Las programadoras resolverán problemas técnicos complejos.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74520"/>
            <a:ext cx="579905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Profesiones de Servicio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036927"/>
            <a:ext cx="4196358" cy="3318153"/>
          </a:xfrm>
          <a:prstGeom prst="roundRect">
            <a:avLst>
              <a:gd name="adj" fmla="val 6152"/>
            </a:avLst>
          </a:prstGeom>
          <a:solidFill>
            <a:srgbClr val="CFDBFC"/>
          </a:solidFill>
          <a:ln w="7620">
            <a:solidFill>
              <a:srgbClr val="B5C1E2"/>
            </a:solidFill>
            <a:prstDash val="solid"/>
          </a:ln>
          <a:effectLst>
            <a:outerShdw sx="100000" sy="100000" kx="0" ky="0" algn="bl" rotWithShape="0" blurRad="0" dist="29210" dir="2700000">
              <a:srgbClr val="b5c1e2">
                <a:alpha val="100000"/>
              </a:srgbClr>
            </a:outerShdw>
          </a:effectLst>
        </p:spPr>
      </p:sp>
      <p:sp>
        <p:nvSpPr>
          <p:cNvPr id="4" name="Shape 2"/>
          <p:cNvSpPr/>
          <p:nvPr/>
        </p:nvSpPr>
        <p:spPr>
          <a:xfrm>
            <a:off x="1028224" y="3271361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A2B9F9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15390" y="3458408"/>
            <a:ext cx="306110" cy="30611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8224" y="41786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Cocinero/a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8224" y="4669036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El cocinero preparará el menú del día. Las cocineras trabajarán en equipo en la cocina del restaurante.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16962" y="3036927"/>
            <a:ext cx="4196358" cy="3318153"/>
          </a:xfrm>
          <a:prstGeom prst="roundRect">
            <a:avLst>
              <a:gd name="adj" fmla="val 6152"/>
            </a:avLst>
          </a:prstGeom>
          <a:solidFill>
            <a:srgbClr val="CFDBFC"/>
          </a:solidFill>
          <a:ln w="7620">
            <a:solidFill>
              <a:srgbClr val="B5C1E2"/>
            </a:solidFill>
            <a:prstDash val="solid"/>
          </a:ln>
          <a:effectLst>
            <a:outerShdw sx="100000" sy="100000" kx="0" ky="0" algn="bl" rotWithShape="0" blurRad="0" dist="29210" dir="2700000">
              <a:srgbClr val="b5c1e2">
                <a:alpha val="100000"/>
              </a:srgbClr>
            </a:outerShdw>
          </a:effectLst>
        </p:spPr>
      </p:sp>
      <p:sp>
        <p:nvSpPr>
          <p:cNvPr id="9" name="Shape 6"/>
          <p:cNvSpPr/>
          <p:nvPr/>
        </p:nvSpPr>
        <p:spPr>
          <a:xfrm>
            <a:off x="5451396" y="3271361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A2B9F9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8562" y="3458408"/>
            <a:ext cx="306110" cy="30611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51396" y="41786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Dependiente/a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451396" y="4669036"/>
            <a:ext cx="372749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El dependiente atenderá a los clientes en la tienda. Las dependientas gestionarán los pagos en la caja registradora.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9640133" y="3036927"/>
            <a:ext cx="4196358" cy="3318153"/>
          </a:xfrm>
          <a:prstGeom prst="roundRect">
            <a:avLst>
              <a:gd name="adj" fmla="val 6152"/>
            </a:avLst>
          </a:prstGeom>
          <a:solidFill>
            <a:srgbClr val="CFDBFC"/>
          </a:solidFill>
          <a:ln w="7620">
            <a:solidFill>
              <a:srgbClr val="B5C1E2"/>
            </a:solidFill>
            <a:prstDash val="solid"/>
          </a:ln>
          <a:effectLst>
            <a:outerShdw sx="100000" sy="100000" kx="0" ky="0" algn="bl" rotWithShape="0" blurRad="0" dist="29210" dir="2700000">
              <a:srgbClr val="b5c1e2">
                <a:alpha val="100000"/>
              </a:srgbClr>
            </a:outerShdw>
          </a:effectLst>
        </p:spPr>
      </p:sp>
      <p:sp>
        <p:nvSpPr>
          <p:cNvPr id="14" name="Shape 10"/>
          <p:cNvSpPr/>
          <p:nvPr/>
        </p:nvSpPr>
        <p:spPr>
          <a:xfrm>
            <a:off x="9874568" y="3271361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A2B9F9"/>
          </a:solidFill>
          <a:ln/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61734" y="3458408"/>
            <a:ext cx="306110" cy="306110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74568" y="41786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Camarero/a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9874568" y="4669036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El camarero tomará nota del pedido. Las camareras recomendarán platos del menú a los clientes.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1407" y="836176"/>
            <a:ext cx="7516297" cy="697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50"/>
              </a:lnSpc>
              <a:buNone/>
            </a:pPr>
            <a:r>
              <a:rPr lang="en-US" sz="435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Profesiones de Mantenimiento</a:t>
            </a:r>
            <a:endParaRPr lang="en-US" sz="4350" dirty="0"/>
          </a:p>
        </p:txBody>
      </p:sp>
      <p:sp>
        <p:nvSpPr>
          <p:cNvPr id="4" name="Shape 1"/>
          <p:cNvSpPr/>
          <p:nvPr/>
        </p:nvSpPr>
        <p:spPr>
          <a:xfrm>
            <a:off x="781407" y="1863566"/>
            <a:ext cx="7581186" cy="1696760"/>
          </a:xfrm>
          <a:prstGeom prst="roundRect">
            <a:avLst>
              <a:gd name="adj" fmla="val 8623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B5C1E2"/>
            </a:solidFill>
            <a:prstDash val="solid"/>
          </a:ln>
          <a:effectLst>
            <a:outerShdw sx="100000" sy="100000" kx="0" ky="0" algn="bl" rotWithShape="0" blurRad="0" dist="29210" dir="2700000">
              <a:srgbClr val="b5c1e2">
                <a:alpha val="100000"/>
              </a:srgbClr>
            </a:outerShdw>
          </a:effectLst>
        </p:spPr>
      </p:sp>
      <p:sp>
        <p:nvSpPr>
          <p:cNvPr id="5" name="Shape 2"/>
          <p:cNvSpPr/>
          <p:nvPr/>
        </p:nvSpPr>
        <p:spPr>
          <a:xfrm>
            <a:off x="750927" y="1863566"/>
            <a:ext cx="121920" cy="1696760"/>
          </a:xfrm>
          <a:prstGeom prst="roundRect">
            <a:avLst>
              <a:gd name="adj" fmla="val 164825"/>
            </a:avLst>
          </a:prstGeom>
          <a:solidFill>
            <a:srgbClr val="A2B9F9"/>
          </a:solidFill>
          <a:ln/>
        </p:spPr>
      </p:sp>
      <p:sp>
        <p:nvSpPr>
          <p:cNvPr id="6" name="Text 3"/>
          <p:cNvSpPr/>
          <p:nvPr/>
        </p:nvSpPr>
        <p:spPr>
          <a:xfrm>
            <a:off x="1126569" y="2117288"/>
            <a:ext cx="3083957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Plomero/a (Fontanero/a)</a:t>
            </a:r>
            <a:endParaRPr lang="en-US" sz="2150" dirty="0"/>
          </a:p>
        </p:txBody>
      </p:sp>
      <p:sp>
        <p:nvSpPr>
          <p:cNvPr id="7" name="Text 4"/>
          <p:cNvSpPr/>
          <p:nvPr/>
        </p:nvSpPr>
        <p:spPr>
          <a:xfrm>
            <a:off x="1126569" y="2597944"/>
            <a:ext cx="6982301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El plomero reparará las tuberías con la llave inglesa. Las plomeras instalarán sistemas de agua en las viviendas.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81407" y="3780115"/>
            <a:ext cx="7581186" cy="1696760"/>
          </a:xfrm>
          <a:prstGeom prst="roundRect">
            <a:avLst>
              <a:gd name="adj" fmla="val 8623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B5C1E2"/>
            </a:solidFill>
            <a:prstDash val="solid"/>
          </a:ln>
          <a:effectLst>
            <a:outerShdw sx="100000" sy="100000" kx="0" ky="0" algn="bl" rotWithShape="0" blurRad="0" dist="29210" dir="2700000">
              <a:srgbClr val="b5c1e2">
                <a:alpha val="100000"/>
              </a:srgbClr>
            </a:outerShdw>
          </a:effectLst>
        </p:spPr>
      </p:sp>
      <p:sp>
        <p:nvSpPr>
          <p:cNvPr id="9" name="Shape 6"/>
          <p:cNvSpPr/>
          <p:nvPr/>
        </p:nvSpPr>
        <p:spPr>
          <a:xfrm>
            <a:off x="750927" y="3780115"/>
            <a:ext cx="121920" cy="1696760"/>
          </a:xfrm>
          <a:prstGeom prst="roundRect">
            <a:avLst>
              <a:gd name="adj" fmla="val 164825"/>
            </a:avLst>
          </a:prstGeom>
          <a:solidFill>
            <a:srgbClr val="A2B9F9"/>
          </a:solidFill>
          <a:ln/>
        </p:spPr>
      </p:sp>
      <p:sp>
        <p:nvSpPr>
          <p:cNvPr id="10" name="Text 7"/>
          <p:cNvSpPr/>
          <p:nvPr/>
        </p:nvSpPr>
        <p:spPr>
          <a:xfrm>
            <a:off x="1126569" y="4033838"/>
            <a:ext cx="2790944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Barrendero/a</a:t>
            </a:r>
            <a:endParaRPr lang="en-US" sz="2150" dirty="0"/>
          </a:p>
        </p:txBody>
      </p:sp>
      <p:sp>
        <p:nvSpPr>
          <p:cNvPr id="11" name="Text 8"/>
          <p:cNvSpPr/>
          <p:nvPr/>
        </p:nvSpPr>
        <p:spPr>
          <a:xfrm>
            <a:off x="1126569" y="4514493"/>
            <a:ext cx="6982301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El barrendero limpiará las calles temprano por la mañana. Las barrenderas mantendrán la higiene urbana en parques y plazas.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781407" y="5696664"/>
            <a:ext cx="7581186" cy="1696760"/>
          </a:xfrm>
          <a:prstGeom prst="roundRect">
            <a:avLst>
              <a:gd name="adj" fmla="val 8623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B5C1E2"/>
            </a:solidFill>
            <a:prstDash val="solid"/>
          </a:ln>
          <a:effectLst>
            <a:outerShdw sx="100000" sy="100000" kx="0" ky="0" algn="bl" rotWithShape="0" blurRad="0" dist="29210" dir="2700000">
              <a:srgbClr val="b5c1e2">
                <a:alpha val="100000"/>
              </a:srgbClr>
            </a:outerShdw>
          </a:effectLst>
        </p:spPr>
      </p:sp>
      <p:sp>
        <p:nvSpPr>
          <p:cNvPr id="13" name="Shape 10"/>
          <p:cNvSpPr/>
          <p:nvPr/>
        </p:nvSpPr>
        <p:spPr>
          <a:xfrm>
            <a:off x="750927" y="5696664"/>
            <a:ext cx="121920" cy="1696760"/>
          </a:xfrm>
          <a:prstGeom prst="roundRect">
            <a:avLst>
              <a:gd name="adj" fmla="val 164825"/>
            </a:avLst>
          </a:prstGeom>
          <a:solidFill>
            <a:srgbClr val="A2B9F9"/>
          </a:solidFill>
          <a:ln/>
        </p:spPr>
      </p:sp>
      <p:sp>
        <p:nvSpPr>
          <p:cNvPr id="14" name="Text 11"/>
          <p:cNvSpPr/>
          <p:nvPr/>
        </p:nvSpPr>
        <p:spPr>
          <a:xfrm>
            <a:off x="1126569" y="5950387"/>
            <a:ext cx="2790944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Carpintero/a</a:t>
            </a:r>
            <a:endParaRPr lang="en-US" sz="2150" dirty="0"/>
          </a:p>
        </p:txBody>
      </p:sp>
      <p:sp>
        <p:nvSpPr>
          <p:cNvPr id="15" name="Text 12"/>
          <p:cNvSpPr/>
          <p:nvPr/>
        </p:nvSpPr>
        <p:spPr>
          <a:xfrm>
            <a:off x="1126569" y="6431042"/>
            <a:ext cx="6982301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El carpintero tallará la madera con el martillo y la sierra. Las carpinteras transformarán la materia prima en muebles.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358509"/>
            <a:ext cx="658832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Profesiones de Transporte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6342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Conductor/a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4215408"/>
            <a:ext cx="35015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El conductor conducirá el autobús por las rutas urbanas. Las conductoras manejarán camiones en las carreteras.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4856321" y="3634264"/>
            <a:ext cx="350150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Azafato/a (Auxiliar de vuelo)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4856321" y="4569738"/>
            <a:ext cx="35015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El azafato garantizará la seguridad de los pasajeros. Las azafatas servirán comida en el avión.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18742"/>
            <a:ext cx="1008995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Profesiones de Comercio y Alimentación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93790" y="3481149"/>
            <a:ext cx="566976" cy="56697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3316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Pescadero/a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4822031"/>
            <a:ext cx="637960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El pescadero fileteará el pescado con el cuchillo especial. Las pescaderas asegurarán que el producto se mantenga fresco en el mostrador.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56884" y="3481149"/>
            <a:ext cx="566976" cy="56697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56884" y="4331613"/>
            <a:ext cx="419647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Ama de casa (Gestión doméstica)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7456884" y="4822031"/>
            <a:ext cx="637972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El ama de casa gestionará el tiempo y la organización del hogar. Las amas de casa prepararán la comida y mantendrán el hogar.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724864"/>
            <a:ext cx="633150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Profesiones de Liderazgo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3773805"/>
            <a:ext cx="7556421" cy="1730812"/>
          </a:xfrm>
          <a:prstGeom prst="roundRect">
            <a:avLst>
              <a:gd name="adj" fmla="val 8453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B5C1E2"/>
            </a:solidFill>
            <a:prstDash val="solid"/>
          </a:ln>
          <a:effectLst>
            <a:outerShdw sx="100000" sy="100000" kx="0" ky="0" algn="bl" rotWithShape="0" blurRad="0" dist="29210" dir="2700000">
              <a:srgbClr val="b5c1e2">
                <a:alpha val="100000"/>
              </a:srgbClr>
            </a:outerShdw>
          </a:effectLst>
        </p:spPr>
      </p:sp>
      <p:sp>
        <p:nvSpPr>
          <p:cNvPr id="5" name="Shape 2"/>
          <p:cNvSpPr/>
          <p:nvPr/>
        </p:nvSpPr>
        <p:spPr>
          <a:xfrm>
            <a:off x="6249710" y="3773805"/>
            <a:ext cx="121920" cy="1730812"/>
          </a:xfrm>
          <a:prstGeom prst="roundRect">
            <a:avLst>
              <a:gd name="adj" fmla="val 167442"/>
            </a:avLst>
          </a:prstGeom>
          <a:solidFill>
            <a:srgbClr val="A2B9F9"/>
          </a:solidFill>
          <a:ln/>
        </p:spPr>
      </p:sp>
      <p:sp>
        <p:nvSpPr>
          <p:cNvPr id="6" name="Text 3"/>
          <p:cNvSpPr/>
          <p:nvPr/>
        </p:nvSpPr>
        <p:spPr>
          <a:xfrm>
            <a:off x="6628924" y="40310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Alcalde/Alcaldesa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628924" y="4521517"/>
            <a:ext cx="69503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El alcalde dirigirá el ayuntamiento con liderazgo y oratoria. Las alcaldesas gestionarán la agenda pública del municipio.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98000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Información Adicional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260408"/>
            <a:ext cx="6407944" cy="1322189"/>
          </a:xfrm>
          <a:prstGeom prst="roundRect">
            <a:avLst>
              <a:gd name="adj" fmla="val 15440"/>
            </a:avLst>
          </a:prstGeom>
          <a:solidFill>
            <a:srgbClr val="CFDBFC"/>
          </a:solidFill>
          <a:ln w="7620">
            <a:solidFill>
              <a:srgbClr val="B5C1E2"/>
            </a:solidFill>
            <a:prstDash val="solid"/>
          </a:ln>
          <a:effectLst>
            <a:outerShdw sx="100000" sy="100000" kx="0" ky="0" algn="bl" rotWithShape="0" blurRad="0" dist="29210" dir="2700000">
              <a:srgbClr val="b5c1e2">
                <a:alpha val="100000"/>
              </a:srgbClr>
            </a:outerShdw>
          </a:effectLst>
        </p:spPr>
      </p:sp>
      <p:sp>
        <p:nvSpPr>
          <p:cNvPr id="4" name="Text 2"/>
          <p:cNvSpPr/>
          <p:nvPr/>
        </p:nvSpPr>
        <p:spPr>
          <a:xfrm>
            <a:off x="1028224" y="349484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Sueldo/Salario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28224" y="3985260"/>
            <a:ext cx="59390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El dinero que se recibe por el trabajo realizado.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7428548" y="3260408"/>
            <a:ext cx="6408063" cy="1322189"/>
          </a:xfrm>
          <a:prstGeom prst="roundRect">
            <a:avLst>
              <a:gd name="adj" fmla="val 15440"/>
            </a:avLst>
          </a:prstGeom>
          <a:solidFill>
            <a:srgbClr val="CFDBFC"/>
          </a:solidFill>
          <a:ln w="7620">
            <a:solidFill>
              <a:srgbClr val="B5C1E2"/>
            </a:solidFill>
            <a:prstDash val="solid"/>
          </a:ln>
          <a:effectLst>
            <a:outerShdw sx="100000" sy="100000" kx="0" ky="0" algn="bl" rotWithShape="0" blurRad="0" dist="29210" dir="2700000">
              <a:srgbClr val="b5c1e2">
                <a:alpha val="100000"/>
              </a:srgbClr>
            </a:outerShdw>
          </a:effectLst>
        </p:spPr>
      </p:sp>
      <p:sp>
        <p:nvSpPr>
          <p:cNvPr id="7" name="Text 5"/>
          <p:cNvSpPr/>
          <p:nvPr/>
        </p:nvSpPr>
        <p:spPr>
          <a:xfrm>
            <a:off x="7662982" y="349484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Jefe/a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662982" y="3985260"/>
            <a:ext cx="59391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La persona encargada de dirigir el equipo de trabajo.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793790" y="4809411"/>
            <a:ext cx="6407944" cy="1322189"/>
          </a:xfrm>
          <a:prstGeom prst="roundRect">
            <a:avLst>
              <a:gd name="adj" fmla="val 15440"/>
            </a:avLst>
          </a:prstGeom>
          <a:solidFill>
            <a:srgbClr val="CFDBFC"/>
          </a:solidFill>
          <a:ln w="7620">
            <a:solidFill>
              <a:srgbClr val="B5C1E2"/>
            </a:solidFill>
            <a:prstDash val="solid"/>
          </a:ln>
          <a:effectLst>
            <a:outerShdw sx="100000" sy="100000" kx="0" ky="0" algn="bl" rotWithShape="0" blurRad="0" dist="29210" dir="2700000">
              <a:srgbClr val="b5c1e2">
                <a:alpha val="100000"/>
              </a:srgbClr>
            </a:outerShdw>
          </a:effectLst>
        </p:spPr>
      </p:sp>
      <p:sp>
        <p:nvSpPr>
          <p:cNvPr id="10" name="Text 8"/>
          <p:cNvSpPr/>
          <p:nvPr/>
        </p:nvSpPr>
        <p:spPr>
          <a:xfrm>
            <a:off x="1028224" y="504384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Compañeros/as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1028224" y="5534263"/>
            <a:ext cx="59390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Las personas con las que trabajas diariamente.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7428548" y="4809411"/>
            <a:ext cx="6408063" cy="1322189"/>
          </a:xfrm>
          <a:prstGeom prst="roundRect">
            <a:avLst>
              <a:gd name="adj" fmla="val 15440"/>
            </a:avLst>
          </a:prstGeom>
          <a:solidFill>
            <a:srgbClr val="CFDBFC"/>
          </a:solidFill>
          <a:ln w="7620">
            <a:solidFill>
              <a:srgbClr val="B5C1E2"/>
            </a:solidFill>
            <a:prstDash val="solid"/>
          </a:ln>
          <a:effectLst>
            <a:outerShdw sx="100000" sy="100000" kx="0" ky="0" algn="bl" rotWithShape="0" blurRad="0" dist="29210" dir="2700000">
              <a:srgbClr val="b5c1e2">
                <a:alpha val="100000"/>
              </a:srgbClr>
            </a:outerShdw>
          </a:effectLst>
        </p:spPr>
      </p:sp>
      <p:sp>
        <p:nvSpPr>
          <p:cNvPr id="13" name="Text 11"/>
          <p:cNvSpPr/>
          <p:nvPr/>
        </p:nvSpPr>
        <p:spPr>
          <a:xfrm>
            <a:off x="7662982" y="504384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Turno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662982" y="5534263"/>
            <a:ext cx="59391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El horario de trabajo (mañana, tarde o noche).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2026-04-11T09:19:08Z</dcterms:created>
  <dcterms:modified xsi:type="dcterms:W3CDTF">2026-04-11T09:19:08Z</dcterms:modified>
</cp:coreProperties>
</file>