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5" r:id="rId13"/>
    <p:sldId id="286" r:id="rId14"/>
    <p:sldId id="283" r:id="rId15"/>
    <p:sldId id="287" r:id="rId16"/>
    <p:sldId id="290" r:id="rId17"/>
    <p:sldId id="289" r:id="rId18"/>
    <p:sldId id="288" r:id="rId19"/>
  </p:sldIdLst>
  <p:sldSz cx="9144000" cy="6858000" type="screen4x3"/>
  <p:notesSz cx="6797675" cy="99282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cília" initials="C" lastIdx="8" clrIdx="0"/>
  <p:cmAuthor id="1" name="Ana Catarina" initials="AC" lastIdx="3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339933"/>
    <a:srgbClr val="CC3300"/>
    <a:srgbClr val="FFCC00"/>
    <a:srgbClr val="CC9900"/>
    <a:srgbClr val="996633"/>
    <a:srgbClr val="996600"/>
    <a:srgbClr val="66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1" autoAdjust="0"/>
    <p:restoredTop sz="87389" autoAdjust="0"/>
  </p:normalViewPr>
  <p:slideViewPr>
    <p:cSldViewPr>
      <p:cViewPr varScale="1">
        <p:scale>
          <a:sx n="94" d="100"/>
          <a:sy n="94" d="100"/>
        </p:scale>
        <p:origin x="15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69EBC-8542-4866-8BBE-5F8EB2870C3A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6B16-2012-416F-8779-9275F06B473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84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69691-A6E9-4D68-B1B4-F98293D5AA2D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B8E73-7D71-41C6-8C99-FE1AFA63D3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203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13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8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F35F-3B06-4FCD-A495-AB6F64367368}" type="datetimeFigureOut">
              <a:rPr lang="pt-PT" smtClean="0"/>
              <a:pPr/>
              <a:t>02-05-2014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D4D64-8A63-4D9D-9B96-43E708B93DAB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5832648" cy="3096344"/>
          </a:xfrm>
        </p:spPr>
        <p:txBody>
          <a:bodyPr>
            <a:normAutofit/>
          </a:bodyPr>
          <a:lstStyle/>
          <a:p>
            <a:r>
              <a:rPr lang="pt-PT" sz="4800" b="1" dirty="0" smtClean="0">
                <a:solidFill>
                  <a:srgbClr val="C00000"/>
                </a:solidFill>
              </a:rPr>
              <a:t>Funções sintáticas</a:t>
            </a:r>
            <a:endParaRPr lang="pt-PT" sz="4800" b="1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8419" y="332656"/>
            <a:ext cx="28797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8.jpg"/>
          <p:cNvPicPr>
            <a:picLocks noChangeAspect="1"/>
          </p:cNvPicPr>
          <p:nvPr/>
        </p:nvPicPr>
        <p:blipFill>
          <a:blip r:embed="rId4" cstate="print"/>
          <a:srcRect l="963" r="72475" b="44626"/>
          <a:stretch>
            <a:fillRect/>
          </a:stretch>
        </p:blipFill>
        <p:spPr>
          <a:xfrm>
            <a:off x="7271792" y="0"/>
            <a:ext cx="1872208" cy="222579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525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13" y="952622"/>
            <a:ext cx="1440160" cy="34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2864" y="3257447"/>
            <a:ext cx="2901373" cy="3699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683568" y="1628800"/>
            <a:ext cx="784887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Complemento agente da passiva </a:t>
            </a:r>
          </a:p>
          <a:p>
            <a:pPr algn="just" defTabSz="263525"/>
            <a:r>
              <a:rPr lang="pt-PT" sz="2400" dirty="0" smtClean="0"/>
              <a:t>	Função sintática desempenhada por </a:t>
            </a:r>
            <a:r>
              <a:rPr lang="pt-PT" sz="2400" b="1" dirty="0" smtClean="0"/>
              <a:t>grupos preposicionais </a:t>
            </a:r>
            <a:r>
              <a:rPr lang="pt-PT" sz="2400" dirty="0" smtClean="0"/>
              <a:t>e exclusiva de </a:t>
            </a:r>
            <a:r>
              <a:rPr lang="pt-PT" sz="2400" b="1" dirty="0" smtClean="0"/>
              <a:t>frases passivas</a:t>
            </a:r>
            <a:r>
              <a:rPr lang="pt-PT" sz="2400" dirty="0" smtClean="0"/>
              <a:t>, correspondendo ao sujeito da frase ativa. 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1331640" y="3628762"/>
            <a:ext cx="44644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200" b="1" dirty="0" smtClean="0">
                <a:solidFill>
                  <a:prstClr val="black"/>
                </a:solidFill>
              </a:rPr>
              <a:t>Ex.: </a:t>
            </a:r>
            <a:r>
              <a:rPr lang="pt-PT" sz="2200" i="1" dirty="0" smtClean="0">
                <a:solidFill>
                  <a:prstClr val="black"/>
                </a:solidFill>
              </a:rPr>
              <a:t>O bolo foi feito </a:t>
            </a:r>
            <a:r>
              <a:rPr lang="pt-PT" sz="2200" b="1" i="1" dirty="0" smtClean="0">
                <a:solidFill>
                  <a:prstClr val="black"/>
                </a:solidFill>
              </a:rPr>
              <a:t>pela avó</a:t>
            </a:r>
            <a:r>
              <a:rPr lang="pt-PT" sz="2200" i="1" dirty="0" smtClean="0">
                <a:solidFill>
                  <a:prstClr val="black"/>
                </a:solidFill>
              </a:rPr>
              <a:t>. </a:t>
            </a:r>
          </a:p>
          <a:p>
            <a:pPr lvl="0"/>
            <a:endParaRPr lang="pt-PT" sz="1400" i="1" dirty="0" smtClean="0">
              <a:solidFill>
                <a:prstClr val="black"/>
              </a:solidFill>
            </a:endParaRPr>
          </a:p>
          <a:p>
            <a:pPr lvl="0"/>
            <a:r>
              <a:rPr lang="pt-PT" sz="2200" i="1" dirty="0" smtClean="0">
                <a:solidFill>
                  <a:prstClr val="black"/>
                </a:solidFill>
              </a:rPr>
              <a:t>       A árvore foi quebrada </a:t>
            </a:r>
            <a:r>
              <a:rPr lang="pt-PT" sz="2200" b="1" i="1" dirty="0" smtClean="0">
                <a:solidFill>
                  <a:prstClr val="black"/>
                </a:solidFill>
              </a:rPr>
              <a:t>pelo vento</a:t>
            </a:r>
            <a:r>
              <a:rPr lang="pt-PT" sz="2200" i="1" dirty="0" smtClean="0">
                <a:solidFill>
                  <a:prstClr val="black"/>
                </a:solidFill>
              </a:rPr>
              <a:t>. </a:t>
            </a:r>
            <a:endParaRPr lang="pt-PT" sz="2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355633"/>
            <a:ext cx="3047827" cy="230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899592" y="1556792"/>
            <a:ext cx="741682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Predicativo do sujeito</a:t>
            </a:r>
          </a:p>
          <a:p>
            <a:pPr algn="just">
              <a:tabLst>
                <a:tab pos="263525" algn="l"/>
              </a:tabLst>
            </a:pPr>
            <a:r>
              <a:rPr lang="pt-PT" sz="2400" dirty="0" smtClean="0"/>
              <a:t>	Função sintática que atribui propriedades ao sujeito, exigida por </a:t>
            </a:r>
            <a:r>
              <a:rPr lang="pt-PT" sz="2400" b="1" dirty="0" smtClean="0"/>
              <a:t>verbos copulativos </a:t>
            </a:r>
            <a:r>
              <a:rPr lang="pt-PT" sz="2400" dirty="0" smtClean="0"/>
              <a:t>(</a:t>
            </a:r>
            <a:r>
              <a:rPr lang="pt-PT" sz="2400" i="1" dirty="0" smtClean="0"/>
              <a:t>ser, estar, permanecer, ficar, continuar</a:t>
            </a:r>
            <a:r>
              <a:rPr lang="pt-PT" sz="2400" dirty="0" smtClean="0"/>
              <a:t>…) e desempenhada </a:t>
            </a:r>
            <a:r>
              <a:rPr lang="pt-PT" sz="2400" b="1" dirty="0" smtClean="0"/>
              <a:t>por grupos nominais, adjetivais</a:t>
            </a:r>
            <a:r>
              <a:rPr lang="pt-PT" sz="2400" dirty="0" smtClean="0"/>
              <a:t>,</a:t>
            </a:r>
            <a:r>
              <a:rPr lang="pt-PT" sz="2400" b="1" dirty="0" smtClean="0"/>
              <a:t> preposicionais</a:t>
            </a:r>
            <a:r>
              <a:rPr lang="pt-PT" sz="2400" dirty="0" smtClean="0"/>
              <a:t> ou </a:t>
            </a:r>
            <a:r>
              <a:rPr lang="pt-PT" sz="2400" b="1" dirty="0" smtClean="0"/>
              <a:t>adverbiais</a:t>
            </a:r>
            <a:r>
              <a:rPr lang="pt-PT" sz="2400" dirty="0" smtClean="0"/>
              <a:t>. 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899592" y="3790488"/>
            <a:ext cx="61206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prstClr val="black"/>
                </a:solidFill>
              </a:rPr>
              <a:t>Ex.: </a:t>
            </a:r>
            <a:r>
              <a:rPr lang="pt-PT" sz="2200" i="1" dirty="0" smtClean="0"/>
              <a:t>A Rita é </a:t>
            </a:r>
            <a:r>
              <a:rPr lang="pt-PT" sz="2200" b="1" i="1" dirty="0" smtClean="0"/>
              <a:t>engenheira</a:t>
            </a:r>
            <a:r>
              <a:rPr lang="pt-PT" sz="2200" i="1" dirty="0" smtClean="0"/>
              <a:t>. </a:t>
            </a:r>
            <a:r>
              <a:rPr lang="pt-PT" sz="2000" dirty="0"/>
              <a:t>(grupo nominal) </a:t>
            </a:r>
          </a:p>
          <a:p>
            <a:endParaRPr lang="pt-PT" sz="1200" i="1" dirty="0" smtClean="0"/>
          </a:p>
          <a:p>
            <a:r>
              <a:rPr lang="pt-PT" sz="2200" i="1" dirty="0" smtClean="0"/>
              <a:t>       O leite continua </a:t>
            </a:r>
            <a:r>
              <a:rPr lang="pt-PT" sz="2200" b="1" i="1" dirty="0" smtClean="0"/>
              <a:t>quentíssimo</a:t>
            </a:r>
            <a:r>
              <a:rPr lang="pt-PT" sz="2200" i="1" dirty="0" smtClean="0"/>
              <a:t>! </a:t>
            </a:r>
            <a:r>
              <a:rPr lang="pt-PT" sz="2000" dirty="0"/>
              <a:t>(grupo adjetival)</a:t>
            </a:r>
          </a:p>
          <a:p>
            <a:endParaRPr lang="pt-PT" sz="1200" i="1" dirty="0"/>
          </a:p>
          <a:p>
            <a:r>
              <a:rPr lang="pt-PT" sz="2200" i="1" dirty="0" smtClean="0"/>
              <a:t>       O meu pai está </a:t>
            </a:r>
            <a:r>
              <a:rPr lang="pt-PT" sz="2200" b="1" i="1" dirty="0" smtClean="0"/>
              <a:t>em casa</a:t>
            </a:r>
            <a:r>
              <a:rPr lang="pt-PT" sz="2200" i="1" dirty="0" smtClean="0"/>
              <a:t>. </a:t>
            </a:r>
            <a:r>
              <a:rPr lang="pt-PT" sz="2000" dirty="0"/>
              <a:t>(grupo preposicional)</a:t>
            </a:r>
          </a:p>
          <a:p>
            <a:endParaRPr lang="pt-PT" sz="1200" i="1" dirty="0"/>
          </a:p>
          <a:p>
            <a:r>
              <a:rPr lang="pt-PT" sz="2200" i="1" dirty="0" smtClean="0"/>
              <a:t>        A reunião foi </a:t>
            </a:r>
            <a:r>
              <a:rPr lang="pt-PT" sz="2200" b="1" i="1" dirty="0" smtClean="0"/>
              <a:t>ontem. </a:t>
            </a:r>
            <a:r>
              <a:rPr lang="pt-PT" sz="2000" dirty="0"/>
              <a:t>(grupo adverbial) 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/>
          <a:srcRect r="54986" b="6705"/>
          <a:stretch>
            <a:fillRect/>
          </a:stretch>
        </p:blipFill>
        <p:spPr bwMode="auto">
          <a:xfrm>
            <a:off x="7092280" y="4479128"/>
            <a:ext cx="1944216" cy="22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827584" y="1700808"/>
            <a:ext cx="756084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Modificador do grupo verbal </a:t>
            </a:r>
          </a:p>
          <a:p>
            <a:pPr algn="just" defTabSz="355600"/>
            <a:r>
              <a:rPr lang="pt-PT" sz="2400" dirty="0" smtClean="0"/>
              <a:t>	Função sintática desempenhada por </a:t>
            </a:r>
            <a:r>
              <a:rPr lang="pt-PT" sz="2400" b="1" dirty="0" smtClean="0"/>
              <a:t>grupos adverbiais</a:t>
            </a:r>
            <a:r>
              <a:rPr lang="pt-PT" sz="2400" dirty="0" smtClean="0"/>
              <a:t>, </a:t>
            </a:r>
            <a:r>
              <a:rPr lang="pt-PT" sz="2400" b="1" dirty="0" smtClean="0"/>
              <a:t>preposicionais</a:t>
            </a:r>
            <a:r>
              <a:rPr lang="pt-PT" sz="2400" dirty="0" smtClean="0"/>
              <a:t> ou </a:t>
            </a:r>
            <a:r>
              <a:rPr lang="pt-PT" sz="2400" b="1" dirty="0" smtClean="0"/>
              <a:t>orações</a:t>
            </a:r>
            <a:r>
              <a:rPr lang="pt-PT" sz="2400" dirty="0" smtClean="0"/>
              <a:t> e que não é exigida pelo grupo verbal com que se relaciona. 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827584" y="3717032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200" b="1" dirty="0" smtClean="0">
                <a:solidFill>
                  <a:prstClr val="black"/>
                </a:solidFill>
              </a:rPr>
              <a:t>Ex.: </a:t>
            </a:r>
            <a:r>
              <a:rPr lang="pt-PT" sz="2200" i="1" dirty="0" smtClean="0"/>
              <a:t>Os alunos terminaram a ficha </a:t>
            </a:r>
            <a:r>
              <a:rPr lang="pt-PT" sz="2200" b="1" i="1" dirty="0" smtClean="0"/>
              <a:t>rapidamente</a:t>
            </a:r>
            <a:r>
              <a:rPr lang="pt-PT" sz="2200" i="1" dirty="0" smtClean="0"/>
              <a:t>. </a:t>
            </a:r>
            <a:r>
              <a:rPr lang="pt-PT" sz="2000" dirty="0"/>
              <a:t>(grupo </a:t>
            </a:r>
            <a:r>
              <a:rPr lang="pt-PT" sz="2000" dirty="0" smtClean="0"/>
              <a:t>adverbial)</a:t>
            </a:r>
          </a:p>
          <a:p>
            <a:pPr lvl="0"/>
            <a:endParaRPr lang="pt-PT" sz="1200" i="1" dirty="0"/>
          </a:p>
          <a:p>
            <a:pPr lvl="0"/>
            <a:r>
              <a:rPr lang="pt-PT" sz="2200" i="1" dirty="0" smtClean="0"/>
              <a:t>       O Pedro comprou uma revista </a:t>
            </a:r>
            <a:r>
              <a:rPr lang="pt-PT" sz="2200" b="1" i="1" dirty="0" smtClean="0"/>
              <a:t>no quiosque</a:t>
            </a:r>
            <a:r>
              <a:rPr lang="pt-PT" sz="2200" i="1" dirty="0" smtClean="0"/>
              <a:t>. </a:t>
            </a:r>
            <a:r>
              <a:rPr lang="pt-PT" sz="2000" dirty="0"/>
              <a:t>(grupo preposicional) </a:t>
            </a:r>
          </a:p>
          <a:p>
            <a:pPr lvl="0"/>
            <a:endParaRPr lang="pt-PT" sz="1200" i="1" dirty="0" smtClean="0"/>
          </a:p>
          <a:p>
            <a:pPr lvl="0"/>
            <a:r>
              <a:rPr lang="pt-PT" sz="2200" i="1" dirty="0" smtClean="0"/>
              <a:t>       Eu fiz os exercícios </a:t>
            </a:r>
            <a:r>
              <a:rPr lang="pt-PT" sz="2200" b="1" i="1" dirty="0" smtClean="0"/>
              <a:t>quando cheguei a casa</a:t>
            </a:r>
            <a:r>
              <a:rPr lang="pt-PT" sz="2200" i="1" dirty="0" smtClean="0"/>
              <a:t>. </a:t>
            </a:r>
            <a:r>
              <a:rPr lang="pt-PT" sz="2000" dirty="0"/>
              <a:t>(oração)</a:t>
            </a:r>
            <a:r>
              <a:rPr lang="pt-PT" sz="2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/>
          <a:srcRect l="5176" t="21137" r="14244"/>
          <a:stretch>
            <a:fillRect/>
          </a:stretch>
        </p:blipFill>
        <p:spPr bwMode="auto">
          <a:xfrm>
            <a:off x="7092280" y="5000338"/>
            <a:ext cx="2016224" cy="18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1187624" y="1484784"/>
            <a:ext cx="62646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Valores do modificador do grupo verbal </a:t>
            </a:r>
          </a:p>
          <a:p>
            <a:pPr algn="just"/>
            <a:r>
              <a:rPr lang="pt-PT" sz="2400" dirty="0" smtClean="0"/>
              <a:t>       </a:t>
            </a:r>
            <a:endParaRPr lang="pt-PT" sz="2400" dirty="0"/>
          </a:p>
        </p:txBody>
      </p:sp>
      <p:sp>
        <p:nvSpPr>
          <p:cNvPr id="10" name="Rectângulo 9"/>
          <p:cNvSpPr/>
          <p:nvPr/>
        </p:nvSpPr>
        <p:spPr>
          <a:xfrm>
            <a:off x="1547664" y="2276872"/>
            <a:ext cx="65527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b="1" dirty="0" smtClean="0"/>
              <a:t> valor temporal </a:t>
            </a:r>
            <a:endParaRPr lang="pt-PT" sz="2400" b="1" dirty="0"/>
          </a:p>
          <a:p>
            <a:r>
              <a:rPr lang="pt-PT" sz="2400" b="1" dirty="0" smtClean="0"/>
              <a:t>Ex.: </a:t>
            </a:r>
            <a:r>
              <a:rPr lang="pt-PT" sz="2400" b="1" i="1" dirty="0" smtClean="0"/>
              <a:t>Ontem</a:t>
            </a:r>
            <a:r>
              <a:rPr lang="pt-PT" sz="2400" i="1" dirty="0" smtClean="0"/>
              <a:t> fui jantar com os meus avós. </a:t>
            </a:r>
          </a:p>
          <a:p>
            <a:r>
              <a:rPr lang="pt-PT" sz="2400" b="1" i="1" dirty="0" smtClean="0"/>
              <a:t>        Sempre que vieres à Madeira</a:t>
            </a:r>
            <a:r>
              <a:rPr lang="pt-PT" sz="2400" i="1" dirty="0" smtClean="0"/>
              <a:t>, vem visitar-me. </a:t>
            </a:r>
            <a:endParaRPr lang="pt-PT" sz="2400" dirty="0"/>
          </a:p>
        </p:txBody>
      </p:sp>
      <p:sp>
        <p:nvSpPr>
          <p:cNvPr id="14" name="Rectângulo 13"/>
          <p:cNvSpPr/>
          <p:nvPr/>
        </p:nvSpPr>
        <p:spPr>
          <a:xfrm>
            <a:off x="1547664" y="3645024"/>
            <a:ext cx="65527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b="1" dirty="0" smtClean="0"/>
              <a:t> valor espacial (ou locativo)</a:t>
            </a:r>
          </a:p>
          <a:p>
            <a:r>
              <a:rPr lang="pt-PT" sz="2400" b="1" dirty="0" smtClean="0"/>
              <a:t>Ex.:  </a:t>
            </a:r>
            <a:r>
              <a:rPr lang="pt-PT" sz="2400" i="1" dirty="0" smtClean="0"/>
              <a:t>A Joana caiu </a:t>
            </a:r>
            <a:r>
              <a:rPr lang="pt-PT" sz="2400" b="1" i="1" dirty="0" smtClean="0"/>
              <a:t>no recreio</a:t>
            </a:r>
            <a:r>
              <a:rPr lang="pt-PT" sz="2400" i="1" dirty="0" smtClean="0"/>
              <a:t>. </a:t>
            </a:r>
          </a:p>
          <a:p>
            <a:r>
              <a:rPr lang="pt-PT" sz="2400" i="1" dirty="0" smtClean="0"/>
              <a:t>        Perdi o relógio</a:t>
            </a:r>
            <a:r>
              <a:rPr lang="pt-PT" sz="2400" b="1" i="1" dirty="0" smtClean="0"/>
              <a:t> aí</a:t>
            </a:r>
            <a:r>
              <a:rPr lang="pt-PT" sz="2400" i="1" dirty="0" smtClean="0"/>
              <a:t>. </a:t>
            </a:r>
            <a:endParaRPr lang="pt-PT" sz="2400" dirty="0"/>
          </a:p>
        </p:txBody>
      </p:sp>
      <p:sp>
        <p:nvSpPr>
          <p:cNvPr id="15" name="Rectângulo 14"/>
          <p:cNvSpPr/>
          <p:nvPr/>
        </p:nvSpPr>
        <p:spPr>
          <a:xfrm>
            <a:off x="1547664" y="5085184"/>
            <a:ext cx="65527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b="1" dirty="0" smtClean="0"/>
              <a:t> valor modal (ou de modo) </a:t>
            </a:r>
          </a:p>
          <a:p>
            <a:r>
              <a:rPr lang="pt-PT" sz="2400" b="1" dirty="0" smtClean="0"/>
              <a:t>Ex.:  </a:t>
            </a:r>
            <a:r>
              <a:rPr lang="pt-PT" sz="2400" i="1" dirty="0" smtClean="0"/>
              <a:t>Eu desci as escadas </a:t>
            </a:r>
            <a:r>
              <a:rPr lang="pt-PT" sz="2400" b="1" i="1" dirty="0" smtClean="0"/>
              <a:t>lentamente</a:t>
            </a:r>
            <a:r>
              <a:rPr lang="pt-PT" sz="2400" i="1" dirty="0" smtClean="0"/>
              <a:t>.</a:t>
            </a:r>
            <a:r>
              <a:rPr lang="pt-PT" sz="2400" b="1" i="1" dirty="0" smtClean="0"/>
              <a:t> </a:t>
            </a:r>
          </a:p>
          <a:p>
            <a:r>
              <a:rPr lang="pt-PT" sz="2400" i="1" dirty="0" smtClean="0"/>
              <a:t>        Atravessa a estrada </a:t>
            </a:r>
            <a:r>
              <a:rPr lang="pt-PT" sz="2400" b="1" i="1" dirty="0" smtClean="0"/>
              <a:t>com cuidado</a:t>
            </a:r>
            <a:r>
              <a:rPr lang="pt-PT" sz="2400" i="1" dirty="0" smtClean="0"/>
              <a:t>!</a:t>
            </a:r>
            <a:r>
              <a:rPr lang="pt-PT" sz="2400" b="1" i="1" dirty="0" smtClean="0"/>
              <a:t> </a:t>
            </a:r>
            <a:endParaRPr lang="pt-PT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755576" y="1628800"/>
            <a:ext cx="770485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Predicativo do complemento direto </a:t>
            </a:r>
          </a:p>
          <a:p>
            <a:pPr algn="just" defTabSz="263525"/>
            <a:r>
              <a:rPr lang="pt-PT" sz="2400" dirty="0" smtClean="0"/>
              <a:t>	Função sintática que atribui propriedades ao CD, exigida por alguns </a:t>
            </a:r>
            <a:r>
              <a:rPr lang="pt-PT" sz="2400" b="1" dirty="0" smtClean="0"/>
              <a:t>verbos transitivos-predicativos </a:t>
            </a:r>
            <a:r>
              <a:rPr lang="pt-PT" sz="2400" dirty="0" smtClean="0"/>
              <a:t>(</a:t>
            </a:r>
            <a:r>
              <a:rPr lang="pt-PT" sz="2400" i="1" dirty="0" smtClean="0"/>
              <a:t>achar, chamar, considerar, julgar, tratar, eleger, nomear…</a:t>
            </a:r>
            <a:r>
              <a:rPr lang="pt-PT" sz="2400" dirty="0" smtClean="0"/>
              <a:t>) e desempenhada por </a:t>
            </a:r>
            <a:r>
              <a:rPr lang="pt-PT" sz="2400" b="1" dirty="0" smtClean="0"/>
              <a:t>grupos nominais</a:t>
            </a:r>
            <a:r>
              <a:rPr lang="pt-PT" sz="2400" dirty="0" smtClean="0"/>
              <a:t>,</a:t>
            </a:r>
            <a:r>
              <a:rPr lang="pt-PT" sz="2400" b="1" dirty="0" smtClean="0"/>
              <a:t> adjetivais </a:t>
            </a:r>
            <a:r>
              <a:rPr lang="pt-PT" sz="2400" dirty="0" smtClean="0"/>
              <a:t>ou </a:t>
            </a:r>
            <a:r>
              <a:rPr lang="pt-PT" sz="2400" b="1" dirty="0" smtClean="0"/>
              <a:t>preposicionais</a:t>
            </a:r>
            <a:r>
              <a:rPr lang="pt-PT" sz="2400" dirty="0" smtClean="0"/>
              <a:t>. 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755576" y="3876983"/>
            <a:ext cx="7488832" cy="264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PT" sz="2200" b="1" dirty="0" smtClean="0">
                <a:solidFill>
                  <a:prstClr val="black"/>
                </a:solidFill>
              </a:rPr>
              <a:t>Ex.: </a:t>
            </a:r>
            <a:r>
              <a:rPr lang="pt-PT" sz="2200" i="1" dirty="0"/>
              <a:t>Ele nomeou o Tomás </a:t>
            </a:r>
            <a:r>
              <a:rPr lang="pt-PT" sz="2200" b="1" i="1" dirty="0"/>
              <a:t>subdiretor</a:t>
            </a:r>
            <a:r>
              <a:rPr lang="pt-PT" sz="2200" i="1" dirty="0"/>
              <a:t>.</a:t>
            </a:r>
            <a:r>
              <a:rPr lang="pt-PT" sz="2200" b="1" i="1" dirty="0"/>
              <a:t> </a:t>
            </a:r>
            <a:r>
              <a:rPr lang="pt-PT" sz="2000" dirty="0"/>
              <a:t>(grupo nominal) </a:t>
            </a:r>
            <a:endParaRPr lang="pt-PT" sz="1200" i="1" dirty="0"/>
          </a:p>
          <a:p>
            <a:pPr>
              <a:lnSpc>
                <a:spcPct val="150000"/>
              </a:lnSpc>
            </a:pPr>
            <a:r>
              <a:rPr lang="pt-PT" sz="2200" i="1" dirty="0" smtClean="0"/>
              <a:t>       O </a:t>
            </a:r>
            <a:r>
              <a:rPr lang="pt-PT" sz="2200" i="1" dirty="0"/>
              <a:t>Rui acha a Matilde </a:t>
            </a:r>
            <a:r>
              <a:rPr lang="pt-PT" sz="2200" b="1" i="1" dirty="0"/>
              <a:t>belíssima</a:t>
            </a:r>
            <a:r>
              <a:rPr lang="pt-PT" sz="2200" i="1" dirty="0"/>
              <a:t>.</a:t>
            </a:r>
            <a:r>
              <a:rPr lang="pt-PT" sz="2200" b="1" i="1" dirty="0"/>
              <a:t> </a:t>
            </a:r>
            <a:r>
              <a:rPr lang="pt-PT" sz="2000" dirty="0"/>
              <a:t>(grupo adjetival) </a:t>
            </a:r>
            <a:endParaRPr lang="pt-PT" sz="22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2200" i="1" dirty="0" smtClean="0"/>
              <a:t>       Eu considero essa piada </a:t>
            </a:r>
            <a:r>
              <a:rPr lang="pt-PT" sz="2200" b="1" i="1" dirty="0" smtClean="0"/>
              <a:t>de mau gosto</a:t>
            </a:r>
            <a:r>
              <a:rPr lang="pt-PT" sz="2200" i="1" dirty="0" smtClean="0"/>
              <a:t>.</a:t>
            </a:r>
            <a:r>
              <a:rPr lang="pt-PT" sz="2200" b="1" i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t-PT" sz="2200" b="1" i="1" dirty="0"/>
              <a:t> </a:t>
            </a:r>
            <a:r>
              <a:rPr lang="pt-PT" sz="2200" b="1" i="1" dirty="0" smtClean="0"/>
              <a:t>                                                        </a:t>
            </a:r>
            <a:r>
              <a:rPr lang="pt-PT" sz="2000" dirty="0" smtClean="0"/>
              <a:t>(grupo preposicional) </a:t>
            </a:r>
          </a:p>
          <a:p>
            <a:pPr lvl="0">
              <a:lnSpc>
                <a:spcPct val="150000"/>
              </a:lnSpc>
            </a:pPr>
            <a:endParaRPr lang="pt-PT" sz="1200" i="1" dirty="0" smtClean="0"/>
          </a:p>
          <a:p>
            <a:pPr lvl="0">
              <a:lnSpc>
                <a:spcPct val="150000"/>
              </a:lnSpc>
            </a:pPr>
            <a:endParaRPr lang="pt-PT" sz="1200" i="1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/>
          <a:srcRect l="5176" t="21137" r="14244"/>
          <a:stretch>
            <a:fillRect/>
          </a:stretch>
        </p:blipFill>
        <p:spPr bwMode="auto">
          <a:xfrm>
            <a:off x="7092280" y="5000338"/>
            <a:ext cx="2016224" cy="18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 r="47957" b="67071"/>
          <a:stretch>
            <a:fillRect/>
          </a:stretch>
        </p:blipFill>
        <p:spPr bwMode="auto">
          <a:xfrm>
            <a:off x="3779912" y="4890690"/>
            <a:ext cx="5328592" cy="192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4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683568" y="2348880"/>
            <a:ext cx="741682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200" b="1" dirty="0" smtClean="0"/>
              <a:t>Modificador do nome </a:t>
            </a:r>
            <a:endParaRPr lang="pt-PT" sz="2200" dirty="0" smtClean="0"/>
          </a:p>
          <a:p>
            <a:pPr algn="just">
              <a:tabLst>
                <a:tab pos="263525" algn="l"/>
              </a:tabLst>
            </a:pPr>
            <a:r>
              <a:rPr lang="pt-PT" sz="2200" dirty="0" smtClean="0"/>
              <a:t>	Função sintática que não é exigida pelo nome com que se relaciona.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551225"/>
            <a:ext cx="5832648" cy="1077575"/>
          </a:xfrm>
          <a:prstGeom prst="cloud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NOMINAL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683568" y="1700808"/>
            <a:ext cx="7704856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200" b="1" dirty="0" smtClean="0"/>
              <a:t>Modificador restritivo do nome </a:t>
            </a:r>
            <a:endParaRPr lang="pt-PT" sz="2200" dirty="0" smtClean="0"/>
          </a:p>
          <a:p>
            <a:pPr algn="just">
              <a:tabLst>
                <a:tab pos="263525" algn="l"/>
              </a:tabLst>
            </a:pPr>
            <a:r>
              <a:rPr lang="pt-PT" sz="2200" dirty="0" smtClean="0"/>
              <a:t>	Função sintática desempenhada por </a:t>
            </a:r>
            <a:r>
              <a:rPr lang="pt-PT" sz="2200" b="1" dirty="0" smtClean="0"/>
              <a:t>grupos adjetivais</a:t>
            </a:r>
            <a:r>
              <a:rPr lang="pt-PT" sz="2200" dirty="0" smtClean="0"/>
              <a:t>, por </a:t>
            </a:r>
            <a:r>
              <a:rPr lang="pt-PT" sz="2200" b="1" dirty="0" smtClean="0"/>
              <a:t>grupos preposicionais </a:t>
            </a:r>
            <a:r>
              <a:rPr lang="pt-PT" sz="2200" dirty="0" smtClean="0"/>
              <a:t>ou por </a:t>
            </a:r>
            <a:r>
              <a:rPr lang="pt-PT" sz="2200" b="1" dirty="0" smtClean="0"/>
              <a:t>orações subordinadas adjetivas relativas restritivas </a:t>
            </a:r>
            <a:r>
              <a:rPr lang="pt-PT" sz="2200" dirty="0" smtClean="0"/>
              <a:t>e que limita aquilo a que o nome se refere. Na escrita, o modificador restritivo não pode ser separado do nome por vírgula.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479217"/>
            <a:ext cx="5832648" cy="1077575"/>
          </a:xfrm>
          <a:prstGeom prst="cloud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NOMINAL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701316" y="4170853"/>
            <a:ext cx="768710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/>
              <a:t>Ex.: </a:t>
            </a:r>
            <a:r>
              <a:rPr lang="pt-PT" sz="2000" i="1" dirty="0" smtClean="0"/>
              <a:t>Comprei uma camisola </a:t>
            </a:r>
            <a:r>
              <a:rPr lang="pt-PT" sz="2000" b="1" i="1" dirty="0" smtClean="0"/>
              <a:t>verde</a:t>
            </a:r>
            <a:r>
              <a:rPr lang="pt-PT" sz="2000" i="1" dirty="0" smtClean="0"/>
              <a:t>.</a:t>
            </a:r>
            <a:r>
              <a:rPr lang="pt-PT" sz="2000" b="1" i="1" dirty="0" smtClean="0"/>
              <a:t> </a:t>
            </a:r>
            <a:r>
              <a:rPr lang="pt-PT" dirty="0"/>
              <a:t>(grupo adjetival)</a:t>
            </a:r>
          </a:p>
          <a:p>
            <a:endParaRPr lang="pt-PT" sz="1100" b="1" i="1" dirty="0"/>
          </a:p>
          <a:p>
            <a:r>
              <a:rPr lang="pt-PT" sz="2000" i="1" dirty="0" smtClean="0"/>
              <a:t>       O Pedro está a comer um gelado </a:t>
            </a:r>
            <a:r>
              <a:rPr lang="pt-PT" sz="2000" b="1" i="1" dirty="0" smtClean="0"/>
              <a:t>de limão</a:t>
            </a:r>
            <a:r>
              <a:rPr lang="pt-PT" sz="2000" i="1" dirty="0" smtClean="0"/>
              <a:t>.</a:t>
            </a:r>
            <a:r>
              <a:rPr lang="pt-PT" sz="2000" dirty="0" smtClean="0"/>
              <a:t> </a:t>
            </a:r>
            <a:r>
              <a:rPr lang="pt-PT" dirty="0"/>
              <a:t>(grupo preposicional) </a:t>
            </a:r>
          </a:p>
          <a:p>
            <a:endParaRPr lang="pt-PT" sz="1100" b="1" i="1" dirty="0"/>
          </a:p>
          <a:p>
            <a:pPr marL="4572000" indent="-4572000"/>
            <a:r>
              <a:rPr lang="pt-PT" sz="2000" i="1" dirty="0" smtClean="0"/>
              <a:t>       O homem </a:t>
            </a:r>
            <a:r>
              <a:rPr lang="pt-PT" sz="2000" b="1" i="1" dirty="0" smtClean="0"/>
              <a:t>que vive nesta casa </a:t>
            </a:r>
            <a:r>
              <a:rPr lang="pt-PT" sz="2000" i="1" dirty="0" smtClean="0"/>
              <a:t>é médico.</a:t>
            </a:r>
            <a:r>
              <a:rPr lang="pt-PT" sz="2000" dirty="0" smtClean="0"/>
              <a:t> </a:t>
            </a:r>
            <a:r>
              <a:rPr lang="pt-PT" dirty="0"/>
              <a:t>(</a:t>
            </a:r>
            <a:r>
              <a:rPr lang="pt-PT" dirty="0" smtClean="0"/>
              <a:t>oração subordinada adjetiva relativa restritiva) </a:t>
            </a:r>
            <a:endParaRPr lang="pt-PT" dirty="0"/>
          </a:p>
          <a:p>
            <a:endParaRPr lang="pt-PT" sz="1100" b="1" dirty="0"/>
          </a:p>
        </p:txBody>
      </p:sp>
    </p:spTree>
    <p:extLst>
      <p:ext uri="{BB962C8B-B14F-4D97-AF65-F5344CB8AC3E}">
        <p14:creationId xmlns:p14="http://schemas.microsoft.com/office/powerpoint/2010/main" val="20186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683568" y="1953414"/>
            <a:ext cx="7416824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200" b="1" dirty="0" smtClean="0"/>
              <a:t>Modificador apositivo do nome </a:t>
            </a:r>
            <a:endParaRPr lang="pt-PT" sz="2200" dirty="0" smtClean="0"/>
          </a:p>
          <a:p>
            <a:pPr algn="just">
              <a:tabLst>
                <a:tab pos="263525" algn="l"/>
              </a:tabLst>
            </a:pPr>
            <a:r>
              <a:rPr lang="pt-PT" sz="2200" dirty="0" smtClean="0"/>
              <a:t>	Função sintática desempenhada por </a:t>
            </a:r>
            <a:r>
              <a:rPr lang="pt-PT" sz="2200" b="1" dirty="0" smtClean="0"/>
              <a:t>grupos nominais</a:t>
            </a:r>
            <a:r>
              <a:rPr lang="pt-PT" sz="2200" dirty="0" smtClean="0"/>
              <a:t>, </a:t>
            </a:r>
            <a:r>
              <a:rPr lang="pt-PT" sz="2200" b="1" dirty="0" smtClean="0"/>
              <a:t>adjetivais</a:t>
            </a:r>
            <a:r>
              <a:rPr lang="pt-PT" sz="2200" dirty="0" smtClean="0"/>
              <a:t>, </a:t>
            </a:r>
            <a:r>
              <a:rPr lang="pt-PT" sz="2200" b="1" dirty="0" smtClean="0"/>
              <a:t>preposicionais</a:t>
            </a:r>
            <a:r>
              <a:rPr lang="pt-PT" sz="2200" dirty="0" smtClean="0"/>
              <a:t> ou </a:t>
            </a:r>
            <a:r>
              <a:rPr lang="pt-PT" sz="2200" b="1" dirty="0" smtClean="0"/>
              <a:t>orações subordinadas adjetivas relativas explicativas </a:t>
            </a:r>
            <a:r>
              <a:rPr lang="pt-PT" sz="2200" dirty="0" smtClean="0"/>
              <a:t>e que transmite informação adicional relativamente ao nome a que se refere. Na escrita, o modificador apositivo é sempre separado do nome por vírgula.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479217"/>
            <a:ext cx="5832648" cy="1077575"/>
          </a:xfrm>
          <a:prstGeom prst="cloud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NOMINAL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83568" y="4399944"/>
            <a:ext cx="792088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b="1" dirty="0" smtClean="0"/>
              <a:t>Ex.: </a:t>
            </a:r>
            <a:r>
              <a:rPr lang="pt-PT" sz="2000" i="1" dirty="0" smtClean="0"/>
              <a:t>D. Dinis, </a:t>
            </a:r>
            <a:r>
              <a:rPr lang="pt-PT" sz="2000" b="1" i="1" dirty="0" smtClean="0"/>
              <a:t>o Lavrador</a:t>
            </a:r>
            <a:r>
              <a:rPr lang="pt-PT" sz="2000" i="1" dirty="0" smtClean="0"/>
              <a:t>, mandou plantar o pinhal de Leiria. </a:t>
            </a:r>
            <a:r>
              <a:rPr lang="pt-PT" dirty="0" smtClean="0"/>
              <a:t>(grupo nominal)</a:t>
            </a:r>
          </a:p>
          <a:p>
            <a:pPr marL="4846638" indent="-4846638">
              <a:lnSpc>
                <a:spcPct val="150000"/>
              </a:lnSpc>
            </a:pPr>
            <a:r>
              <a:rPr lang="pt-PT" sz="2000" i="1" dirty="0" smtClean="0"/>
              <a:t>      As rãs, </a:t>
            </a:r>
            <a:r>
              <a:rPr lang="pt-PT" sz="2000" b="1" i="1" dirty="0" smtClean="0"/>
              <a:t>que são anfíbios</a:t>
            </a:r>
            <a:r>
              <a:rPr lang="pt-PT" sz="2000" i="1" dirty="0" smtClean="0"/>
              <a:t>, vivem em charcos.</a:t>
            </a:r>
            <a:r>
              <a:rPr lang="pt-PT" sz="2000" b="1" i="1" dirty="0" smtClean="0"/>
              <a:t> </a:t>
            </a:r>
            <a:r>
              <a:rPr lang="pt-PT" dirty="0" smtClean="0"/>
              <a:t>(oração subordinada adjetiva relativa explicativa)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20186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67544" y="37504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Em síntese:</a:t>
            </a:r>
            <a:endParaRPr lang="pt-PT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059832" y="764704"/>
            <a:ext cx="280831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Funções sintáticas </a:t>
            </a:r>
            <a:endParaRPr lang="pt-PT" sz="2400" b="1" dirty="0"/>
          </a:p>
        </p:txBody>
      </p:sp>
      <p:sp>
        <p:nvSpPr>
          <p:cNvPr id="10" name="Rectângulo 9"/>
          <p:cNvSpPr/>
          <p:nvPr/>
        </p:nvSpPr>
        <p:spPr>
          <a:xfrm>
            <a:off x="251520" y="1556792"/>
            <a:ext cx="266429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ao nível da frase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6011392" y="1556792"/>
            <a:ext cx="3000438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internas ao grupo nominal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3059832" y="1556792"/>
            <a:ext cx="2794483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internas ao grupo verbal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251520" y="2492896"/>
            <a:ext cx="26642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Sujeito</a:t>
            </a:r>
          </a:p>
        </p:txBody>
      </p:sp>
      <p:sp>
        <p:nvSpPr>
          <p:cNvPr id="20" name="Rectângulo 19"/>
          <p:cNvSpPr/>
          <p:nvPr/>
        </p:nvSpPr>
        <p:spPr>
          <a:xfrm>
            <a:off x="251520" y="4221088"/>
            <a:ext cx="26642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Modificador da frase</a:t>
            </a:r>
          </a:p>
        </p:txBody>
      </p:sp>
      <p:sp>
        <p:nvSpPr>
          <p:cNvPr id="21" name="Rectângulo 20"/>
          <p:cNvSpPr/>
          <p:nvPr/>
        </p:nvSpPr>
        <p:spPr>
          <a:xfrm>
            <a:off x="251520" y="3645024"/>
            <a:ext cx="26642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Vocativo</a:t>
            </a:r>
          </a:p>
        </p:txBody>
      </p:sp>
      <p:sp>
        <p:nvSpPr>
          <p:cNvPr id="22" name="Rectângulo 21"/>
          <p:cNvSpPr/>
          <p:nvPr/>
        </p:nvSpPr>
        <p:spPr>
          <a:xfrm>
            <a:off x="251520" y="3068960"/>
            <a:ext cx="26642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Predicado</a:t>
            </a:r>
          </a:p>
        </p:txBody>
      </p:sp>
      <p:sp>
        <p:nvSpPr>
          <p:cNvPr id="23" name="Rectângulo 22"/>
          <p:cNvSpPr/>
          <p:nvPr/>
        </p:nvSpPr>
        <p:spPr>
          <a:xfrm>
            <a:off x="3203848" y="2524834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C. direto</a:t>
            </a:r>
          </a:p>
        </p:txBody>
      </p:sp>
      <p:sp>
        <p:nvSpPr>
          <p:cNvPr id="24" name="Rectângulo 23"/>
          <p:cNvSpPr/>
          <p:nvPr/>
        </p:nvSpPr>
        <p:spPr>
          <a:xfrm>
            <a:off x="6084168" y="2524834"/>
            <a:ext cx="28803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Modificador restritivo   do nome</a:t>
            </a:r>
          </a:p>
        </p:txBody>
      </p:sp>
      <p:sp>
        <p:nvSpPr>
          <p:cNvPr id="25" name="Rectângulo 24"/>
          <p:cNvSpPr/>
          <p:nvPr/>
        </p:nvSpPr>
        <p:spPr>
          <a:xfrm>
            <a:off x="3203848" y="5909210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Modificador do GV</a:t>
            </a:r>
          </a:p>
        </p:txBody>
      </p:sp>
      <p:sp>
        <p:nvSpPr>
          <p:cNvPr id="26" name="Rectângulo 25"/>
          <p:cNvSpPr/>
          <p:nvPr/>
        </p:nvSpPr>
        <p:spPr>
          <a:xfrm>
            <a:off x="3203848" y="5333146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Predicativo do sujeito</a:t>
            </a:r>
          </a:p>
        </p:txBody>
      </p:sp>
      <p:sp>
        <p:nvSpPr>
          <p:cNvPr id="27" name="Rectângulo 26"/>
          <p:cNvSpPr/>
          <p:nvPr/>
        </p:nvSpPr>
        <p:spPr>
          <a:xfrm>
            <a:off x="3203848" y="4797152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Predicativo do c. direto</a:t>
            </a:r>
          </a:p>
        </p:txBody>
      </p:sp>
      <p:sp>
        <p:nvSpPr>
          <p:cNvPr id="28" name="Rectângulo 27"/>
          <p:cNvSpPr/>
          <p:nvPr/>
        </p:nvSpPr>
        <p:spPr>
          <a:xfrm>
            <a:off x="3203848" y="4221088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C. agente da passiva</a:t>
            </a:r>
          </a:p>
        </p:txBody>
      </p:sp>
      <p:sp>
        <p:nvSpPr>
          <p:cNvPr id="29" name="Rectângulo 28"/>
          <p:cNvSpPr/>
          <p:nvPr/>
        </p:nvSpPr>
        <p:spPr>
          <a:xfrm>
            <a:off x="3203848" y="3645024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C. oblíquo</a:t>
            </a:r>
          </a:p>
        </p:txBody>
      </p:sp>
      <p:sp>
        <p:nvSpPr>
          <p:cNvPr id="30" name="Rectângulo 29"/>
          <p:cNvSpPr/>
          <p:nvPr/>
        </p:nvSpPr>
        <p:spPr>
          <a:xfrm>
            <a:off x="3203848" y="3068960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C. indireto</a:t>
            </a:r>
          </a:p>
        </p:txBody>
      </p:sp>
      <p:sp>
        <p:nvSpPr>
          <p:cNvPr id="31" name="Seta para baixo 30"/>
          <p:cNvSpPr/>
          <p:nvPr/>
        </p:nvSpPr>
        <p:spPr>
          <a:xfrm>
            <a:off x="1403648" y="2060848"/>
            <a:ext cx="288032" cy="3600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baixo 31"/>
          <p:cNvSpPr/>
          <p:nvPr/>
        </p:nvSpPr>
        <p:spPr>
          <a:xfrm>
            <a:off x="7380312" y="2060848"/>
            <a:ext cx="288032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eta para baixo 32"/>
          <p:cNvSpPr/>
          <p:nvPr/>
        </p:nvSpPr>
        <p:spPr>
          <a:xfrm>
            <a:off x="4355976" y="2060848"/>
            <a:ext cx="288032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5" cstate="print"/>
          <a:srcRect l="2273" r="2273" b="2405"/>
          <a:stretch>
            <a:fillRect/>
          </a:stretch>
        </p:blipFill>
        <p:spPr bwMode="auto">
          <a:xfrm>
            <a:off x="7596336" y="4365104"/>
            <a:ext cx="1296144" cy="22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ângulo 34"/>
          <p:cNvSpPr/>
          <p:nvPr/>
        </p:nvSpPr>
        <p:spPr>
          <a:xfrm>
            <a:off x="6071451" y="3429000"/>
            <a:ext cx="28803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Modificador apositivo   do nome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395536" y="1384900"/>
            <a:ext cx="822666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200" b="1" dirty="0" smtClean="0"/>
              <a:t>Sujeito</a:t>
            </a:r>
          </a:p>
          <a:p>
            <a:pPr algn="just">
              <a:tabLst>
                <a:tab pos="263525" algn="l"/>
              </a:tabLst>
            </a:pPr>
            <a:r>
              <a:rPr lang="pt-PT" sz="2200" dirty="0" smtClean="0"/>
              <a:t>	Função sintática desempenhada por </a:t>
            </a:r>
            <a:r>
              <a:rPr lang="pt-PT" sz="2200" b="1" dirty="0" smtClean="0"/>
              <a:t>grupos nominais </a:t>
            </a:r>
            <a:r>
              <a:rPr lang="pt-PT" sz="2200" dirty="0" smtClean="0"/>
              <a:t>ou por alguns tipos de </a:t>
            </a:r>
            <a:r>
              <a:rPr lang="pt-PT" sz="2200" b="1" dirty="0" smtClean="0"/>
              <a:t>orações</a:t>
            </a:r>
            <a:r>
              <a:rPr lang="pt-PT" sz="2200" dirty="0" smtClean="0"/>
              <a:t>. </a:t>
            </a:r>
            <a:endParaRPr lang="pt-PT" sz="2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191185"/>
            <a:ext cx="5832648" cy="1077575"/>
          </a:xfrm>
          <a:prstGeom prst="cloud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000" b="1" dirty="0" smtClean="0">
                <a:ln w="11430">
                  <a:noFill/>
                </a:ln>
                <a:solidFill>
                  <a:sysClr val="windowText" lastClr="000000"/>
                </a:solidFill>
              </a:rPr>
              <a:t>FUNÇÕES SINTÁTICAS AO NÍVEL DA FRASE</a:t>
            </a:r>
            <a:endParaRPr lang="pt-PT" sz="2000" b="1" dirty="0">
              <a:ln w="11430">
                <a:noFill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/>
          <a:srcRect r="54986" b="6705"/>
          <a:stretch>
            <a:fillRect/>
          </a:stretch>
        </p:blipFill>
        <p:spPr bwMode="auto">
          <a:xfrm>
            <a:off x="7066225" y="4409728"/>
            <a:ext cx="21040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395536" y="2780928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/>
              <a:t>O sujeito pode ser classificado como: </a:t>
            </a:r>
          </a:p>
          <a:p>
            <a:endParaRPr lang="pt-PT" sz="1200" b="1" dirty="0" smtClean="0"/>
          </a:p>
          <a:p>
            <a:pPr>
              <a:buFont typeface="Arial" pitchFamily="34" charset="0"/>
              <a:buChar char="•"/>
            </a:pPr>
            <a:r>
              <a:rPr lang="pt-PT" sz="2200" dirty="0" smtClean="0"/>
              <a:t> sujeito simples:       </a:t>
            </a:r>
            <a:r>
              <a:rPr lang="pt-PT" sz="2200" b="1" dirty="0" smtClean="0"/>
              <a:t>Ex.: </a:t>
            </a:r>
            <a:r>
              <a:rPr lang="pt-PT" sz="2200" b="1" i="1" dirty="0" smtClean="0"/>
              <a:t>A Eva </a:t>
            </a:r>
            <a:r>
              <a:rPr lang="pt-PT" sz="2200" i="1" dirty="0" smtClean="0"/>
              <a:t>faz ioga. </a:t>
            </a:r>
          </a:p>
          <a:p>
            <a:endParaRPr lang="pt-PT" sz="1600" i="1" dirty="0" smtClean="0"/>
          </a:p>
          <a:p>
            <a:pPr>
              <a:buFont typeface="Arial" pitchFamily="34" charset="0"/>
              <a:buChar char="•"/>
            </a:pPr>
            <a:r>
              <a:rPr lang="pt-PT" sz="2200" i="1" dirty="0" smtClean="0"/>
              <a:t> </a:t>
            </a:r>
            <a:r>
              <a:rPr lang="pt-PT" sz="2200" dirty="0" smtClean="0"/>
              <a:t>sujeito composto:     </a:t>
            </a:r>
            <a:r>
              <a:rPr lang="pt-PT" sz="2200" b="1" dirty="0" smtClean="0"/>
              <a:t>Ex.: </a:t>
            </a:r>
            <a:r>
              <a:rPr lang="pt-PT" sz="2200" b="1" i="1" dirty="0" smtClean="0"/>
              <a:t>Eu e a Patrícia </a:t>
            </a:r>
            <a:r>
              <a:rPr lang="pt-PT" sz="2200" i="1" dirty="0" smtClean="0"/>
              <a:t>vamos às compras logo à tarde.</a:t>
            </a:r>
          </a:p>
          <a:p>
            <a:endParaRPr lang="pt-PT" sz="1600" i="1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pt-PT" sz="2200" dirty="0" smtClean="0"/>
              <a:t>sujeito nulo: </a:t>
            </a:r>
          </a:p>
          <a:p>
            <a:r>
              <a:rPr lang="pt-PT" sz="2200" dirty="0"/>
              <a:t> </a:t>
            </a:r>
            <a:r>
              <a:rPr lang="pt-PT" sz="2200" dirty="0" smtClean="0"/>
              <a:t>         subentendido:    </a:t>
            </a:r>
            <a:r>
              <a:rPr lang="pt-PT" sz="2200" b="1" dirty="0" smtClean="0"/>
              <a:t>Ex</a:t>
            </a:r>
            <a:r>
              <a:rPr lang="pt-PT" sz="2200" b="1" dirty="0"/>
              <a:t>.: </a:t>
            </a:r>
            <a:r>
              <a:rPr lang="pt-PT" sz="2200" b="1" i="1" dirty="0" smtClean="0"/>
              <a:t>[Tu]</a:t>
            </a:r>
            <a:r>
              <a:rPr lang="pt-PT" sz="2200" i="1" dirty="0" smtClean="0"/>
              <a:t> Gostaste de ler esse livro?</a:t>
            </a:r>
          </a:p>
          <a:p>
            <a:r>
              <a:rPr lang="pt-PT" sz="2200" dirty="0" smtClean="0"/>
              <a:t>          indeterminado:    </a:t>
            </a:r>
            <a:r>
              <a:rPr lang="pt-PT" sz="2200" b="1" dirty="0"/>
              <a:t>Ex.: </a:t>
            </a:r>
            <a:r>
              <a:rPr lang="pt-PT" sz="2200" b="1" i="1" dirty="0" smtClean="0"/>
              <a:t>[?]</a:t>
            </a:r>
            <a:r>
              <a:rPr lang="pt-PT" sz="2200" i="1" dirty="0" smtClean="0"/>
              <a:t> Dizem que esse livro é bom. </a:t>
            </a:r>
            <a:endParaRPr lang="pt-PT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 cstate="print"/>
          <a:srcRect l="2273" r="2273" b="2405"/>
          <a:stretch>
            <a:fillRect/>
          </a:stretch>
        </p:blipFill>
        <p:spPr bwMode="auto">
          <a:xfrm>
            <a:off x="7416316" y="4127875"/>
            <a:ext cx="1548172" cy="273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4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755576" y="1628800"/>
            <a:ext cx="770265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Predicado </a:t>
            </a:r>
          </a:p>
          <a:p>
            <a:pPr algn="just" defTabSz="263525"/>
            <a:r>
              <a:rPr lang="pt-PT" sz="2400" dirty="0" smtClean="0"/>
              <a:t>	Função sintática desempenhada por </a:t>
            </a:r>
            <a:r>
              <a:rPr lang="pt-PT" sz="2400" b="1" dirty="0" smtClean="0"/>
              <a:t>grupos verbais</a:t>
            </a:r>
            <a:r>
              <a:rPr lang="pt-PT" sz="2400" dirty="0" smtClean="0"/>
              <a:t>. </a:t>
            </a:r>
            <a:endParaRPr lang="pt-PT" sz="2400" dirty="0"/>
          </a:p>
        </p:txBody>
      </p:sp>
      <p:sp>
        <p:nvSpPr>
          <p:cNvPr id="10" name="Rectângulo 9"/>
          <p:cNvSpPr/>
          <p:nvPr/>
        </p:nvSpPr>
        <p:spPr>
          <a:xfrm>
            <a:off x="785641" y="3084056"/>
            <a:ext cx="7776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/>
              <a:t>Ex.:</a:t>
            </a:r>
            <a:r>
              <a:rPr lang="pt-PT" sz="2200" dirty="0" smtClean="0"/>
              <a:t>  </a:t>
            </a:r>
            <a:r>
              <a:rPr lang="pt-PT" sz="2200" i="1" dirty="0" smtClean="0"/>
              <a:t>O Pedro </a:t>
            </a:r>
            <a:r>
              <a:rPr lang="pt-PT" sz="2200" b="1" i="1" dirty="0" smtClean="0"/>
              <a:t>viu um filme ontem</a:t>
            </a:r>
            <a:r>
              <a:rPr lang="pt-PT" sz="2200" i="1" dirty="0" smtClean="0"/>
              <a:t>.</a:t>
            </a:r>
            <a:r>
              <a:rPr lang="pt-PT" sz="2200" b="1" i="1" dirty="0" smtClean="0"/>
              <a:t> </a:t>
            </a:r>
            <a:r>
              <a:rPr lang="pt-PT" sz="2000" dirty="0" smtClean="0"/>
              <a:t>(verbo + CD + modificador do </a:t>
            </a:r>
            <a:r>
              <a:rPr lang="pt-PT" sz="2000" dirty="0" err="1" smtClean="0"/>
              <a:t>GV</a:t>
            </a:r>
            <a:r>
              <a:rPr lang="pt-PT" sz="2000" dirty="0" smtClean="0"/>
              <a:t>) </a:t>
            </a:r>
            <a:endParaRPr lang="pt-PT" sz="2000" dirty="0"/>
          </a:p>
          <a:p>
            <a:endParaRPr lang="pt-PT" sz="2200" i="1" dirty="0" smtClean="0"/>
          </a:p>
          <a:p>
            <a:r>
              <a:rPr lang="pt-PT" sz="2200" i="1" dirty="0"/>
              <a:t> </a:t>
            </a:r>
            <a:r>
              <a:rPr lang="pt-PT" sz="2200" i="1" dirty="0" smtClean="0"/>
              <a:t>       A Rita </a:t>
            </a:r>
            <a:r>
              <a:rPr lang="pt-PT" sz="2200" b="1" i="1" dirty="0" smtClean="0"/>
              <a:t>é enfermeira</a:t>
            </a:r>
            <a:r>
              <a:rPr lang="pt-PT" sz="2200" b="1" dirty="0" smtClean="0"/>
              <a:t>.</a:t>
            </a:r>
            <a:r>
              <a:rPr lang="pt-PT" sz="2200" b="1" i="1" dirty="0" smtClean="0"/>
              <a:t> </a:t>
            </a:r>
            <a:r>
              <a:rPr lang="pt-PT" sz="2000" dirty="0"/>
              <a:t>(verbo + predicativo do sujeito)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000" b="1" dirty="0" smtClean="0">
                <a:ln w="11430">
                  <a:noFill/>
                </a:ln>
                <a:solidFill>
                  <a:sysClr val="windowText" lastClr="000000"/>
                </a:solidFill>
              </a:rPr>
              <a:t>FUNÇÕES SINTÁTICAS AO NÍVEL DA FRASE</a:t>
            </a:r>
            <a:endParaRPr lang="pt-PT" sz="2000" b="1" dirty="0">
              <a:ln w="11430">
                <a:noFill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 r="47957" b="64332"/>
          <a:stretch>
            <a:fillRect/>
          </a:stretch>
        </p:blipFill>
        <p:spPr bwMode="auto">
          <a:xfrm flipH="1">
            <a:off x="0" y="4509120"/>
            <a:ext cx="6300192" cy="23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6502767" y="6513184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4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539552" y="1628800"/>
            <a:ext cx="7776864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Vocativo </a:t>
            </a:r>
          </a:p>
          <a:p>
            <a:pPr algn="just" defTabSz="263525"/>
            <a:r>
              <a:rPr lang="pt-PT" sz="2400" dirty="0" smtClean="0"/>
              <a:t>	Função sintática desempenhada por um constituinte usado para interpelar o interlocutor. Ocorre frequentemente em frases imperativas, interrogativas e exclamativas. </a:t>
            </a:r>
            <a:endParaRPr lang="pt-PT" sz="2400" dirty="0"/>
          </a:p>
        </p:txBody>
      </p:sp>
      <p:sp>
        <p:nvSpPr>
          <p:cNvPr id="10" name="Rectângulo 9"/>
          <p:cNvSpPr/>
          <p:nvPr/>
        </p:nvSpPr>
        <p:spPr>
          <a:xfrm>
            <a:off x="3893202" y="4016677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solidFill>
                  <a:prstClr val="black"/>
                </a:solidFill>
              </a:rPr>
              <a:t>Ex.: </a:t>
            </a:r>
            <a:r>
              <a:rPr lang="pt-PT" sz="2400" b="1" i="1" dirty="0" smtClean="0">
                <a:solidFill>
                  <a:prstClr val="black"/>
                </a:solidFill>
              </a:rPr>
              <a:t>Pedro</a:t>
            </a:r>
            <a:r>
              <a:rPr lang="pt-PT" sz="2400" i="1" dirty="0" smtClean="0">
                <a:solidFill>
                  <a:prstClr val="black"/>
                </a:solidFill>
              </a:rPr>
              <a:t>, come a sopa! 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000" b="1" dirty="0" smtClean="0">
                <a:ln w="11430">
                  <a:noFill/>
                </a:ln>
                <a:solidFill>
                  <a:sysClr val="windowText" lastClr="000000"/>
                </a:solidFill>
              </a:rPr>
              <a:t>FUNÇÕES SINTÁTICAS AO NÍVEL DA FRASE</a:t>
            </a:r>
            <a:endParaRPr lang="pt-PT" sz="2000" b="1" dirty="0">
              <a:ln w="11430">
                <a:noFill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611560" y="1762002"/>
            <a:ext cx="763284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Modificador da frase </a:t>
            </a:r>
          </a:p>
          <a:p>
            <a:pPr algn="just" defTabSz="263525"/>
            <a:r>
              <a:rPr lang="pt-PT" sz="2400" dirty="0" smtClean="0"/>
              <a:t>	Função sintática desempenhada por </a:t>
            </a:r>
            <a:r>
              <a:rPr lang="pt-PT" sz="2400" b="1" dirty="0" smtClean="0"/>
              <a:t>grupos adverbiais</a:t>
            </a:r>
            <a:r>
              <a:rPr lang="pt-PT" sz="2400" dirty="0" smtClean="0"/>
              <a:t>, </a:t>
            </a:r>
            <a:r>
              <a:rPr lang="pt-PT" sz="2400" b="1" dirty="0" smtClean="0"/>
              <a:t>preposicionais</a:t>
            </a:r>
            <a:r>
              <a:rPr lang="pt-PT" sz="2400" dirty="0" smtClean="0"/>
              <a:t> ou algumas </a:t>
            </a:r>
            <a:r>
              <a:rPr lang="pt-PT" sz="2400" b="1" dirty="0" smtClean="0"/>
              <a:t>orações subordinadas adverbiais </a:t>
            </a:r>
            <a:r>
              <a:rPr lang="pt-PT" sz="2400" dirty="0" smtClean="0"/>
              <a:t>e que não é exigida pela frase ou oração com que se relaciona. </a:t>
            </a:r>
            <a:endParaRPr lang="pt-PT" sz="2400" dirty="0"/>
          </a:p>
        </p:txBody>
      </p:sp>
      <p:sp>
        <p:nvSpPr>
          <p:cNvPr id="10" name="Rectângulo 9"/>
          <p:cNvSpPr/>
          <p:nvPr/>
        </p:nvSpPr>
        <p:spPr>
          <a:xfrm>
            <a:off x="1331640" y="4077072"/>
            <a:ext cx="67687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/>
              <a:t>Ex.: </a:t>
            </a:r>
            <a:r>
              <a:rPr lang="pt-PT" sz="2200" i="1" dirty="0" smtClean="0"/>
              <a:t>Irei ficar em casa, </a:t>
            </a:r>
            <a:r>
              <a:rPr lang="pt-PT" sz="2200" b="1" i="1" dirty="0" smtClean="0"/>
              <a:t>infelizmente</a:t>
            </a:r>
            <a:r>
              <a:rPr lang="pt-PT" sz="2200" i="1" dirty="0" smtClean="0"/>
              <a:t>. </a:t>
            </a:r>
            <a:r>
              <a:rPr lang="pt-PT" sz="2000" dirty="0"/>
              <a:t>(grupo adverbial) </a:t>
            </a:r>
          </a:p>
          <a:p>
            <a:endParaRPr lang="pt-PT" sz="2200" i="1" dirty="0" smtClean="0"/>
          </a:p>
          <a:p>
            <a:r>
              <a:rPr lang="pt-PT" sz="2200" i="1" dirty="0" smtClean="0"/>
              <a:t>       Irei ficar em casa, </a:t>
            </a:r>
            <a:r>
              <a:rPr lang="pt-PT" sz="2200" b="1" i="1" dirty="0" smtClean="0"/>
              <a:t>com certeza</a:t>
            </a:r>
            <a:r>
              <a:rPr lang="pt-PT" sz="2200" i="1" dirty="0" smtClean="0"/>
              <a:t>. </a:t>
            </a:r>
            <a:r>
              <a:rPr lang="pt-PT" sz="2000" dirty="0"/>
              <a:t>(grupo preposicional)</a:t>
            </a:r>
          </a:p>
          <a:p>
            <a:endParaRPr lang="pt-PT" sz="2200" i="1" dirty="0"/>
          </a:p>
          <a:p>
            <a:r>
              <a:rPr lang="pt-PT" sz="2200" i="1" dirty="0" smtClean="0"/>
              <a:t>       Irei ficar em casa, </a:t>
            </a:r>
            <a:r>
              <a:rPr lang="pt-PT" sz="2200" b="1" i="1" dirty="0" smtClean="0"/>
              <a:t>se chover</a:t>
            </a:r>
            <a:r>
              <a:rPr lang="pt-PT" sz="2200" i="1" dirty="0" smtClean="0"/>
              <a:t>. </a:t>
            </a:r>
            <a:r>
              <a:rPr lang="pt-PT" sz="2000" dirty="0"/>
              <a:t>(oração)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000" b="1" dirty="0" smtClean="0">
                <a:ln w="11430">
                  <a:noFill/>
                </a:ln>
                <a:solidFill>
                  <a:sysClr val="windowText" lastClr="000000"/>
                </a:solidFill>
              </a:rPr>
              <a:t>FUNÇÕES SINTÁTICAS AO NÍVEL DA FRASE</a:t>
            </a:r>
            <a:endParaRPr lang="pt-PT" sz="2000" b="1" dirty="0">
              <a:ln w="11430">
                <a:noFill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611560" y="1628800"/>
            <a:ext cx="7508472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200" b="1" dirty="0" smtClean="0"/>
              <a:t>Valores do modificador da frase </a:t>
            </a:r>
          </a:p>
          <a:p>
            <a:pPr algn="just"/>
            <a:endParaRPr lang="pt-PT" sz="2200" b="1" dirty="0"/>
          </a:p>
          <a:p>
            <a:pPr algn="just"/>
            <a:r>
              <a:rPr lang="pt-PT" sz="2200" dirty="0" smtClean="0"/>
              <a:t>   O modificador da frase pode apresentar os seguintes valores:</a:t>
            </a:r>
            <a:endParaRPr lang="pt-PT" sz="2200" dirty="0"/>
          </a:p>
        </p:txBody>
      </p:sp>
      <p:sp>
        <p:nvSpPr>
          <p:cNvPr id="10" name="Rectângulo 9"/>
          <p:cNvSpPr/>
          <p:nvPr/>
        </p:nvSpPr>
        <p:spPr>
          <a:xfrm>
            <a:off x="395536" y="3473132"/>
            <a:ext cx="8424936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200" dirty="0" smtClean="0">
                <a:solidFill>
                  <a:schemeClr val="tx1"/>
                </a:solidFill>
              </a:rPr>
              <a:t> transmitir a opinião, o ponto de vista do falante em relação ao que diz;</a:t>
            </a:r>
          </a:p>
          <a:p>
            <a:r>
              <a:rPr lang="pt-PT" sz="2200" b="1" dirty="0" smtClean="0">
                <a:solidFill>
                  <a:schemeClr val="tx1"/>
                </a:solidFill>
              </a:rPr>
              <a:t>   Ex.: </a:t>
            </a:r>
            <a:r>
              <a:rPr lang="pt-PT" sz="2200" b="1" i="1" dirty="0" smtClean="0">
                <a:solidFill>
                  <a:schemeClr val="tx1"/>
                </a:solidFill>
              </a:rPr>
              <a:t>Infelizmente</a:t>
            </a:r>
            <a:r>
              <a:rPr lang="pt-PT" sz="2200" i="1" dirty="0" smtClean="0">
                <a:solidFill>
                  <a:schemeClr val="tx1"/>
                </a:solidFill>
              </a:rPr>
              <a:t>, o concerto foi cancelado.</a:t>
            </a:r>
            <a:r>
              <a:rPr lang="pt-PT" sz="2200" dirty="0" smtClean="0">
                <a:solidFill>
                  <a:schemeClr val="tx1"/>
                </a:solidFill>
              </a:rPr>
              <a:t> </a:t>
            </a:r>
            <a:r>
              <a:rPr lang="pt-PT" sz="2000" dirty="0">
                <a:solidFill>
                  <a:schemeClr val="tx1"/>
                </a:solidFill>
              </a:rPr>
              <a:t>(opinião do falante) 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395536" y="4653136"/>
            <a:ext cx="8424936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sz="2200" dirty="0" smtClean="0">
                <a:solidFill>
                  <a:schemeClr val="tx1"/>
                </a:solidFill>
              </a:rPr>
              <a:t> fazer referência a um determinado domínio ou área do saber (História, Biologia, Filosofia, etc.). </a:t>
            </a:r>
          </a:p>
          <a:p>
            <a:pPr lvl="0"/>
            <a:r>
              <a:rPr lang="pt-PT" sz="2200" b="1" dirty="0" smtClean="0">
                <a:solidFill>
                  <a:schemeClr val="tx1"/>
                </a:solidFill>
              </a:rPr>
              <a:t>   Ex.: </a:t>
            </a:r>
            <a:r>
              <a:rPr lang="pt-PT" sz="2200" b="1" i="1" dirty="0" smtClean="0">
                <a:solidFill>
                  <a:schemeClr val="tx1"/>
                </a:solidFill>
              </a:rPr>
              <a:t>Arquitetonicamente</a:t>
            </a:r>
            <a:r>
              <a:rPr lang="pt-PT" sz="2200" i="1" dirty="0" smtClean="0">
                <a:solidFill>
                  <a:schemeClr val="tx1"/>
                </a:solidFill>
              </a:rPr>
              <a:t>, este edifício é riquíssimo. </a:t>
            </a:r>
            <a:r>
              <a:rPr lang="pt-PT" sz="2000" dirty="0">
                <a:solidFill>
                  <a:schemeClr val="tx1"/>
                </a:solidFill>
              </a:rPr>
              <a:t>(área da Arquitetura)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000" b="1" dirty="0" smtClean="0">
                <a:ln w="11430">
                  <a:noFill/>
                </a:ln>
                <a:solidFill>
                  <a:sysClr val="windowText" lastClr="000000"/>
                </a:solidFill>
              </a:rPr>
              <a:t>FUNÇÕES SINTÁTICAS AO NÍVEL DA FRASE</a:t>
            </a:r>
            <a:endParaRPr lang="pt-PT" sz="2000" b="1" dirty="0">
              <a:ln w="11430">
                <a:noFill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683568" y="1643316"/>
            <a:ext cx="741682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Complemento direto </a:t>
            </a:r>
          </a:p>
          <a:p>
            <a:pPr algn="just" defTabSz="263525"/>
            <a:r>
              <a:rPr lang="pt-PT" sz="2400" dirty="0" smtClean="0"/>
              <a:t>	Função sintática exigida por </a:t>
            </a:r>
            <a:r>
              <a:rPr lang="pt-PT" sz="2400" b="1" dirty="0" smtClean="0"/>
              <a:t>verbos transitivos diretos </a:t>
            </a:r>
            <a:r>
              <a:rPr lang="pt-PT" sz="2400" dirty="0" smtClean="0"/>
              <a:t>e desempenhada por </a:t>
            </a:r>
            <a:r>
              <a:rPr lang="pt-PT" sz="2400" b="1" dirty="0" smtClean="0"/>
              <a:t>grupos nominais </a:t>
            </a:r>
            <a:r>
              <a:rPr lang="pt-PT" sz="2400" dirty="0" smtClean="0"/>
              <a:t>ou por </a:t>
            </a:r>
            <a:r>
              <a:rPr lang="pt-PT" sz="2400" b="1" dirty="0" smtClean="0"/>
              <a:t>orações subordinadas substantivas</a:t>
            </a:r>
            <a:r>
              <a:rPr lang="pt-PT" sz="2400" dirty="0" smtClean="0"/>
              <a:t>. 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55576" y="371703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/>
              <a:t>Ex.: </a:t>
            </a:r>
            <a:r>
              <a:rPr lang="pt-PT" sz="2200" i="1" dirty="0" smtClean="0"/>
              <a:t>O Vasco terminou </a:t>
            </a:r>
            <a:r>
              <a:rPr lang="pt-PT" sz="2200" b="1" i="1" dirty="0" smtClean="0"/>
              <a:t>o livro</a:t>
            </a:r>
            <a:r>
              <a:rPr lang="pt-PT" sz="2200" i="1" dirty="0" smtClean="0"/>
              <a:t>.</a:t>
            </a:r>
            <a:r>
              <a:rPr lang="pt-PT" sz="2200" b="1" i="1" dirty="0" smtClean="0"/>
              <a:t> </a:t>
            </a:r>
            <a:r>
              <a:rPr lang="pt-PT" sz="2000" dirty="0"/>
              <a:t>(grupo nominal)</a:t>
            </a:r>
          </a:p>
          <a:p>
            <a:endParaRPr lang="pt-PT" sz="1200" i="1" dirty="0" smtClean="0"/>
          </a:p>
          <a:p>
            <a:r>
              <a:rPr lang="pt-PT" sz="2200" i="1" dirty="0" smtClean="0"/>
              <a:t>       O médico disse </a:t>
            </a:r>
            <a:r>
              <a:rPr lang="pt-PT" sz="2200" b="1" i="1" dirty="0" smtClean="0"/>
              <a:t>que tens de fazer exercício</a:t>
            </a:r>
            <a:r>
              <a:rPr lang="pt-PT" sz="2200" i="1" dirty="0" smtClean="0"/>
              <a:t>.</a:t>
            </a:r>
            <a:r>
              <a:rPr lang="pt-PT" sz="2200" b="1" i="1" dirty="0" smtClean="0"/>
              <a:t> </a:t>
            </a:r>
            <a:r>
              <a:rPr lang="pt-PT" sz="2000" dirty="0"/>
              <a:t>(oração) 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 cstate="print"/>
          <a:srcRect l="2273" r="2273" b="2405"/>
          <a:stretch>
            <a:fillRect/>
          </a:stretch>
        </p:blipFill>
        <p:spPr bwMode="auto">
          <a:xfrm>
            <a:off x="7092280" y="3257864"/>
            <a:ext cx="2016224" cy="355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611560" y="2228671"/>
            <a:ext cx="748883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Complemento indireto </a:t>
            </a:r>
          </a:p>
          <a:p>
            <a:pPr algn="just" defTabSz="182563"/>
            <a:r>
              <a:rPr lang="pt-PT" sz="2400" dirty="0" smtClean="0"/>
              <a:t>	Função sintática exigida por </a:t>
            </a:r>
            <a:r>
              <a:rPr lang="pt-PT" sz="2400" b="1" dirty="0" smtClean="0"/>
              <a:t>verbos transitivos indiretos </a:t>
            </a:r>
            <a:r>
              <a:rPr lang="pt-PT" sz="2400" dirty="0" smtClean="0"/>
              <a:t>e desempenhada por </a:t>
            </a:r>
            <a:r>
              <a:rPr lang="pt-PT" sz="2400" b="1" dirty="0" smtClean="0"/>
              <a:t>grupos preposicionais</a:t>
            </a:r>
            <a:r>
              <a:rPr lang="pt-PT" sz="2400" dirty="0" smtClean="0"/>
              <a:t>. 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1403648" y="4409236"/>
            <a:ext cx="4464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prstClr val="black"/>
                </a:solidFill>
              </a:rPr>
              <a:t>Ex.: </a:t>
            </a:r>
            <a:r>
              <a:rPr lang="pt-PT" sz="2200" i="1" dirty="0" smtClean="0">
                <a:solidFill>
                  <a:prstClr val="black"/>
                </a:solidFill>
              </a:rPr>
              <a:t>O Jaime telefonou </a:t>
            </a:r>
            <a:r>
              <a:rPr lang="pt-PT" sz="2200" b="1" i="1" dirty="0" smtClean="0">
                <a:solidFill>
                  <a:prstClr val="black"/>
                </a:solidFill>
              </a:rPr>
              <a:t>à namorada</a:t>
            </a:r>
            <a:r>
              <a:rPr lang="pt-PT" sz="2200" i="1" dirty="0" smtClean="0">
                <a:solidFill>
                  <a:prstClr val="black"/>
                </a:solidFill>
              </a:rPr>
              <a:t>.</a:t>
            </a:r>
            <a:r>
              <a:rPr lang="pt-PT" sz="2200" b="1" i="1" dirty="0" smtClean="0">
                <a:solidFill>
                  <a:prstClr val="black"/>
                </a:solidFill>
              </a:rPr>
              <a:t> </a:t>
            </a:r>
            <a:endParaRPr lang="pt-PT" sz="22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r="6036"/>
          <a:stretch>
            <a:fillRect/>
          </a:stretch>
        </p:blipFill>
        <p:spPr bwMode="auto">
          <a:xfrm>
            <a:off x="7092280" y="3851318"/>
            <a:ext cx="1728192" cy="282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1" name="Imagem 10" descr="8.jpg"/>
          <p:cNvPicPr>
            <a:picLocks noChangeAspect="1"/>
          </p:cNvPicPr>
          <p:nvPr/>
        </p:nvPicPr>
        <p:blipFill>
          <a:blip r:embed="rId3" cstate="print"/>
          <a:srcRect l="963" r="72475" b="44626"/>
          <a:stretch>
            <a:fillRect/>
          </a:stretch>
        </p:blipFill>
        <p:spPr>
          <a:xfrm>
            <a:off x="8100392" y="1"/>
            <a:ext cx="1043608" cy="10527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899592" y="1700808"/>
            <a:ext cx="7488832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Complemento oblíquo </a:t>
            </a:r>
          </a:p>
          <a:p>
            <a:pPr algn="just" defTabSz="263525"/>
            <a:r>
              <a:rPr lang="pt-PT" sz="2400" dirty="0" smtClean="0"/>
              <a:t>	Função sintática exigida por </a:t>
            </a:r>
            <a:r>
              <a:rPr lang="pt-PT" sz="2400" b="1" dirty="0" smtClean="0"/>
              <a:t>verbos transitivos indiretos </a:t>
            </a:r>
            <a:r>
              <a:rPr lang="pt-PT" sz="2400" dirty="0" smtClean="0"/>
              <a:t>e desempenhada por </a:t>
            </a:r>
            <a:r>
              <a:rPr lang="pt-PT" sz="2400" b="1" dirty="0" smtClean="0"/>
              <a:t>grupos preposicionais </a:t>
            </a:r>
            <a:r>
              <a:rPr lang="pt-PT" sz="2400" dirty="0" smtClean="0"/>
              <a:t>ou </a:t>
            </a:r>
            <a:r>
              <a:rPr lang="pt-PT" sz="2400" b="1" dirty="0" smtClean="0"/>
              <a:t>adverbiais</a:t>
            </a:r>
            <a:r>
              <a:rPr lang="pt-PT" sz="2400" dirty="0" smtClean="0"/>
              <a:t> ou qualquer um destes coordenados. 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899592" y="3789040"/>
            <a:ext cx="73448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prstClr val="black"/>
                </a:solidFill>
              </a:rPr>
              <a:t>Ex.:</a:t>
            </a:r>
            <a:r>
              <a:rPr lang="pt-PT" sz="2200" dirty="0" smtClean="0">
                <a:solidFill>
                  <a:prstClr val="black"/>
                </a:solidFill>
              </a:rPr>
              <a:t> </a:t>
            </a:r>
            <a:r>
              <a:rPr lang="pt-PT" sz="2200" i="1" dirty="0" smtClean="0"/>
              <a:t>A Rita gosta </a:t>
            </a:r>
            <a:r>
              <a:rPr lang="pt-PT" sz="2200" b="1" i="1" dirty="0" smtClean="0"/>
              <a:t>de sopa</a:t>
            </a:r>
            <a:r>
              <a:rPr lang="pt-PT" sz="2200" i="1" dirty="0" smtClean="0"/>
              <a:t>.</a:t>
            </a:r>
            <a:r>
              <a:rPr lang="pt-PT" sz="2200" b="1" i="1" dirty="0" smtClean="0"/>
              <a:t> </a:t>
            </a:r>
            <a:r>
              <a:rPr lang="pt-PT" sz="2000" dirty="0"/>
              <a:t>(grupo preposicional) </a:t>
            </a:r>
            <a:endParaRPr lang="pt-PT" sz="2000" dirty="0" smtClean="0"/>
          </a:p>
          <a:p>
            <a:endParaRPr lang="pt-PT" sz="1200" i="1" dirty="0"/>
          </a:p>
          <a:p>
            <a:r>
              <a:rPr lang="pt-PT" sz="2200" i="1" dirty="0" smtClean="0"/>
              <a:t>       Aquela criança porta-se</a:t>
            </a:r>
            <a:r>
              <a:rPr lang="pt-PT" sz="2200" b="1" i="1" dirty="0" smtClean="0"/>
              <a:t> mal</a:t>
            </a:r>
            <a:r>
              <a:rPr lang="pt-PT" sz="2200" i="1" dirty="0" smtClean="0"/>
              <a:t>. </a:t>
            </a:r>
            <a:r>
              <a:rPr lang="pt-PT" sz="2000" dirty="0"/>
              <a:t>(grupo adverbial) </a:t>
            </a:r>
          </a:p>
          <a:p>
            <a:endParaRPr lang="pt-PT" sz="1200" i="1" dirty="0"/>
          </a:p>
          <a:p>
            <a:pPr marL="3403600" indent="-3403600"/>
            <a:r>
              <a:rPr lang="pt-PT" sz="2200" i="1" dirty="0" smtClean="0"/>
              <a:t>      Vives </a:t>
            </a:r>
            <a:r>
              <a:rPr lang="pt-PT" sz="2200" b="1" i="1" dirty="0" smtClean="0"/>
              <a:t>aqui </a:t>
            </a:r>
            <a:r>
              <a:rPr lang="pt-PT" sz="2200" i="1" dirty="0" smtClean="0"/>
              <a:t>ou </a:t>
            </a:r>
            <a:r>
              <a:rPr lang="pt-PT" sz="2200" b="1" i="1" dirty="0" smtClean="0"/>
              <a:t>no Algarve</a:t>
            </a:r>
            <a:r>
              <a:rPr lang="pt-PT" sz="2200" i="1" dirty="0" smtClean="0"/>
              <a:t>? </a:t>
            </a:r>
            <a:r>
              <a:rPr lang="pt-PT" sz="2000" dirty="0"/>
              <a:t>(</a:t>
            </a:r>
            <a:r>
              <a:rPr lang="pt-PT" sz="2000" dirty="0" smtClean="0"/>
              <a:t>coordenação  de  grupo adverbial  </a:t>
            </a:r>
            <a:r>
              <a:rPr lang="pt-PT" sz="2000" dirty="0"/>
              <a:t>e </a:t>
            </a:r>
            <a:r>
              <a:rPr lang="pt-PT" sz="2000" dirty="0" smtClean="0"/>
              <a:t>de grupo </a:t>
            </a:r>
            <a:r>
              <a:rPr lang="pt-PT" sz="2000" dirty="0"/>
              <a:t>preposicional)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836</Words>
  <Application>Microsoft Office PowerPoint</Application>
  <PresentationFormat>On-screen Show (4:3)</PresentationFormat>
  <Paragraphs>170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do Office</vt:lpstr>
      <vt:lpstr>Funções sintáticas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Ana Guedes</cp:lastModifiedBy>
  <cp:revision>251</cp:revision>
  <cp:lastPrinted>2012-02-08T09:35:48Z</cp:lastPrinted>
  <dcterms:created xsi:type="dcterms:W3CDTF">2012-02-03T00:42:07Z</dcterms:created>
  <dcterms:modified xsi:type="dcterms:W3CDTF">2014-05-02T16:13:08Z</dcterms:modified>
</cp:coreProperties>
</file>