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Raleway"/>
      <p:regular r:id="rId19"/>
    </p:embeddedFont>
    <p:embeddedFont>
      <p:font typeface="Raleway"/>
      <p:regular r:id="rId20"/>
    </p:embeddedFont>
    <p:embeddedFont>
      <p:font typeface="Raleway"/>
      <p:regular r:id="rId21"/>
    </p:embeddedFont>
    <p:embeddedFont>
      <p:font typeface="Raleway"/>
      <p:regular r:id="rId22"/>
    </p:embeddedFont>
    <p:embeddedFont>
      <p:font typeface="Roboto"/>
      <p:regular r:id="rId23"/>
    </p:embeddedFont>
    <p:embeddedFont>
      <p:font typeface="Roboto"/>
      <p:regular r:id="rId24"/>
    </p:embeddedFont>
    <p:embeddedFont>
      <p:font typeface="Roboto"/>
      <p:regular r:id="rId25"/>
    </p:embeddedFont>
    <p:embeddedFont>
      <p:font typeface="Roboto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EC99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escolavirtual.pt/lms/playerguest/player/23061406/res" TargetMode="External"/><Relationship Id="rId1" Type="http://schemas.openxmlformats.org/officeDocument/2006/relationships/image" Target="../media/image-9-1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64080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Família de Palavras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6280190" y="53395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Descobre como as palavras se relacionam entre si através do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dos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afixos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!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631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Vamos Praticar!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46268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Mais exemplos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51162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384828"/>
            <a:ext cx="2203847" cy="3926443"/>
          </a:xfrm>
          <a:prstGeom prst="roundRect">
            <a:avLst>
              <a:gd name="adj" fmla="val 4323"/>
            </a:avLst>
          </a:prstGeom>
          <a:solidFill>
            <a:srgbClr val="D2D2E0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3694509"/>
            <a:ext cx="354330" cy="2834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01748" y="3668316"/>
            <a:ext cx="11690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Sol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601748" y="4249460"/>
            <a:ext cx="11690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sol-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601748" y="5179338"/>
            <a:ext cx="116907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Família: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solar, solário, ensolarado, girassol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3558659" y="3384828"/>
            <a:ext cx="1960602" cy="3926443"/>
          </a:xfrm>
          <a:prstGeom prst="roundRect">
            <a:avLst>
              <a:gd name="adj" fmla="val 4859"/>
            </a:avLst>
          </a:prstGeom>
          <a:solidFill>
            <a:srgbClr val="D2D2E0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473" y="3694509"/>
            <a:ext cx="354330" cy="2834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366617" y="3668316"/>
            <a:ext cx="9258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Casa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4366617" y="4249460"/>
            <a:ext cx="9258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cas-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4366617" y="5179338"/>
            <a:ext cx="9258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Família: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caseiro, casinha, casarão, casario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6080284" y="3384828"/>
            <a:ext cx="2284928" cy="3563541"/>
          </a:xfrm>
          <a:prstGeom prst="roundRect">
            <a:avLst>
              <a:gd name="adj" fmla="val 4169"/>
            </a:avLst>
          </a:prstGeom>
          <a:solidFill>
            <a:srgbClr val="D2D2E0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98" y="3694509"/>
            <a:ext cx="354330" cy="28348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888242" y="3668316"/>
            <a:ext cx="12501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Jardim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6888242" y="4249460"/>
            <a:ext cx="12501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jard-</a:t>
            </a:r>
            <a:endParaRPr lang="en-US" sz="1750" dirty="0"/>
          </a:p>
        </p:txBody>
      </p:sp>
      <p:sp>
        <p:nvSpPr>
          <p:cNvPr id="20" name="Text 14"/>
          <p:cNvSpPr/>
          <p:nvPr/>
        </p:nvSpPr>
        <p:spPr>
          <a:xfrm>
            <a:off x="6888242" y="5179338"/>
            <a:ext cx="12501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Família: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jardineiro, jardinagem, jardinar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8742"/>
            <a:ext cx="74217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Resumo: Família de Palavras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481149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Radical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2203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comum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principal de todas as palavras da família. Guarda o significado base.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481149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Prefixo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Afixo que se coloca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radical para formar palavras novas.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481149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Sufixo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Afixo que se coloca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depois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radical para formar palavras novas.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32685"/>
            <a:ext cx="5670590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Parabéns! 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🎉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48924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Já sabes o que é uma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família de palavras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 que é 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como identificar os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afixos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prefixos e sufixos.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4470202"/>
            <a:ext cx="7556421" cy="1326713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4814292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17306" y="4753689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Lembra-te: palavras da mesma família partilham o mesmo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têm significados relacionados!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737" y="543163"/>
            <a:ext cx="6081355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que é a Família de Palavras?</a:t>
            </a:r>
            <a:endParaRPr lang="en-US" sz="3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737" y="1434822"/>
            <a:ext cx="6102072" cy="61020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395460" y="3531751"/>
            <a:ext cx="391858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Uma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família de palavras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um grupo de palavras que partilham a mesma origem.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9395460" y="4141946"/>
            <a:ext cx="391858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Tal como numa família, todas estas palavras têm algo em comum — o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!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9395460" y="4782026"/>
            <a:ext cx="3918585" cy="627936"/>
          </a:xfrm>
          <a:prstGeom prst="roundRect">
            <a:avLst>
              <a:gd name="adj" fmla="val 11616"/>
            </a:avLst>
          </a:prstGeom>
          <a:solidFill>
            <a:srgbClr val="D2D2E0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053" y="5022294"/>
            <a:ext cx="217051" cy="1735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59697" y="4958239"/>
            <a:ext cx="318075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Exemplo: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florista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floresta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florescer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42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que é o Radical?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131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radical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a parte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principal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palavra. É ele que guarda o significado base e é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comum a todas as palavras da mesma família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694152"/>
            <a:ext cx="3664744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928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Radical: </a:t>
            </a:r>
            <a:pPr algn="l" indent="0" marL="0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flor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4419005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florista · floresta · florescer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694152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928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Radical: </a:t>
            </a:r>
            <a:pPr algn="l" indent="0" marL="0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mar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4419005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marinheiro · marítimo · maré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243155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4624" y="54775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Radical: </a:t>
            </a:r>
            <a:pPr algn="l" indent="0" marL="0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livr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14624" y="596800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livreiro · livraria · livrinho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6341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que são os Afixos?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258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afixos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são letras ou sílabas que se juntam ao radical para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formar palavras novas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Existem dois tipos: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343876"/>
            <a:ext cx="13042821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4351496"/>
            <a:ext cx="6513790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/>
        </p:spPr>
      </p:sp>
      <p:sp>
        <p:nvSpPr>
          <p:cNvPr id="6" name="Text 4"/>
          <p:cNvSpPr/>
          <p:nvPr/>
        </p:nvSpPr>
        <p:spPr>
          <a:xfrm>
            <a:off x="1028224" y="45783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Prefixo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8224" y="5068729"/>
            <a:ext cx="572000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Vem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radical.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Exemplo: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fazer,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fazer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315200" y="4351496"/>
            <a:ext cx="6513790" cy="1306949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9" name="Shape 7"/>
          <p:cNvSpPr/>
          <p:nvPr/>
        </p:nvSpPr>
        <p:spPr>
          <a:xfrm>
            <a:off x="7315200" y="4351496"/>
            <a:ext cx="30480" cy="1306949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0" name="Text 8"/>
          <p:cNvSpPr/>
          <p:nvPr/>
        </p:nvSpPr>
        <p:spPr>
          <a:xfrm>
            <a:off x="7882176" y="45783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Sufixo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82176" y="5068729"/>
            <a:ext cx="572000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Vem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depois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radical.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Exemplo: flor</a:t>
            </a:r>
            <a:pPr algn="l" indent="0" marL="0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ista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livr</a:t>
            </a:r>
            <a:pPr algn="l" indent="0" marL="0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eiro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031712" y="4721423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73397" y="4863108"/>
            <a:ext cx="283488" cy="2834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5127069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Prefixo: Antes do Radical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715345"/>
            <a:ext cx="6015395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prefixo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colocado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antes do radical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muda o significado da palavra.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543205" y="4104680"/>
            <a:ext cx="6015395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7543205" y="4494014"/>
            <a:ext cx="6015395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fazer — desfazer o que estava feito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fazer — fazer de novo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feliz — não feliz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5244108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Sufixo: Depois do Radical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079183" y="3585448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sufixo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é colocado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depois do radical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também muda ou completa o significado da palavra.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079183" y="4234577"/>
            <a:ext cx="6015395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1079183" y="4623911"/>
            <a:ext cx="6015395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 +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florista (pessoa que trabalha com flores)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livr +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eiro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livreiro (pessoa que vende livros)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 +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inha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florinha (flor pequena)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205" y="1497449"/>
            <a:ext cx="6015395" cy="601539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205" y="1497449"/>
            <a:ext cx="6015395" cy="60153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24708"/>
            <a:ext cx="5897404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204C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Como Identificar o Radical?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28" y="1422797"/>
            <a:ext cx="12961025" cy="58323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10431" y="1561051"/>
            <a:ext cx="2268154" cy="35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Escreve palavras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310431" y="2011255"/>
            <a:ext cx="2268154" cy="768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 uma lista com várias palavras da mesma família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9545" y="3253988"/>
            <a:ext cx="502390" cy="5023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76780" y="6063477"/>
            <a:ext cx="2280617" cy="35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Sublinha comum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176780" y="6513681"/>
            <a:ext cx="2280617" cy="512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Destaca a parte repetida em todas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5893" y="5085959"/>
            <a:ext cx="502390" cy="5023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55891" y="1645562"/>
            <a:ext cx="2268154" cy="35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Identifica radical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955891" y="2095766"/>
            <a:ext cx="2268154" cy="512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parte comum é o radical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2391" y="3204139"/>
            <a:ext cx="502390" cy="5023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4628" y="7430095"/>
            <a:ext cx="1296102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Seguindo estes passos, consegues sempre encontrar o radical de qualquer família de palavras!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930" y="554474"/>
            <a:ext cx="4164330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F9D93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Vamos Praticar!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582930" y="1258491"/>
            <a:ext cx="7978140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Observa a família de palavras da palavra </a:t>
            </a:r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«terra»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582930" y="1876901"/>
            <a:ext cx="7978140" cy="1170503"/>
          </a:xfrm>
          <a:prstGeom prst="roundRect">
            <a:avLst>
              <a:gd name="adj" fmla="val 9374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582930" y="1854041"/>
            <a:ext cx="7978140" cy="91440"/>
          </a:xfrm>
          <a:prstGeom prst="roundRect">
            <a:avLst>
              <a:gd name="adj" fmla="val 76512"/>
            </a:avLst>
          </a:prstGeom>
          <a:solidFill>
            <a:srgbClr val="1B1B27"/>
          </a:solidFill>
          <a:ln/>
        </p:spPr>
      </p:sp>
      <p:sp>
        <p:nvSpPr>
          <p:cNvPr id="7" name="Shape 4"/>
          <p:cNvSpPr/>
          <p:nvPr/>
        </p:nvSpPr>
        <p:spPr>
          <a:xfrm>
            <a:off x="4322147" y="1627108"/>
            <a:ext cx="499705" cy="499705"/>
          </a:xfrm>
          <a:prstGeom prst="roundRect">
            <a:avLst>
              <a:gd name="adj" fmla="val 182988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4472047" y="1752005"/>
            <a:ext cx="199787" cy="249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72358" y="2293263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Radical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72358" y="2626876"/>
            <a:ext cx="759928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terr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parte comum a todas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582930" y="3419475"/>
            <a:ext cx="7978140" cy="1170503"/>
          </a:xfrm>
          <a:prstGeom prst="roundRect">
            <a:avLst>
              <a:gd name="adj" fmla="val 9374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582930" y="3396615"/>
            <a:ext cx="7978140" cy="91440"/>
          </a:xfrm>
          <a:prstGeom prst="roundRect">
            <a:avLst>
              <a:gd name="adj" fmla="val 76512"/>
            </a:avLst>
          </a:prstGeom>
          <a:solidFill>
            <a:srgbClr val="1B1B27"/>
          </a:solidFill>
          <a:ln/>
        </p:spPr>
      </p:sp>
      <p:sp>
        <p:nvSpPr>
          <p:cNvPr id="13" name="Shape 10"/>
          <p:cNvSpPr/>
          <p:nvPr/>
        </p:nvSpPr>
        <p:spPr>
          <a:xfrm>
            <a:off x="4322147" y="3169682"/>
            <a:ext cx="499705" cy="499705"/>
          </a:xfrm>
          <a:prstGeom prst="roundRect">
            <a:avLst>
              <a:gd name="adj" fmla="val 182988"/>
            </a:avLst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4472047" y="3294578"/>
            <a:ext cx="199787" cy="249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72358" y="3835837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 Prefixo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72358" y="4169450"/>
            <a:ext cx="759928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terrâneo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582930" y="4962049"/>
            <a:ext cx="7978140" cy="1170503"/>
          </a:xfrm>
          <a:prstGeom prst="roundRect">
            <a:avLst>
              <a:gd name="adj" fmla="val 9374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582930" y="4939189"/>
            <a:ext cx="7978140" cy="91440"/>
          </a:xfrm>
          <a:prstGeom prst="roundRect">
            <a:avLst>
              <a:gd name="adj" fmla="val 76512"/>
            </a:avLst>
          </a:prstGeom>
          <a:solidFill>
            <a:srgbClr val="1B1B27"/>
          </a:solidFill>
          <a:ln/>
        </p:spPr>
      </p:sp>
      <p:sp>
        <p:nvSpPr>
          <p:cNvPr id="19" name="Shape 16"/>
          <p:cNvSpPr/>
          <p:nvPr/>
        </p:nvSpPr>
        <p:spPr>
          <a:xfrm>
            <a:off x="4322147" y="4712256"/>
            <a:ext cx="499705" cy="499705"/>
          </a:xfrm>
          <a:prstGeom prst="roundRect">
            <a:avLst>
              <a:gd name="adj" fmla="val 182988"/>
            </a:avLst>
          </a:prstGeom>
          <a:solidFill>
            <a:srgbClr val="1B1B27"/>
          </a:solidFill>
          <a:ln/>
        </p:spPr>
      </p:sp>
      <p:sp>
        <p:nvSpPr>
          <p:cNvPr id="20" name="Text 17"/>
          <p:cNvSpPr/>
          <p:nvPr/>
        </p:nvSpPr>
        <p:spPr>
          <a:xfrm>
            <a:off x="4472047" y="4837152"/>
            <a:ext cx="199787" cy="249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772358" y="5378410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 Sufixo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72358" y="5712023"/>
            <a:ext cx="759928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terr</a:t>
            </a:r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eiro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· terr</a:t>
            </a:r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inha</a:t>
            </a:r>
            <a:endParaRPr lang="en-US" sz="1300" dirty="0"/>
          </a:p>
        </p:txBody>
      </p:sp>
      <p:sp>
        <p:nvSpPr>
          <p:cNvPr id="23" name="Shape 20"/>
          <p:cNvSpPr/>
          <p:nvPr/>
        </p:nvSpPr>
        <p:spPr>
          <a:xfrm>
            <a:off x="582930" y="6504623"/>
            <a:ext cx="7978140" cy="1170503"/>
          </a:xfrm>
          <a:prstGeom prst="roundRect">
            <a:avLst>
              <a:gd name="adj" fmla="val 9374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4" name="Shape 21"/>
          <p:cNvSpPr/>
          <p:nvPr/>
        </p:nvSpPr>
        <p:spPr>
          <a:xfrm>
            <a:off x="582930" y="6481763"/>
            <a:ext cx="7978140" cy="91440"/>
          </a:xfrm>
          <a:prstGeom prst="roundRect">
            <a:avLst>
              <a:gd name="adj" fmla="val 76512"/>
            </a:avLst>
          </a:prstGeom>
          <a:solidFill>
            <a:srgbClr val="1B1B27"/>
          </a:solidFill>
          <a:ln/>
        </p:spPr>
      </p:sp>
      <p:sp>
        <p:nvSpPr>
          <p:cNvPr id="25" name="Shape 22"/>
          <p:cNvSpPr/>
          <p:nvPr/>
        </p:nvSpPr>
        <p:spPr>
          <a:xfrm>
            <a:off x="4322147" y="6254829"/>
            <a:ext cx="499705" cy="499705"/>
          </a:xfrm>
          <a:prstGeom prst="roundRect">
            <a:avLst>
              <a:gd name="adj" fmla="val 182988"/>
            </a:avLst>
          </a:prstGeom>
          <a:solidFill>
            <a:srgbClr val="1B1B27"/>
          </a:solidFill>
          <a:ln/>
        </p:spPr>
      </p:sp>
      <p:sp>
        <p:nvSpPr>
          <p:cNvPr id="26" name="Text 23"/>
          <p:cNvSpPr/>
          <p:nvPr/>
        </p:nvSpPr>
        <p:spPr>
          <a:xfrm>
            <a:off x="4472047" y="6379726"/>
            <a:ext cx="199787" cy="249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772358" y="6920984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 Prefixo e Sufixo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772358" y="7254597"/>
            <a:ext cx="759928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terr</a:t>
            </a:r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48520"/>
            <a:ext cx="5765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Diverte-te a aprender!</a:t>
            </a:r>
            <a:endParaRPr lang="en-US" sz="445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97461"/>
            <a:ext cx="13042821" cy="228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2026-04-09T23:31:25Z</dcterms:created>
  <dcterms:modified xsi:type="dcterms:W3CDTF">2026-04-09T23:31:25Z</dcterms:modified>
</cp:coreProperties>
</file>