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8" d="100"/>
          <a:sy n="58" d="100"/>
        </p:scale>
        <p:origin x="84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7454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42787" y="1815486"/>
            <a:ext cx="5694059" cy="5715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marL="0" indent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0047AB"/>
                </a:solidFill>
              </a:rPr>
              <a:t>Manual de 100 Dias Autismo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3042787" y="2522452"/>
            <a:ext cx="5694059" cy="571500"/>
          </a:xfrm>
          <a:prstGeom prst="rect">
            <a:avLst/>
          </a:prstGeom>
          <a:noFill/>
          <a:ln/>
        </p:spPr>
        <p:txBody>
          <a:bodyPr wrap="square" lIns="0" tIns="0" rIns="0" bIns="22860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Guia para famílias com crianças recém-diagnosticadas com autismo.</a:t>
            </a:r>
            <a:endParaRPr lang="en-US" sz="15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635633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7154" y="390970"/>
            <a:ext cx="8329691" cy="5715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marL="0" indent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292524"/>
                </a:solidFill>
              </a:rPr>
              <a:t>Índice do Manual</a:t>
            </a:r>
            <a:endParaRPr lang="en-US" sz="30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7760" y="1113366"/>
            <a:ext cx="1303370" cy="1117601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3726" y="1663700"/>
            <a:ext cx="271436" cy="27093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344707" y="1386862"/>
            <a:ext cx="5392139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Introdução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3344707" y="1672612"/>
            <a:ext cx="5392139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Primeiros passos após o diagnóstico</a:t>
            </a:r>
            <a:endParaRPr lang="en-US" sz="1333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663" y="2366434"/>
            <a:ext cx="2691696" cy="1117600"/>
          </a:xfrm>
          <a:prstGeom prst="rect">
            <a:avLst/>
          </a:prstGeom>
        </p:spPr>
      </p:pic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3726" y="2789767"/>
            <a:ext cx="271436" cy="270933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4038935" y="2639928"/>
            <a:ext cx="469791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O Que é Autismo</a:t>
            </a:r>
            <a:endParaRPr lang="en-US" sz="1500" dirty="0"/>
          </a:p>
        </p:txBody>
      </p:sp>
      <p:sp>
        <p:nvSpPr>
          <p:cNvPr id="10" name="Text 4"/>
          <p:cNvSpPr/>
          <p:nvPr/>
        </p:nvSpPr>
        <p:spPr>
          <a:xfrm>
            <a:off x="4038935" y="2925678"/>
            <a:ext cx="469791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Definição, critérios e prevalência</a:t>
            </a:r>
            <a:endParaRPr lang="en-US" sz="1333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566" y="3619500"/>
            <a:ext cx="4080022" cy="1117601"/>
          </a:xfrm>
          <a:prstGeom prst="rect">
            <a:avLst/>
          </a:prstGeom>
        </p:spPr>
      </p:pic>
      <p:pic>
        <p:nvPicPr>
          <p:cNvPr id="12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53859" y="4042833"/>
            <a:ext cx="271436" cy="270934"/>
          </a:xfrm>
          <a:prstGeom prst="rect">
            <a:avLst/>
          </a:prstGeom>
        </p:spPr>
      </p:pic>
      <p:sp>
        <p:nvSpPr>
          <p:cNvPr id="13" name="Text 5"/>
          <p:cNvSpPr/>
          <p:nvPr/>
        </p:nvSpPr>
        <p:spPr>
          <a:xfrm>
            <a:off x="4733166" y="3892994"/>
            <a:ext cx="400368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Sinais e Sintomas</a:t>
            </a:r>
            <a:endParaRPr lang="en-US" sz="1500" dirty="0"/>
          </a:p>
        </p:txBody>
      </p:sp>
      <p:sp>
        <p:nvSpPr>
          <p:cNvPr id="14" name="Text 6"/>
          <p:cNvSpPr/>
          <p:nvPr/>
        </p:nvSpPr>
        <p:spPr>
          <a:xfrm>
            <a:off x="4733166" y="4178744"/>
            <a:ext cx="4003680" cy="254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Comportamentos e dificuldades comuns</a:t>
            </a:r>
            <a:endParaRPr lang="en-US" sz="1333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042787" y="390969"/>
            <a:ext cx="5694059" cy="5715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marL="0" indent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292524"/>
                </a:solidFill>
              </a:rPr>
              <a:t>O Que é Autismo?</a:t>
            </a:r>
            <a:endParaRPr lang="en-US" sz="30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2787" y="1113367"/>
            <a:ext cx="593767" cy="897467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3952" y="1422400"/>
            <a:ext cx="271436" cy="27093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840130" y="1272561"/>
            <a:ext cx="489671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Definição de TEA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3840130" y="1558311"/>
            <a:ext cx="489671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Transtorno do Espectro Autista</a:t>
            </a:r>
            <a:endParaRPr lang="en-US" sz="1333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2787" y="2002367"/>
            <a:ext cx="593767" cy="897467"/>
          </a:xfrm>
          <a:prstGeom prst="rect">
            <a:avLst/>
          </a:prstGeom>
        </p:spPr>
      </p:pic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3952" y="2311400"/>
            <a:ext cx="271436" cy="270934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3840130" y="2161562"/>
            <a:ext cx="489671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Critérios DSM-5</a:t>
            </a:r>
            <a:endParaRPr lang="en-US" sz="1500" dirty="0"/>
          </a:p>
        </p:txBody>
      </p:sp>
      <p:sp>
        <p:nvSpPr>
          <p:cNvPr id="10" name="Text 4"/>
          <p:cNvSpPr/>
          <p:nvPr/>
        </p:nvSpPr>
        <p:spPr>
          <a:xfrm>
            <a:off x="3840130" y="2447312"/>
            <a:ext cx="489671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Diagnóstico e níveis de gravidade</a:t>
            </a:r>
            <a:endParaRPr lang="en-US" sz="1333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2787" y="2891367"/>
            <a:ext cx="593767" cy="897466"/>
          </a:xfrm>
          <a:prstGeom prst="rect">
            <a:avLst/>
          </a:prstGeom>
        </p:spPr>
      </p:pic>
      <p:pic>
        <p:nvPicPr>
          <p:cNvPr id="12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3952" y="3200400"/>
            <a:ext cx="271436" cy="270934"/>
          </a:xfrm>
          <a:prstGeom prst="rect">
            <a:avLst/>
          </a:prstGeom>
        </p:spPr>
      </p:pic>
      <p:sp>
        <p:nvSpPr>
          <p:cNvPr id="13" name="Text 5"/>
          <p:cNvSpPr/>
          <p:nvPr/>
        </p:nvSpPr>
        <p:spPr>
          <a:xfrm>
            <a:off x="3840130" y="3050561"/>
            <a:ext cx="489671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Prevalência</a:t>
            </a:r>
            <a:endParaRPr lang="en-US" sz="1500" dirty="0"/>
          </a:p>
        </p:txBody>
      </p:sp>
      <p:sp>
        <p:nvSpPr>
          <p:cNvPr id="14" name="Text 6"/>
          <p:cNvSpPr/>
          <p:nvPr/>
        </p:nvSpPr>
        <p:spPr>
          <a:xfrm>
            <a:off x="3840130" y="3336311"/>
            <a:ext cx="4896715" cy="254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Aumento nos últimos anos</a:t>
            </a:r>
            <a:endParaRPr lang="en-US" sz="1333" dirty="0"/>
          </a:p>
        </p:txBody>
      </p:sp>
      <p:pic>
        <p:nvPicPr>
          <p:cNvPr id="15" name="Image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2787" y="3780367"/>
            <a:ext cx="593767" cy="897468"/>
          </a:xfrm>
          <a:prstGeom prst="rect">
            <a:avLst/>
          </a:prstGeom>
        </p:spPr>
      </p:pic>
      <p:pic>
        <p:nvPicPr>
          <p:cNvPr id="16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3952" y="4089400"/>
            <a:ext cx="271436" cy="270934"/>
          </a:xfrm>
          <a:prstGeom prst="rect">
            <a:avLst/>
          </a:prstGeom>
        </p:spPr>
      </p:pic>
      <p:sp>
        <p:nvSpPr>
          <p:cNvPr id="17" name="Text 7"/>
          <p:cNvSpPr/>
          <p:nvPr/>
        </p:nvSpPr>
        <p:spPr>
          <a:xfrm>
            <a:off x="3840130" y="3939563"/>
            <a:ext cx="4896715" cy="2857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Causas</a:t>
            </a:r>
            <a:endParaRPr lang="en-US" sz="1500" dirty="0"/>
          </a:p>
        </p:txBody>
      </p:sp>
      <p:sp>
        <p:nvSpPr>
          <p:cNvPr id="18" name="Text 8"/>
          <p:cNvSpPr/>
          <p:nvPr/>
        </p:nvSpPr>
        <p:spPr>
          <a:xfrm>
            <a:off x="3840130" y="4225311"/>
            <a:ext cx="4896715" cy="254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Fatores genéticos e ambientais</a:t>
            </a:r>
            <a:endParaRPr lang="en-US" sz="1333" dirty="0"/>
          </a:p>
        </p:txBody>
      </p:sp>
      <p:pic>
        <p:nvPicPr>
          <p:cNvPr id="19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2635633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7154" y="390971"/>
            <a:ext cx="5694059" cy="5715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marL="0" indent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292524"/>
                </a:solidFill>
              </a:rPr>
              <a:t>Sinais e Sintomas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07154" y="1113367"/>
            <a:ext cx="2439875" cy="1871134"/>
          </a:xfrm>
          <a:prstGeom prst="roundRect">
            <a:avLst>
              <a:gd name="adj" fmla="val 3249"/>
            </a:avLst>
          </a:prstGeom>
          <a:solidFill>
            <a:srgbClr val="F5F5F4"/>
          </a:solidFill>
          <a:ln w="12700">
            <a:solidFill>
              <a:srgbClr val="E7E5E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51355" y="1241869"/>
            <a:ext cx="2151474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Sintomas Sociais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51355" y="1527619"/>
            <a:ext cx="2151474" cy="508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Dificuldades em interações sociais</a:t>
            </a:r>
            <a:endParaRPr lang="en-US" sz="1333" dirty="0"/>
          </a:p>
        </p:txBody>
      </p:sp>
      <p:sp>
        <p:nvSpPr>
          <p:cNvPr id="6" name="Shape 4"/>
          <p:cNvSpPr/>
          <p:nvPr/>
        </p:nvSpPr>
        <p:spPr>
          <a:xfrm>
            <a:off x="2982748" y="1113367"/>
            <a:ext cx="2439875" cy="1871134"/>
          </a:xfrm>
          <a:prstGeom prst="roundRect">
            <a:avLst>
              <a:gd name="adj" fmla="val 3249"/>
            </a:avLst>
          </a:prstGeom>
          <a:solidFill>
            <a:srgbClr val="F5F5F4"/>
          </a:solidFill>
          <a:ln w="12700">
            <a:solidFill>
              <a:srgbClr val="E7E5E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126948" y="1241869"/>
            <a:ext cx="215147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Comunicação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3126948" y="1527619"/>
            <a:ext cx="2151475" cy="508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Atrasos e dificuldades na fala</a:t>
            </a:r>
            <a:endParaRPr lang="en-US" sz="1333" dirty="0"/>
          </a:p>
        </p:txBody>
      </p:sp>
      <p:sp>
        <p:nvSpPr>
          <p:cNvPr id="9" name="Shape 7"/>
          <p:cNvSpPr/>
          <p:nvPr/>
        </p:nvSpPr>
        <p:spPr>
          <a:xfrm>
            <a:off x="407154" y="3119967"/>
            <a:ext cx="5286904" cy="1617133"/>
          </a:xfrm>
          <a:prstGeom prst="roundRect">
            <a:avLst>
              <a:gd name="adj" fmla="val 4350"/>
            </a:avLst>
          </a:prstGeom>
          <a:solidFill>
            <a:srgbClr val="F5F5F4"/>
          </a:solidFill>
          <a:ln w="12700">
            <a:solidFill>
              <a:srgbClr val="E7E5E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51355" y="3248471"/>
            <a:ext cx="4998504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Comportamentos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51355" y="3534221"/>
            <a:ext cx="4998504" cy="2539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Repetitivos e necessidade de rotina</a:t>
            </a:r>
            <a:endParaRPr lang="en-US" sz="1333" dirty="0"/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8368" y="0"/>
            <a:ext cx="2635632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7154" y="390969"/>
            <a:ext cx="8329691" cy="5715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marL="0" indent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292524"/>
                </a:solidFill>
              </a:rPr>
              <a:t>Desenvolvimento do Seu Filho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07154" y="1113367"/>
            <a:ext cx="1110528" cy="1117601"/>
          </a:xfrm>
          <a:prstGeom prst="rect">
            <a:avLst/>
          </a:prstGeom>
          <a:solidFill>
            <a:srgbClr val="0047AB"/>
          </a:solidFill>
          <a:ln w="12700">
            <a:solidFill>
              <a:srgbClr val="1E5FC8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183" y="1545167"/>
            <a:ext cx="254471" cy="25400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53401" y="1386861"/>
            <a:ext cx="708344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Marcos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653401" y="1672611"/>
            <a:ext cx="7083445" cy="254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Visão geral por idade</a:t>
            </a:r>
            <a:endParaRPr lang="en-US" sz="1333" dirty="0"/>
          </a:p>
        </p:txBody>
      </p:sp>
      <p:sp>
        <p:nvSpPr>
          <p:cNvPr id="7" name="Shape 4"/>
          <p:cNvSpPr/>
          <p:nvPr/>
        </p:nvSpPr>
        <p:spPr>
          <a:xfrm>
            <a:off x="407154" y="2366434"/>
            <a:ext cx="2221189" cy="1117601"/>
          </a:xfrm>
          <a:prstGeom prst="rect">
            <a:avLst/>
          </a:prstGeom>
          <a:solidFill>
            <a:srgbClr val="0047AB"/>
          </a:solidFill>
          <a:ln w="12700">
            <a:solidFill>
              <a:srgbClr val="1E5FC8"/>
            </a:solidFill>
            <a:prstDash val="solid"/>
          </a:ln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0513" y="2798234"/>
            <a:ext cx="254471" cy="25400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764062" y="2639927"/>
            <a:ext cx="5972784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Entendendo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2764062" y="2925677"/>
            <a:ext cx="5972784" cy="254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Necessidades do seu filho</a:t>
            </a:r>
            <a:endParaRPr lang="en-US" sz="1333" dirty="0"/>
          </a:p>
        </p:txBody>
      </p:sp>
      <p:sp>
        <p:nvSpPr>
          <p:cNvPr id="11" name="Shape 7"/>
          <p:cNvSpPr/>
          <p:nvPr/>
        </p:nvSpPr>
        <p:spPr>
          <a:xfrm>
            <a:off x="407154" y="3619500"/>
            <a:ext cx="3331850" cy="1117601"/>
          </a:xfrm>
          <a:prstGeom prst="rect">
            <a:avLst/>
          </a:prstGeom>
          <a:solidFill>
            <a:srgbClr val="0047AB"/>
          </a:solidFill>
          <a:ln w="12700">
            <a:solidFill>
              <a:srgbClr val="1E5FC8"/>
            </a:solidFill>
            <a:prstDash val="solid"/>
          </a:ln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5844" y="4051301"/>
            <a:ext cx="254471" cy="253999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874723" y="3892995"/>
            <a:ext cx="4862123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Apoio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3874723" y="4178745"/>
            <a:ext cx="4862123" cy="2539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Identificando áreas de melhoria</a:t>
            </a:r>
            <a:endParaRPr lang="en-US" sz="1333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7154" y="390969"/>
            <a:ext cx="8329691" cy="5715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marL="0" indent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292524"/>
                </a:solidFill>
              </a:rPr>
              <a:t>Apoio ao Diagnóstico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2013239" y="1392153"/>
            <a:ext cx="850756" cy="571500"/>
          </a:xfrm>
          <a:prstGeom prst="rect">
            <a:avLst/>
          </a:prstGeom>
          <a:noFill/>
          <a:ln/>
        </p:spPr>
        <p:txBody>
          <a:bodyPr wrap="square" lIns="0" tIns="0" rIns="0" bIns="228600" rtlCol="0" anchor="ctr"/>
          <a:lstStyle/>
          <a:p>
            <a:pPr marL="0" indent="0" algn="ctr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0047AB"/>
                </a:solidFill>
              </a:rPr>
              <a:t>60%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1503368" y="2166853"/>
            <a:ext cx="1870629" cy="285750"/>
          </a:xfrm>
          <a:prstGeom prst="rect">
            <a:avLst/>
          </a:prstGeom>
          <a:noFill/>
          <a:ln/>
        </p:spPr>
        <p:txBody>
          <a:bodyPr wrap="square" lIns="0" tIns="0" rIns="0" bIns="11430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Pais Buscam Apoio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733850" y="2554203"/>
            <a:ext cx="1409532" cy="254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Após o diagnóstico</a:t>
            </a:r>
            <a:endParaRPr lang="en-US" sz="1333" dirty="0"/>
          </a:p>
        </p:txBody>
      </p:sp>
      <p:sp>
        <p:nvSpPr>
          <p:cNvPr id="6" name="Text 4"/>
          <p:cNvSpPr/>
          <p:nvPr/>
        </p:nvSpPr>
        <p:spPr>
          <a:xfrm>
            <a:off x="6274572" y="1392153"/>
            <a:ext cx="861491" cy="571500"/>
          </a:xfrm>
          <a:prstGeom prst="rect">
            <a:avLst/>
          </a:prstGeom>
          <a:noFill/>
          <a:ln/>
        </p:spPr>
        <p:txBody>
          <a:bodyPr wrap="square" lIns="0" tIns="0" rIns="0" bIns="228600" rtlCol="0" anchor="ctr"/>
          <a:lstStyle/>
          <a:p>
            <a:pPr marL="0" indent="0" algn="ctr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0047AB"/>
                </a:solidFill>
              </a:rPr>
              <a:t>80%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801679" y="2166853"/>
            <a:ext cx="1807143" cy="285750"/>
          </a:xfrm>
          <a:prstGeom prst="rect">
            <a:avLst/>
          </a:prstGeom>
          <a:noFill/>
          <a:ln/>
        </p:spPr>
        <p:txBody>
          <a:bodyPr wrap="square" lIns="0" tIns="0" rIns="0" bIns="11430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Famílias Apoiadas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700818" y="2554203"/>
            <a:ext cx="2008866" cy="254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Relatam melhor bem-estar</a:t>
            </a:r>
            <a:endParaRPr lang="en-US" sz="1333" dirty="0"/>
          </a:p>
        </p:txBody>
      </p:sp>
      <p:sp>
        <p:nvSpPr>
          <p:cNvPr id="9" name="Text 7"/>
          <p:cNvSpPr/>
          <p:nvPr/>
        </p:nvSpPr>
        <p:spPr>
          <a:xfrm>
            <a:off x="4146557" y="3011403"/>
            <a:ext cx="850756" cy="571500"/>
          </a:xfrm>
          <a:prstGeom prst="rect">
            <a:avLst/>
          </a:prstGeom>
          <a:noFill/>
          <a:ln/>
        </p:spPr>
        <p:txBody>
          <a:bodyPr wrap="square" lIns="0" tIns="0" rIns="0" bIns="228600" rtlCol="0" anchor="ctr"/>
          <a:lstStyle/>
          <a:p>
            <a:pPr marL="0" indent="0" algn="ctr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0047AB"/>
                </a:solidFill>
              </a:rPr>
              <a:t>90%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3579297" y="3786103"/>
            <a:ext cx="1985273" cy="285750"/>
          </a:xfrm>
          <a:prstGeom prst="rect">
            <a:avLst/>
          </a:prstGeom>
          <a:noFill/>
          <a:ln/>
        </p:spPr>
        <p:txBody>
          <a:bodyPr wrap="square" lIns="0" tIns="0" rIns="0" bIns="11430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Buscam Informação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965908" y="4173451"/>
            <a:ext cx="1212051" cy="2540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Sobre o autismo</a:t>
            </a:r>
            <a:endParaRPr lang="en-US" sz="1333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7154" y="390969"/>
            <a:ext cx="5694059" cy="5715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marL="0" indent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292524"/>
                </a:solidFill>
              </a:rPr>
              <a:t>Como Responder?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07154" y="1113367"/>
            <a:ext cx="2439875" cy="1337733"/>
          </a:xfrm>
          <a:prstGeom prst="roundRect">
            <a:avLst>
              <a:gd name="adj" fmla="val 6357"/>
            </a:avLst>
          </a:prstGeom>
          <a:solidFill>
            <a:srgbClr val="F5F5F4"/>
          </a:solidFill>
          <a:ln w="12700">
            <a:solidFill>
              <a:srgbClr val="E7E5E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51355" y="1241871"/>
            <a:ext cx="2151474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Reações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51355" y="1527621"/>
            <a:ext cx="2151474" cy="5079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Emocionais comuns ao diagnóstico</a:t>
            </a:r>
            <a:endParaRPr lang="en-US" sz="1333" dirty="0"/>
          </a:p>
        </p:txBody>
      </p:sp>
      <p:sp>
        <p:nvSpPr>
          <p:cNvPr id="6" name="Shape 4"/>
          <p:cNvSpPr/>
          <p:nvPr/>
        </p:nvSpPr>
        <p:spPr>
          <a:xfrm>
            <a:off x="2982748" y="1113367"/>
            <a:ext cx="2439875" cy="1337733"/>
          </a:xfrm>
          <a:prstGeom prst="roundRect">
            <a:avLst>
              <a:gd name="adj" fmla="val 6357"/>
            </a:avLst>
          </a:prstGeom>
          <a:solidFill>
            <a:srgbClr val="F5F5F4"/>
          </a:solidFill>
          <a:ln w="12700">
            <a:solidFill>
              <a:srgbClr val="E7E5E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126948" y="1241871"/>
            <a:ext cx="215147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Autocuidado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3126948" y="1527621"/>
            <a:ext cx="2151475" cy="2539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Importância para os pais</a:t>
            </a:r>
            <a:endParaRPr lang="en-US" sz="1333" dirty="0"/>
          </a:p>
        </p:txBody>
      </p:sp>
      <p:sp>
        <p:nvSpPr>
          <p:cNvPr id="9" name="Shape 7"/>
          <p:cNvSpPr/>
          <p:nvPr/>
        </p:nvSpPr>
        <p:spPr>
          <a:xfrm>
            <a:off x="407154" y="3119965"/>
            <a:ext cx="2439875" cy="1337733"/>
          </a:xfrm>
          <a:prstGeom prst="roundRect">
            <a:avLst>
              <a:gd name="adj" fmla="val 6357"/>
            </a:avLst>
          </a:prstGeom>
          <a:solidFill>
            <a:srgbClr val="F5F5F4"/>
          </a:solidFill>
          <a:ln w="12700">
            <a:solidFill>
              <a:srgbClr val="E7E5E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51355" y="3248469"/>
            <a:ext cx="2151474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Apoio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51355" y="3534219"/>
            <a:ext cx="2151474" cy="2539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A outros filhos na família</a:t>
            </a:r>
            <a:endParaRPr lang="en-US" sz="1333" dirty="0"/>
          </a:p>
        </p:txBody>
      </p:sp>
      <p:sp>
        <p:nvSpPr>
          <p:cNvPr id="12" name="Shape 10"/>
          <p:cNvSpPr/>
          <p:nvPr/>
        </p:nvSpPr>
        <p:spPr>
          <a:xfrm>
            <a:off x="2982748" y="3119965"/>
            <a:ext cx="2439875" cy="1337733"/>
          </a:xfrm>
          <a:prstGeom prst="roundRect">
            <a:avLst>
              <a:gd name="adj" fmla="val 6357"/>
            </a:avLst>
          </a:prstGeom>
          <a:solidFill>
            <a:srgbClr val="F5F5F4"/>
          </a:solidFill>
          <a:ln w="12700">
            <a:solidFill>
              <a:srgbClr val="E7E5E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126948" y="3248469"/>
            <a:ext cx="2151475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Dicas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126948" y="3534219"/>
            <a:ext cx="2151475" cy="2539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Para famílias em transição</a:t>
            </a:r>
            <a:endParaRPr lang="en-US" sz="1333" dirty="0"/>
          </a:p>
        </p:txBody>
      </p:sp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8368" y="0"/>
            <a:ext cx="2635632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07154" y="390969"/>
            <a:ext cx="8329691" cy="571500"/>
          </a:xfrm>
          <a:prstGeom prst="rect">
            <a:avLst/>
          </a:prstGeom>
          <a:noFill/>
          <a:ln/>
        </p:spPr>
        <p:txBody>
          <a:bodyPr wrap="square" lIns="0" tIns="0" rIns="0" bIns="152400" rtlCol="0" anchor="ctr"/>
          <a:lstStyle/>
          <a:p>
            <a:pPr marL="0" indent="0">
              <a:lnSpc>
                <a:spcPts val="4500"/>
              </a:lnSpc>
              <a:buNone/>
            </a:pPr>
            <a:r>
              <a:rPr lang="en-US" sz="3000" b="1" dirty="0">
                <a:solidFill>
                  <a:srgbClr val="292524"/>
                </a:solidFill>
              </a:rPr>
              <a:t>Tratamento do Autismo</a:t>
            </a:r>
            <a:endParaRPr lang="en-US" sz="30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7760" y="1113367"/>
            <a:ext cx="1303370" cy="1117601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3726" y="1663701"/>
            <a:ext cx="271436" cy="27093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344707" y="1386861"/>
            <a:ext cx="5392139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Plano Individualizado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3344707" y="1672611"/>
            <a:ext cx="5392139" cy="2539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Abordagem centrada na criança</a:t>
            </a:r>
            <a:endParaRPr lang="en-US" sz="1333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663" y="2366432"/>
            <a:ext cx="2691696" cy="1117601"/>
          </a:xfrm>
          <a:prstGeom prst="rect">
            <a:avLst/>
          </a:prstGeom>
        </p:spPr>
      </p:pic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3726" y="2789764"/>
            <a:ext cx="271436" cy="270936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4038935" y="2639929"/>
            <a:ext cx="469791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Medicamentos</a:t>
            </a:r>
            <a:endParaRPr lang="en-US" sz="1500" dirty="0"/>
          </a:p>
        </p:txBody>
      </p:sp>
      <p:sp>
        <p:nvSpPr>
          <p:cNvPr id="10" name="Text 4"/>
          <p:cNvSpPr/>
          <p:nvPr/>
        </p:nvSpPr>
        <p:spPr>
          <a:xfrm>
            <a:off x="4038935" y="2925679"/>
            <a:ext cx="4697910" cy="2539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Para condições associadas</a:t>
            </a:r>
            <a:endParaRPr lang="en-US" sz="1333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566" y="3619500"/>
            <a:ext cx="4080022" cy="1117601"/>
          </a:xfrm>
          <a:prstGeom prst="rect">
            <a:avLst/>
          </a:prstGeom>
        </p:spPr>
      </p:pic>
      <p:pic>
        <p:nvPicPr>
          <p:cNvPr id="12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53859" y="4042832"/>
            <a:ext cx="271436" cy="270932"/>
          </a:xfrm>
          <a:prstGeom prst="rect">
            <a:avLst/>
          </a:prstGeom>
        </p:spPr>
      </p:pic>
      <p:sp>
        <p:nvSpPr>
          <p:cNvPr id="13" name="Text 5"/>
          <p:cNvSpPr/>
          <p:nvPr/>
        </p:nvSpPr>
        <p:spPr>
          <a:xfrm>
            <a:off x="4733166" y="3892993"/>
            <a:ext cx="4003680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92524"/>
                </a:solidFill>
              </a:rPr>
              <a:t>Terapias</a:t>
            </a:r>
            <a:endParaRPr lang="en-US" sz="1500" dirty="0"/>
          </a:p>
        </p:txBody>
      </p:sp>
      <p:sp>
        <p:nvSpPr>
          <p:cNvPr id="14" name="Text 6"/>
          <p:cNvSpPr/>
          <p:nvPr/>
        </p:nvSpPr>
        <p:spPr>
          <a:xfrm>
            <a:off x="4733166" y="4178743"/>
            <a:ext cx="4003680" cy="2539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333" dirty="0">
                <a:solidFill>
                  <a:srgbClr val="292524"/>
                </a:solidFill>
              </a:rPr>
              <a:t>ABA, fala, ocupacional</a:t>
            </a:r>
            <a:endParaRPr lang="en-US" sz="1333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Georgia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</Words>
  <Application>Microsoft Office PowerPoint</Application>
  <PresentationFormat>Apresentação no Ecrã (16:9)</PresentationFormat>
  <Paragraphs>66</Paragraphs>
  <Slides>8</Slides>
  <Notes>8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8</vt:i4>
      </vt:variant>
    </vt:vector>
  </HeadingPairs>
  <TitlesOfParts>
    <vt:vector size="10" baseType="lpstr"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(110) Fátima Mendes</cp:lastModifiedBy>
  <cp:revision>1</cp:revision>
  <dcterms:created xsi:type="dcterms:W3CDTF">2026-04-11T18:03:47Z</dcterms:created>
  <dcterms:modified xsi:type="dcterms:W3CDTF">2026-04-11T18:04:14Z</dcterms:modified>
</cp:coreProperties>
</file>