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673" y="1529736"/>
            <a:ext cx="5694425" cy="11430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UNIDADE 2: Argumentação Filosófica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3042673" y="2808203"/>
            <a:ext cx="5694425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Explorando a racionalidade, validade e lógica na argumentação filosófica.</a:t>
            </a:r>
            <a:endParaRPr lang="en-US" sz="1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63577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1672609"/>
            <a:ext cx="5694425" cy="11430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Racionalidade Argumentativa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06903" y="2951077"/>
            <a:ext cx="5694425" cy="28575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Lógica e argumentação para decisões eficazes.</a:t>
            </a:r>
            <a:endParaRPr lang="en-US" sz="1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230" y="0"/>
            <a:ext cx="263576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70"/>
            <a:ext cx="8330196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Noções Essenciais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8125" y="1113367"/>
            <a:ext cx="1304065" cy="111760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524" y="1663700"/>
            <a:ext cx="271268" cy="27093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345641" y="1386861"/>
            <a:ext cx="539145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Conclusão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345641" y="1672611"/>
            <a:ext cx="5391457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O ponto central do argumento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707" y="2366434"/>
            <a:ext cx="2692903" cy="1117600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4524" y="2789767"/>
            <a:ext cx="271268" cy="27093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040060" y="2639928"/>
            <a:ext cx="469703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Premissas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4040060" y="2925678"/>
            <a:ext cx="469703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Razões que justificam a conclusão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288" y="3619500"/>
            <a:ext cx="4081739" cy="1117600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4524" y="4042834"/>
            <a:ext cx="271268" cy="27093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4734479" y="3892995"/>
            <a:ext cx="400261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Tese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4734479" y="4178745"/>
            <a:ext cx="4002619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Ideia a defender ou atacar</a:t>
            </a:r>
            <a:endParaRPr lang="en-US" sz="1333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673" y="390969"/>
            <a:ext cx="5694425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Tipos de Proposições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2673" y="1113366"/>
            <a:ext cx="593399" cy="897467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738" y="1422399"/>
            <a:ext cx="271268" cy="27093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839523" y="1272560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Simples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839523" y="1558310"/>
            <a:ext cx="489757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Não decomponíveis em outras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673" y="2002366"/>
            <a:ext cx="593399" cy="897467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738" y="2311400"/>
            <a:ext cx="271268" cy="27093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839523" y="2161561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Compostas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3839523" y="2447311"/>
            <a:ext cx="48975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Decomponíveis em proposições simples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673" y="2891367"/>
            <a:ext cx="593399" cy="897466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3738" y="3200400"/>
            <a:ext cx="271268" cy="27093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3839523" y="3050561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Categóricas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3839523" y="3336311"/>
            <a:ext cx="48975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Afirmam ou negam incondicionalmente</a:t>
            </a:r>
            <a:endParaRPr lang="en-US" sz="1333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2673" y="3780367"/>
            <a:ext cx="593399" cy="897466"/>
          </a:xfrm>
          <a:prstGeom prst="rect">
            <a:avLst/>
          </a:prstGeom>
        </p:spPr>
      </p:pic>
      <p:pic>
        <p:nvPicPr>
          <p:cNvPr id="1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3738" y="4089399"/>
            <a:ext cx="271268" cy="270934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3839523" y="3939561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Condicionais</a:t>
            </a:r>
            <a:endParaRPr lang="en-US" sz="1500" dirty="0"/>
          </a:p>
        </p:txBody>
      </p:sp>
      <p:sp>
        <p:nvSpPr>
          <p:cNvPr id="18" name="Text 8"/>
          <p:cNvSpPr/>
          <p:nvPr/>
        </p:nvSpPr>
        <p:spPr>
          <a:xfrm>
            <a:off x="3839523" y="4225311"/>
            <a:ext cx="489757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Estabelecem relação hipotética</a:t>
            </a:r>
            <a:endParaRPr lang="en-US" sz="1333" dirty="0"/>
          </a:p>
        </p:txBody>
      </p:sp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263577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71"/>
            <a:ext cx="5694425" cy="11430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Quadrado Lógico da Oposição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6903" y="1684867"/>
            <a:ext cx="2440266" cy="1051983"/>
          </a:xfrm>
          <a:prstGeom prst="roundRect">
            <a:avLst>
              <a:gd name="adj" fmla="val 10990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188" y="1810548"/>
            <a:ext cx="2157695" cy="285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Contraditórias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188" y="2096298"/>
            <a:ext cx="2157695" cy="507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Não podem ser ambas verdadeiras</a:t>
            </a:r>
            <a:endParaRPr lang="en-US" sz="1333" dirty="0"/>
          </a:p>
        </p:txBody>
      </p:sp>
      <p:sp>
        <p:nvSpPr>
          <p:cNvPr id="6" name="Shape 4"/>
          <p:cNvSpPr/>
          <p:nvPr/>
        </p:nvSpPr>
        <p:spPr>
          <a:xfrm>
            <a:off x="2982802" y="1684867"/>
            <a:ext cx="2440267" cy="1051983"/>
          </a:xfrm>
          <a:prstGeom prst="roundRect">
            <a:avLst>
              <a:gd name="adj" fmla="val 10990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24089" y="1810548"/>
            <a:ext cx="2157695" cy="285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Contrárias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124089" y="2096298"/>
            <a:ext cx="2157695" cy="507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Não podem ser ambas verdadeiras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06903" y="3278716"/>
            <a:ext cx="2440266" cy="1051983"/>
          </a:xfrm>
          <a:prstGeom prst="roundRect">
            <a:avLst>
              <a:gd name="adj" fmla="val 10990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188" y="3404397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Subcontrárias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188" y="3690147"/>
            <a:ext cx="215769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Não podem ser ambas falsas</a:t>
            </a:r>
            <a:endParaRPr lang="en-US" sz="1333" dirty="0"/>
          </a:p>
        </p:txBody>
      </p:sp>
      <p:sp>
        <p:nvSpPr>
          <p:cNvPr id="12" name="Shape 10"/>
          <p:cNvSpPr/>
          <p:nvPr/>
        </p:nvSpPr>
        <p:spPr>
          <a:xfrm>
            <a:off x="2982802" y="3278716"/>
            <a:ext cx="2440267" cy="1051983"/>
          </a:xfrm>
          <a:prstGeom prst="roundRect">
            <a:avLst>
              <a:gd name="adj" fmla="val 10990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24089" y="3404397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Subalternas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124089" y="3690147"/>
            <a:ext cx="215769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Dependência de verdade/falsidade</a:t>
            </a:r>
            <a:endParaRPr lang="en-US" sz="1333" dirty="0"/>
          </a:p>
        </p:txBody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230" y="0"/>
            <a:ext cx="263576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68"/>
            <a:ext cx="8330196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Clarificação de Argumentos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6903" y="1113366"/>
            <a:ext cx="832966" cy="804335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229" y="1388533"/>
            <a:ext cx="254314" cy="25400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75503" y="1230226"/>
            <a:ext cx="73615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Identificar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375503" y="1515976"/>
            <a:ext cx="736159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Premissas e conclusão claramente</a:t>
            </a:r>
            <a:endParaRPr lang="en-US" sz="1333" dirty="0"/>
          </a:p>
        </p:txBody>
      </p:sp>
      <p:sp>
        <p:nvSpPr>
          <p:cNvPr id="7" name="Shape 4"/>
          <p:cNvSpPr/>
          <p:nvPr/>
        </p:nvSpPr>
        <p:spPr>
          <a:xfrm>
            <a:off x="406903" y="2053167"/>
            <a:ext cx="1666021" cy="804335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756" y="2328334"/>
            <a:ext cx="254314" cy="25400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208558" y="2170027"/>
            <a:ext cx="652854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Indicadores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2208558" y="2455777"/>
            <a:ext cx="6528540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Usar 'porque', 'logo' para guiar</a:t>
            </a:r>
            <a:endParaRPr lang="en-US" sz="1333" dirty="0"/>
          </a:p>
        </p:txBody>
      </p:sp>
      <p:sp>
        <p:nvSpPr>
          <p:cNvPr id="11" name="Shape 7"/>
          <p:cNvSpPr/>
          <p:nvPr/>
        </p:nvSpPr>
        <p:spPr>
          <a:xfrm>
            <a:off x="406903" y="2992967"/>
            <a:ext cx="2498988" cy="804332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240" y="3268134"/>
            <a:ext cx="254314" cy="25399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041525" y="3109828"/>
            <a:ext cx="569557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Entimemas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3041525" y="3395578"/>
            <a:ext cx="5695573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Reconhecer premissas implícitas</a:t>
            </a:r>
            <a:endParaRPr lang="en-US" sz="1333" dirty="0"/>
          </a:p>
        </p:txBody>
      </p:sp>
      <p:sp>
        <p:nvSpPr>
          <p:cNvPr id="15" name="Shape 10"/>
          <p:cNvSpPr/>
          <p:nvPr/>
        </p:nvSpPr>
        <p:spPr>
          <a:xfrm>
            <a:off x="406903" y="3932764"/>
            <a:ext cx="3332043" cy="804335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5767" y="4207931"/>
            <a:ext cx="254314" cy="25400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3874579" y="4049627"/>
            <a:ext cx="486251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Forma Padrão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3874579" y="4335377"/>
            <a:ext cx="4862519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Reescrever para clareza lógica</a:t>
            </a:r>
            <a:endParaRPr lang="en-US" sz="133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72"/>
            <a:ext cx="8330196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Validade Dedutiva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1909915" y="1392154"/>
            <a:ext cx="1057258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100%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2156459" y="2166855"/>
            <a:ext cx="564259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Truth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280047" y="2554205"/>
            <a:ext cx="231699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Premises guarantee conclusion</a:t>
            </a:r>
            <a:endParaRPr lang="en-US" sz="1333" dirty="0"/>
          </a:p>
        </p:txBody>
      </p:sp>
      <p:sp>
        <p:nvSpPr>
          <p:cNvPr id="6" name="Text 4"/>
          <p:cNvSpPr/>
          <p:nvPr/>
        </p:nvSpPr>
        <p:spPr>
          <a:xfrm>
            <a:off x="6403856" y="1392154"/>
            <a:ext cx="603023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0%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48273" y="2166855"/>
            <a:ext cx="514191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False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625196" y="2554205"/>
            <a:ext cx="216034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No counterexamples allowed</a:t>
            </a:r>
            <a:endParaRPr lang="en-US" sz="1333" dirty="0"/>
          </a:p>
        </p:txBody>
      </p:sp>
      <p:sp>
        <p:nvSpPr>
          <p:cNvPr id="9" name="Text 7"/>
          <p:cNvSpPr/>
          <p:nvPr/>
        </p:nvSpPr>
        <p:spPr>
          <a:xfrm>
            <a:off x="3834048" y="3011405"/>
            <a:ext cx="1475816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2 Types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040060" y="3786106"/>
            <a:ext cx="1063792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Evaluation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27772" y="4173453"/>
            <a:ext cx="1888458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Form and content matter</a:t>
            </a:r>
            <a:endParaRPr lang="en-US" sz="1333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70"/>
            <a:ext cx="5694425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Validade vs. Solidez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6903" y="1113366"/>
            <a:ext cx="2440266" cy="1871135"/>
          </a:xfrm>
          <a:prstGeom prst="roundRect">
            <a:avLst>
              <a:gd name="adj" fmla="val 3474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188" y="1239049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Validade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188" y="1524799"/>
            <a:ext cx="215769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Forma lógica correta</a:t>
            </a:r>
            <a:endParaRPr lang="en-US" sz="1333" dirty="0"/>
          </a:p>
        </p:txBody>
      </p:sp>
      <p:sp>
        <p:nvSpPr>
          <p:cNvPr id="6" name="Shape 4"/>
          <p:cNvSpPr/>
          <p:nvPr/>
        </p:nvSpPr>
        <p:spPr>
          <a:xfrm>
            <a:off x="2982802" y="1113366"/>
            <a:ext cx="2440267" cy="1871135"/>
          </a:xfrm>
          <a:prstGeom prst="roundRect">
            <a:avLst>
              <a:gd name="adj" fmla="val 3474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24089" y="1239049"/>
            <a:ext cx="215769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Solidez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124089" y="1524799"/>
            <a:ext cx="2157695" cy="508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Validade + premissas verdadeiras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06903" y="3119968"/>
            <a:ext cx="5287523" cy="1617134"/>
          </a:xfrm>
          <a:prstGeom prst="roundRect">
            <a:avLst>
              <a:gd name="adj" fmla="val 4651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188" y="3245647"/>
            <a:ext cx="500495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Cogência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188" y="3531397"/>
            <a:ext cx="5004953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Premissas mais plausíveis que conclusão</a:t>
            </a:r>
            <a:endParaRPr lang="en-US" sz="1333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230" y="0"/>
            <a:ext cx="263576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903" y="390968"/>
            <a:ext cx="8330196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Formas Argumentativas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1730" y="1113366"/>
            <a:ext cx="956856" cy="804332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524" y="1460057"/>
            <a:ext cx="271268" cy="27093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172037" y="1230228"/>
            <a:ext cx="5565061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Dilema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172037" y="1515978"/>
            <a:ext cx="5565061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Construtivo e destrutivo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916" y="2053167"/>
            <a:ext cx="1998485" cy="804332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4524" y="2319868"/>
            <a:ext cx="271268" cy="270932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692851" y="2170029"/>
            <a:ext cx="504424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Silogismo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3692851" y="2455779"/>
            <a:ext cx="5044247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Hipotético e disjuntivo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102" y="2992963"/>
            <a:ext cx="3040112" cy="804335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4524" y="3259665"/>
            <a:ext cx="271268" cy="270935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4213665" y="3109826"/>
            <a:ext cx="452343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Contraposição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4213665" y="3395576"/>
            <a:ext cx="4523433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Inverter e negar termos</a:t>
            </a:r>
            <a:endParaRPr lang="en-US" sz="1333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288" y="3932764"/>
            <a:ext cx="4081739" cy="804332"/>
          </a:xfrm>
          <a:prstGeom prst="rect">
            <a:avLst/>
          </a:prstGeom>
        </p:spPr>
      </p:pic>
      <p:pic>
        <p:nvPicPr>
          <p:cNvPr id="1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4524" y="4199466"/>
            <a:ext cx="271268" cy="270932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4734479" y="4049627"/>
            <a:ext cx="400261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Modus</a:t>
            </a:r>
            <a:endParaRPr lang="en-US" sz="1500" dirty="0"/>
          </a:p>
        </p:txBody>
      </p:sp>
      <p:sp>
        <p:nvSpPr>
          <p:cNvPr id="18" name="Text 8"/>
          <p:cNvSpPr/>
          <p:nvPr/>
        </p:nvSpPr>
        <p:spPr>
          <a:xfrm>
            <a:off x="4734479" y="4335377"/>
            <a:ext cx="4002619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Ponens e tollens</a:t>
            </a:r>
            <a:endParaRPr lang="en-US" sz="1333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673" y="390972"/>
            <a:ext cx="5694425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Falácias Formais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2673" y="1113370"/>
            <a:ext cx="593399" cy="1786468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738" y="1866897"/>
            <a:ext cx="271268" cy="2709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839523" y="1717063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Afirmação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839523" y="2002813"/>
            <a:ext cx="4897575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Do consequente (inválido)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673" y="2891368"/>
            <a:ext cx="593399" cy="1786468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738" y="3644904"/>
            <a:ext cx="271268" cy="270932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839523" y="3495061"/>
            <a:ext cx="4897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Negação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3839523" y="3780811"/>
            <a:ext cx="4897575" cy="254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Do antecedente (inválido)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63577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eorgi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2026-04-10T16:28:35Z</dcterms:created>
  <dcterms:modified xsi:type="dcterms:W3CDTF">2026-04-10T16:28:35Z</dcterms:modified>
</cp:coreProperties>
</file>